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8.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74" r:id="rId1"/>
    <p:sldMasterId id="2147483978" r:id="rId2"/>
    <p:sldMasterId id="2147484004" r:id="rId3"/>
  </p:sldMasterIdLst>
  <p:notesMasterIdLst>
    <p:notesMasterId r:id="rId87"/>
  </p:notesMasterIdLst>
  <p:sldIdLst>
    <p:sldId id="944" r:id="rId4"/>
    <p:sldId id="2147483647" r:id="rId5"/>
    <p:sldId id="256" r:id="rId6"/>
    <p:sldId id="2147483644" r:id="rId7"/>
    <p:sldId id="265" r:id="rId8"/>
    <p:sldId id="260" r:id="rId9"/>
    <p:sldId id="2147471552" r:id="rId10"/>
    <p:sldId id="2147471581" r:id="rId11"/>
    <p:sldId id="2147471584" r:id="rId12"/>
    <p:sldId id="1097" r:id="rId13"/>
    <p:sldId id="314" r:id="rId14"/>
    <p:sldId id="2147471556" r:id="rId15"/>
    <p:sldId id="2147471557" r:id="rId16"/>
    <p:sldId id="316" r:id="rId17"/>
    <p:sldId id="2147471594" r:id="rId18"/>
    <p:sldId id="2147471596" r:id="rId19"/>
    <p:sldId id="258" r:id="rId20"/>
    <p:sldId id="259" r:id="rId21"/>
    <p:sldId id="272" r:id="rId22"/>
    <p:sldId id="273" r:id="rId23"/>
    <p:sldId id="274" r:id="rId24"/>
    <p:sldId id="2147471609" r:id="rId25"/>
    <p:sldId id="299" r:id="rId26"/>
    <p:sldId id="298" r:id="rId27"/>
    <p:sldId id="301" r:id="rId28"/>
    <p:sldId id="281" r:id="rId29"/>
    <p:sldId id="2147471723" r:id="rId30"/>
    <p:sldId id="2147471724" r:id="rId31"/>
    <p:sldId id="2147471726" r:id="rId32"/>
    <p:sldId id="2147471727" r:id="rId33"/>
    <p:sldId id="2147471728" r:id="rId34"/>
    <p:sldId id="2147471729" r:id="rId35"/>
    <p:sldId id="302" r:id="rId36"/>
    <p:sldId id="300" r:id="rId37"/>
    <p:sldId id="257" r:id="rId38"/>
    <p:sldId id="276" r:id="rId39"/>
    <p:sldId id="309" r:id="rId40"/>
    <p:sldId id="305" r:id="rId41"/>
    <p:sldId id="303" r:id="rId42"/>
    <p:sldId id="306" r:id="rId43"/>
    <p:sldId id="308" r:id="rId44"/>
    <p:sldId id="304" r:id="rId45"/>
    <p:sldId id="312" r:id="rId46"/>
    <p:sldId id="2147471615" r:id="rId47"/>
    <p:sldId id="2147471616" r:id="rId48"/>
    <p:sldId id="311" r:id="rId49"/>
    <p:sldId id="2147471617" r:id="rId50"/>
    <p:sldId id="313" r:id="rId51"/>
    <p:sldId id="2147471731" r:id="rId52"/>
    <p:sldId id="282" r:id="rId53"/>
    <p:sldId id="269" r:id="rId54"/>
    <p:sldId id="2147471620" r:id="rId55"/>
    <p:sldId id="275" r:id="rId56"/>
    <p:sldId id="280" r:id="rId57"/>
    <p:sldId id="277" r:id="rId58"/>
    <p:sldId id="329" r:id="rId59"/>
    <p:sldId id="283" r:id="rId60"/>
    <p:sldId id="268" r:id="rId61"/>
    <p:sldId id="270" r:id="rId62"/>
    <p:sldId id="278" r:id="rId63"/>
    <p:sldId id="262" r:id="rId64"/>
    <p:sldId id="263" r:id="rId65"/>
    <p:sldId id="264" r:id="rId66"/>
    <p:sldId id="266" r:id="rId67"/>
    <p:sldId id="267" r:id="rId68"/>
    <p:sldId id="279" r:id="rId69"/>
    <p:sldId id="284" r:id="rId70"/>
    <p:sldId id="285" r:id="rId71"/>
    <p:sldId id="287" r:id="rId72"/>
    <p:sldId id="324" r:id="rId73"/>
    <p:sldId id="319" r:id="rId74"/>
    <p:sldId id="261" r:id="rId75"/>
    <p:sldId id="286" r:id="rId76"/>
    <p:sldId id="271" r:id="rId77"/>
    <p:sldId id="331" r:id="rId78"/>
    <p:sldId id="332" r:id="rId79"/>
    <p:sldId id="334" r:id="rId80"/>
    <p:sldId id="335" r:id="rId81"/>
    <p:sldId id="336" r:id="rId82"/>
    <p:sldId id="337" r:id="rId83"/>
    <p:sldId id="338" r:id="rId84"/>
    <p:sldId id="339" r:id="rId85"/>
    <p:sldId id="340" r:id="rId8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0F0"/>
    <a:srgbClr val="29536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40"/>
    <p:restoredTop sz="86599"/>
  </p:normalViewPr>
  <p:slideViewPr>
    <p:cSldViewPr snapToGrid="0">
      <p:cViewPr varScale="1">
        <p:scale>
          <a:sx n="110" d="100"/>
          <a:sy n="110" d="100"/>
        </p:scale>
        <p:origin x="296" y="176"/>
      </p:cViewPr>
      <p:guideLst/>
    </p:cSldViewPr>
  </p:slideViewPr>
  <p:notesTextViewPr>
    <p:cViewPr>
      <p:scale>
        <a:sx n="1" d="1"/>
        <a:sy n="1" d="1"/>
      </p:scale>
      <p:origin x="0" y="0"/>
    </p:cViewPr>
  </p:notesTextViewPr>
  <p:sorterViewPr>
    <p:cViewPr>
      <p:scale>
        <a:sx n="120" d="100"/>
        <a:sy n="12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viewProps" Target="viewProps.xml"/><Relationship Id="rId16" Type="http://schemas.openxmlformats.org/officeDocument/2006/relationships/slide" Target="slides/slide13.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5" Type="http://schemas.openxmlformats.org/officeDocument/2006/relationships/slide" Target="slides/slide2.xml"/><Relationship Id="rId90" Type="http://schemas.openxmlformats.org/officeDocument/2006/relationships/theme" Target="theme/theme1.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77" Type="http://schemas.openxmlformats.org/officeDocument/2006/relationships/slide" Target="slides/slide74.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80" Type="http://schemas.openxmlformats.org/officeDocument/2006/relationships/slide" Target="slides/slide77.xml"/><Relationship Id="rId85" Type="http://schemas.openxmlformats.org/officeDocument/2006/relationships/slide" Target="slides/slide82.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slide" Target="slides/slide80.xml"/><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slide" Target="slides/slide83.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7" Type="http://schemas.openxmlformats.org/officeDocument/2006/relationships/slide" Target="slides/slide4.xml"/><Relationship Id="rId71" Type="http://schemas.openxmlformats.org/officeDocument/2006/relationships/slide" Target="slides/slide68.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notesMaster" Target="notesMasters/notesMaster1.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71D7CF3-71A6-8F4B-B730-1CC94E0B7D2B}" type="doc">
      <dgm:prSet loTypeId="urn:microsoft.com/office/officeart/2005/8/layout/hProcess11" loCatId="" qsTypeId="urn:microsoft.com/office/officeart/2005/8/quickstyle/simple1" qsCatId="simple" csTypeId="urn:microsoft.com/office/officeart/2005/8/colors/accent1_2" csCatId="accent1" phldr="1"/>
      <dgm:spPr/>
      <dgm:t>
        <a:bodyPr/>
        <a:lstStyle/>
        <a:p>
          <a:endParaRPr lang="en-GB"/>
        </a:p>
      </dgm:t>
    </dgm:pt>
    <dgm:pt modelId="{1CB7BD58-6115-694C-842F-15022A94D01D}">
      <dgm:prSet custT="1"/>
      <dgm:spPr/>
      <dgm:t>
        <a:bodyPr/>
        <a:lstStyle/>
        <a:p>
          <a:r>
            <a:rPr lang="en-GB" sz="1400" b="1" dirty="0">
              <a:latin typeface="Work Sans" pitchFamily="2" charset="77"/>
            </a:rPr>
            <a:t>Day 1: </a:t>
          </a:r>
          <a:r>
            <a:rPr lang="en-GB" sz="1400" dirty="0">
              <a:latin typeface="Work Sans" pitchFamily="2" charset="77"/>
            </a:rPr>
            <a:t>Primers on LLMs, </a:t>
          </a:r>
          <a:r>
            <a:rPr lang="en-GB" sz="1400" dirty="0" err="1">
              <a:latin typeface="Work Sans" pitchFamily="2" charset="77"/>
            </a:rPr>
            <a:t>LangChain</a:t>
          </a:r>
          <a:r>
            <a:rPr lang="en-GB" sz="1400" dirty="0">
              <a:latin typeface="Work Sans" pitchFamily="2" charset="77"/>
            </a:rPr>
            <a:t>, RAG</a:t>
          </a:r>
        </a:p>
      </dgm:t>
    </dgm:pt>
    <dgm:pt modelId="{F480DFFA-2538-9E42-963D-E33C536B8AF9}" type="parTrans" cxnId="{979F75A6-2AC6-0D48-B788-62307C26859C}">
      <dgm:prSet/>
      <dgm:spPr/>
      <dgm:t>
        <a:bodyPr/>
        <a:lstStyle/>
        <a:p>
          <a:endParaRPr lang="en-GB"/>
        </a:p>
      </dgm:t>
    </dgm:pt>
    <dgm:pt modelId="{B4107F05-67C5-9A48-BE88-F889E9AE39C8}" type="sibTrans" cxnId="{979F75A6-2AC6-0D48-B788-62307C26859C}">
      <dgm:prSet/>
      <dgm:spPr/>
      <dgm:t>
        <a:bodyPr/>
        <a:lstStyle/>
        <a:p>
          <a:endParaRPr lang="en-GB"/>
        </a:p>
      </dgm:t>
    </dgm:pt>
    <dgm:pt modelId="{46803628-03CE-6947-A072-286A93CE5543}">
      <dgm:prSet custT="1"/>
      <dgm:spPr/>
      <dgm:t>
        <a:bodyPr/>
        <a:lstStyle/>
        <a:p>
          <a:r>
            <a:rPr lang="en-GB" sz="1400" b="1" dirty="0">
              <a:latin typeface="Work Sans" pitchFamily="2" charset="77"/>
            </a:rPr>
            <a:t>Day 2: </a:t>
          </a:r>
          <a:r>
            <a:rPr lang="en-GB" sz="1400" dirty="0">
              <a:latin typeface="Work Sans" pitchFamily="2" charset="77"/>
            </a:rPr>
            <a:t>Building Agents with LangGraph</a:t>
          </a:r>
        </a:p>
      </dgm:t>
    </dgm:pt>
    <dgm:pt modelId="{F2F1C53A-A185-604A-9C91-1660D628A244}" type="parTrans" cxnId="{84545084-A8E4-114E-8439-6C2A88EDF5C3}">
      <dgm:prSet/>
      <dgm:spPr/>
      <dgm:t>
        <a:bodyPr/>
        <a:lstStyle/>
        <a:p>
          <a:endParaRPr lang="en-GB"/>
        </a:p>
      </dgm:t>
    </dgm:pt>
    <dgm:pt modelId="{8F1E972D-2070-3C41-8B84-038AE3081F18}" type="sibTrans" cxnId="{84545084-A8E4-114E-8439-6C2A88EDF5C3}">
      <dgm:prSet/>
      <dgm:spPr/>
      <dgm:t>
        <a:bodyPr/>
        <a:lstStyle/>
        <a:p>
          <a:endParaRPr lang="en-GB"/>
        </a:p>
      </dgm:t>
    </dgm:pt>
    <dgm:pt modelId="{25AC9DB0-65BE-6C43-B93E-70BFBC8A464C}">
      <dgm:prSet custT="1"/>
      <dgm:spPr/>
      <dgm:t>
        <a:bodyPr/>
        <a:lstStyle/>
        <a:p>
          <a:r>
            <a:rPr lang="en-GB" sz="1400" b="1" dirty="0">
              <a:latin typeface="Work Sans" pitchFamily="2" charset="77"/>
            </a:rPr>
            <a:t>Day 3: </a:t>
          </a:r>
          <a:r>
            <a:rPr lang="en-GB" sz="1400" b="0" dirty="0">
              <a:latin typeface="Work Sans" pitchFamily="2" charset="77"/>
            </a:rPr>
            <a:t>Agents (cont.) and MCP</a:t>
          </a:r>
        </a:p>
      </dgm:t>
    </dgm:pt>
    <dgm:pt modelId="{54B48A66-4559-1D44-A1AC-CDBFC9319630}" type="parTrans" cxnId="{1D9D8BC4-6825-5444-AA3B-8F8AB89CC4B3}">
      <dgm:prSet/>
      <dgm:spPr/>
      <dgm:t>
        <a:bodyPr/>
        <a:lstStyle/>
        <a:p>
          <a:endParaRPr lang="en-GB"/>
        </a:p>
      </dgm:t>
    </dgm:pt>
    <dgm:pt modelId="{BF965F02-47F0-C44B-AE5A-748D33195E15}" type="sibTrans" cxnId="{1D9D8BC4-6825-5444-AA3B-8F8AB89CC4B3}">
      <dgm:prSet/>
      <dgm:spPr/>
      <dgm:t>
        <a:bodyPr/>
        <a:lstStyle/>
        <a:p>
          <a:endParaRPr lang="en-GB"/>
        </a:p>
      </dgm:t>
    </dgm:pt>
    <dgm:pt modelId="{5D20FD6F-AD7D-D041-B34D-A0B713BF6919}">
      <dgm:prSet custT="1"/>
      <dgm:spPr/>
      <dgm:t>
        <a:bodyPr/>
        <a:lstStyle/>
        <a:p>
          <a:r>
            <a:rPr lang="en-GB" sz="1400" b="1" dirty="0">
              <a:latin typeface="Work Sans" pitchFamily="2" charset="77"/>
            </a:rPr>
            <a:t>Day 4: </a:t>
          </a:r>
          <a:r>
            <a:rPr lang="en-GB" sz="1400" dirty="0">
              <a:latin typeface="Work Sans" pitchFamily="2" charset="77"/>
            </a:rPr>
            <a:t>Deep-Dive into AI Gateway</a:t>
          </a:r>
        </a:p>
      </dgm:t>
    </dgm:pt>
    <dgm:pt modelId="{8AE1729D-3820-2241-836D-4DEF806334F4}" type="parTrans" cxnId="{61F116C0-D2D1-594D-8EB0-72036EAE7977}">
      <dgm:prSet/>
      <dgm:spPr/>
      <dgm:t>
        <a:bodyPr/>
        <a:lstStyle/>
        <a:p>
          <a:endParaRPr lang="en-GB"/>
        </a:p>
      </dgm:t>
    </dgm:pt>
    <dgm:pt modelId="{60EAA219-67A7-1945-907A-0D8056317F15}" type="sibTrans" cxnId="{61F116C0-D2D1-594D-8EB0-72036EAE7977}">
      <dgm:prSet/>
      <dgm:spPr/>
      <dgm:t>
        <a:bodyPr/>
        <a:lstStyle/>
        <a:p>
          <a:endParaRPr lang="en-GB"/>
        </a:p>
      </dgm:t>
    </dgm:pt>
    <dgm:pt modelId="{AD378021-04E7-9B4F-BF37-23DD090E6143}">
      <dgm:prSet custT="1"/>
      <dgm:spPr/>
      <dgm:t>
        <a:bodyPr/>
        <a:lstStyle/>
        <a:p>
          <a:r>
            <a:rPr lang="en-GB" sz="1400" b="1" dirty="0">
              <a:latin typeface="Work Sans" pitchFamily="2" charset="77"/>
            </a:rPr>
            <a:t>Day 5: </a:t>
          </a:r>
          <a:r>
            <a:rPr lang="en-GB" sz="1400" dirty="0">
              <a:latin typeface="Work Sans" pitchFamily="2" charset="77"/>
            </a:rPr>
            <a:t>CI/CD and Evaluations</a:t>
          </a:r>
        </a:p>
      </dgm:t>
    </dgm:pt>
    <dgm:pt modelId="{84DC1932-FF76-DB48-9C67-71C3376EC101}" type="parTrans" cxnId="{46E99964-0DBB-FF4B-9ECB-F7A6E157ADC7}">
      <dgm:prSet/>
      <dgm:spPr/>
      <dgm:t>
        <a:bodyPr/>
        <a:lstStyle/>
        <a:p>
          <a:endParaRPr lang="en-GB"/>
        </a:p>
      </dgm:t>
    </dgm:pt>
    <dgm:pt modelId="{C601CCE6-2D6C-EA47-B408-81AB8B48261E}" type="sibTrans" cxnId="{46E99964-0DBB-FF4B-9ECB-F7A6E157ADC7}">
      <dgm:prSet/>
      <dgm:spPr/>
      <dgm:t>
        <a:bodyPr/>
        <a:lstStyle/>
        <a:p>
          <a:endParaRPr lang="en-GB"/>
        </a:p>
      </dgm:t>
    </dgm:pt>
    <dgm:pt modelId="{EE743AAB-07B0-E645-A4B7-77308E69D285}">
      <dgm:prSet custT="1"/>
      <dgm:spPr/>
      <dgm:t>
        <a:bodyPr/>
        <a:lstStyle/>
        <a:p>
          <a:r>
            <a:rPr lang="en-GB" sz="1400" b="1" dirty="0">
              <a:latin typeface="Work Sans" pitchFamily="2" charset="77"/>
            </a:rPr>
            <a:t>Certification Test</a:t>
          </a:r>
        </a:p>
      </dgm:t>
    </dgm:pt>
    <dgm:pt modelId="{93B50AF5-3299-8E49-9146-FE8C81FA8FEB}" type="parTrans" cxnId="{1B1F4369-D544-DE4A-8BB5-1B9EE7B02CA6}">
      <dgm:prSet/>
      <dgm:spPr/>
      <dgm:t>
        <a:bodyPr/>
        <a:lstStyle/>
        <a:p>
          <a:endParaRPr lang="en-GB"/>
        </a:p>
      </dgm:t>
    </dgm:pt>
    <dgm:pt modelId="{E79313D8-943D-1B45-9002-6FDD41682088}" type="sibTrans" cxnId="{1B1F4369-D544-DE4A-8BB5-1B9EE7B02CA6}">
      <dgm:prSet/>
      <dgm:spPr/>
      <dgm:t>
        <a:bodyPr/>
        <a:lstStyle/>
        <a:p>
          <a:endParaRPr lang="en-GB"/>
        </a:p>
      </dgm:t>
    </dgm:pt>
    <dgm:pt modelId="{1B5D5A17-9CA7-2E40-9FB9-4BC0E5C951CE}" type="pres">
      <dgm:prSet presAssocID="{671D7CF3-71A6-8F4B-B730-1CC94E0B7D2B}" presName="Name0" presStyleCnt="0">
        <dgm:presLayoutVars>
          <dgm:dir/>
          <dgm:resizeHandles val="exact"/>
        </dgm:presLayoutVars>
      </dgm:prSet>
      <dgm:spPr/>
    </dgm:pt>
    <dgm:pt modelId="{F554430A-4C5B-614B-827E-C92CDAB4BD83}" type="pres">
      <dgm:prSet presAssocID="{671D7CF3-71A6-8F4B-B730-1CC94E0B7D2B}" presName="arrow" presStyleLbl="bgShp" presStyleIdx="0" presStyleCnt="1" custScaleX="87944" custScaleY="115965" custLinFactNeighborY="-200"/>
      <dgm:spPr/>
    </dgm:pt>
    <dgm:pt modelId="{938C1AD4-979C-C04A-9ECE-90D7676323D3}" type="pres">
      <dgm:prSet presAssocID="{671D7CF3-71A6-8F4B-B730-1CC94E0B7D2B}" presName="points" presStyleCnt="0"/>
      <dgm:spPr/>
    </dgm:pt>
    <dgm:pt modelId="{FBFA2C91-ECCA-174C-9DD1-08A71B1EF079}" type="pres">
      <dgm:prSet presAssocID="{1CB7BD58-6115-694C-842F-15022A94D01D}" presName="compositeA" presStyleCnt="0"/>
      <dgm:spPr/>
    </dgm:pt>
    <dgm:pt modelId="{76BECCE9-7892-E646-B2A6-9F39C2402364}" type="pres">
      <dgm:prSet presAssocID="{1CB7BD58-6115-694C-842F-15022A94D01D}" presName="textA" presStyleLbl="revTx" presStyleIdx="0" presStyleCnt="6" custScaleX="160975" custLinFactNeighborX="10723">
        <dgm:presLayoutVars>
          <dgm:bulletEnabled val="1"/>
        </dgm:presLayoutVars>
      </dgm:prSet>
      <dgm:spPr/>
    </dgm:pt>
    <dgm:pt modelId="{63A157F7-CC3B-F04F-9722-0F6002431311}" type="pres">
      <dgm:prSet presAssocID="{1CB7BD58-6115-694C-842F-15022A94D01D}" presName="circleA" presStyleLbl="node1" presStyleIdx="0" presStyleCnt="6"/>
      <dgm:spPr/>
    </dgm:pt>
    <dgm:pt modelId="{66A67AC2-3C34-5340-88E9-85586BAF87F3}" type="pres">
      <dgm:prSet presAssocID="{1CB7BD58-6115-694C-842F-15022A94D01D}" presName="spaceA" presStyleCnt="0"/>
      <dgm:spPr/>
    </dgm:pt>
    <dgm:pt modelId="{1B4F3BFD-05F0-444B-B655-342365F1E6C2}" type="pres">
      <dgm:prSet presAssocID="{B4107F05-67C5-9A48-BE88-F889E9AE39C8}" presName="space" presStyleCnt="0"/>
      <dgm:spPr/>
    </dgm:pt>
    <dgm:pt modelId="{BABF75E0-BB68-D74F-BC17-AA49715CDBA5}" type="pres">
      <dgm:prSet presAssocID="{46803628-03CE-6947-A072-286A93CE5543}" presName="compositeB" presStyleCnt="0"/>
      <dgm:spPr/>
    </dgm:pt>
    <dgm:pt modelId="{E20EB047-8BA6-D34A-8A63-20C553F01E4B}" type="pres">
      <dgm:prSet presAssocID="{46803628-03CE-6947-A072-286A93CE5543}" presName="textB" presStyleLbl="revTx" presStyleIdx="1" presStyleCnt="6">
        <dgm:presLayoutVars>
          <dgm:bulletEnabled val="1"/>
        </dgm:presLayoutVars>
      </dgm:prSet>
      <dgm:spPr/>
    </dgm:pt>
    <dgm:pt modelId="{9A1AA971-9CFB-074A-95D8-A8FA4245F243}" type="pres">
      <dgm:prSet presAssocID="{46803628-03CE-6947-A072-286A93CE5543}" presName="circleB" presStyleLbl="node1" presStyleIdx="1" presStyleCnt="6"/>
      <dgm:spPr/>
    </dgm:pt>
    <dgm:pt modelId="{5FF14D41-7569-514A-B142-3F2CAB3A9B55}" type="pres">
      <dgm:prSet presAssocID="{46803628-03CE-6947-A072-286A93CE5543}" presName="spaceB" presStyleCnt="0"/>
      <dgm:spPr/>
    </dgm:pt>
    <dgm:pt modelId="{369C6990-A5CA-EF4E-B4EC-3ACACCD7195C}" type="pres">
      <dgm:prSet presAssocID="{8F1E972D-2070-3C41-8B84-038AE3081F18}" presName="space" presStyleCnt="0"/>
      <dgm:spPr/>
    </dgm:pt>
    <dgm:pt modelId="{371595E2-0704-C04C-91BE-5403D9524B3F}" type="pres">
      <dgm:prSet presAssocID="{25AC9DB0-65BE-6C43-B93E-70BFBC8A464C}" presName="compositeA" presStyleCnt="0"/>
      <dgm:spPr/>
    </dgm:pt>
    <dgm:pt modelId="{60DCDC4B-5EE8-DA4B-AA66-C5A7D568F2E0}" type="pres">
      <dgm:prSet presAssocID="{25AC9DB0-65BE-6C43-B93E-70BFBC8A464C}" presName="textA" presStyleLbl="revTx" presStyleIdx="2" presStyleCnt="6" custScaleX="110000">
        <dgm:presLayoutVars>
          <dgm:bulletEnabled val="1"/>
        </dgm:presLayoutVars>
      </dgm:prSet>
      <dgm:spPr/>
    </dgm:pt>
    <dgm:pt modelId="{4E547AB7-5F80-6243-B949-00C944B70F9C}" type="pres">
      <dgm:prSet presAssocID="{25AC9DB0-65BE-6C43-B93E-70BFBC8A464C}" presName="circleA" presStyleLbl="node1" presStyleIdx="2" presStyleCnt="6"/>
      <dgm:spPr/>
    </dgm:pt>
    <dgm:pt modelId="{EC824B1B-90DA-D640-BEC2-E2DC0BFB8191}" type="pres">
      <dgm:prSet presAssocID="{25AC9DB0-65BE-6C43-B93E-70BFBC8A464C}" presName="spaceA" presStyleCnt="0"/>
      <dgm:spPr/>
    </dgm:pt>
    <dgm:pt modelId="{E3727875-8988-6746-8579-417BBCD8F13B}" type="pres">
      <dgm:prSet presAssocID="{BF965F02-47F0-C44B-AE5A-748D33195E15}" presName="space" presStyleCnt="0"/>
      <dgm:spPr/>
    </dgm:pt>
    <dgm:pt modelId="{B7FA32C0-2A77-F340-9BD5-5A5A6DD0A2B7}" type="pres">
      <dgm:prSet presAssocID="{5D20FD6F-AD7D-D041-B34D-A0B713BF6919}" presName="compositeB" presStyleCnt="0"/>
      <dgm:spPr/>
    </dgm:pt>
    <dgm:pt modelId="{B79EEC16-F0B5-4349-844A-DD743ED50F6C}" type="pres">
      <dgm:prSet presAssocID="{5D20FD6F-AD7D-D041-B34D-A0B713BF6919}" presName="textB" presStyleLbl="revTx" presStyleIdx="3" presStyleCnt="6">
        <dgm:presLayoutVars>
          <dgm:bulletEnabled val="1"/>
        </dgm:presLayoutVars>
      </dgm:prSet>
      <dgm:spPr/>
    </dgm:pt>
    <dgm:pt modelId="{676348E8-5825-7F44-AF99-AD6FD600F736}" type="pres">
      <dgm:prSet presAssocID="{5D20FD6F-AD7D-D041-B34D-A0B713BF6919}" presName="circleB" presStyleLbl="node1" presStyleIdx="3" presStyleCnt="6"/>
      <dgm:spPr/>
    </dgm:pt>
    <dgm:pt modelId="{F2E95792-5E39-1A47-B016-344ABFAEE658}" type="pres">
      <dgm:prSet presAssocID="{5D20FD6F-AD7D-D041-B34D-A0B713BF6919}" presName="spaceB" presStyleCnt="0"/>
      <dgm:spPr/>
    </dgm:pt>
    <dgm:pt modelId="{309DBA7F-A962-4247-9FBB-7ED9C63EE938}" type="pres">
      <dgm:prSet presAssocID="{60EAA219-67A7-1945-907A-0D8056317F15}" presName="space" presStyleCnt="0"/>
      <dgm:spPr/>
    </dgm:pt>
    <dgm:pt modelId="{925EB886-026D-7744-A066-11824C1817EC}" type="pres">
      <dgm:prSet presAssocID="{AD378021-04E7-9B4F-BF37-23DD090E6143}" presName="compositeA" presStyleCnt="0"/>
      <dgm:spPr/>
    </dgm:pt>
    <dgm:pt modelId="{BDBC2C8D-C4FA-9249-87EA-B5E1F29839AD}" type="pres">
      <dgm:prSet presAssocID="{AD378021-04E7-9B4F-BF37-23DD090E6143}" presName="textA" presStyleLbl="revTx" presStyleIdx="4" presStyleCnt="6">
        <dgm:presLayoutVars>
          <dgm:bulletEnabled val="1"/>
        </dgm:presLayoutVars>
      </dgm:prSet>
      <dgm:spPr/>
    </dgm:pt>
    <dgm:pt modelId="{02524787-B3FF-B540-BBC2-A6F996867300}" type="pres">
      <dgm:prSet presAssocID="{AD378021-04E7-9B4F-BF37-23DD090E6143}" presName="circleA" presStyleLbl="node1" presStyleIdx="4" presStyleCnt="6"/>
      <dgm:spPr/>
    </dgm:pt>
    <dgm:pt modelId="{40980DD2-CA8E-4048-94CF-9E392562668E}" type="pres">
      <dgm:prSet presAssocID="{AD378021-04E7-9B4F-BF37-23DD090E6143}" presName="spaceA" presStyleCnt="0"/>
      <dgm:spPr/>
    </dgm:pt>
    <dgm:pt modelId="{505A1FBE-CE1C-3440-84FB-BE65DAB918CA}" type="pres">
      <dgm:prSet presAssocID="{C601CCE6-2D6C-EA47-B408-81AB8B48261E}" presName="space" presStyleCnt="0"/>
      <dgm:spPr/>
    </dgm:pt>
    <dgm:pt modelId="{AB27E76B-69B5-114F-AC98-3ACDF4A96131}" type="pres">
      <dgm:prSet presAssocID="{EE743AAB-07B0-E645-A4B7-77308E69D285}" presName="compositeB" presStyleCnt="0"/>
      <dgm:spPr/>
    </dgm:pt>
    <dgm:pt modelId="{68E0DD53-181B-CB43-A073-0F01901CBE35}" type="pres">
      <dgm:prSet presAssocID="{EE743AAB-07B0-E645-A4B7-77308E69D285}" presName="textB" presStyleLbl="revTx" presStyleIdx="5" presStyleCnt="6">
        <dgm:presLayoutVars>
          <dgm:bulletEnabled val="1"/>
        </dgm:presLayoutVars>
      </dgm:prSet>
      <dgm:spPr/>
    </dgm:pt>
    <dgm:pt modelId="{95FEB096-05C8-0845-883C-CD7F3F32DE16}" type="pres">
      <dgm:prSet presAssocID="{EE743AAB-07B0-E645-A4B7-77308E69D285}" presName="circleB" presStyleLbl="node1" presStyleIdx="5" presStyleCnt="6"/>
      <dgm:spPr/>
    </dgm:pt>
    <dgm:pt modelId="{FA52829E-89F1-4D4F-BD5B-D66A9C3501F4}" type="pres">
      <dgm:prSet presAssocID="{EE743AAB-07B0-E645-A4B7-77308E69D285}" presName="spaceB" presStyleCnt="0"/>
      <dgm:spPr/>
    </dgm:pt>
  </dgm:ptLst>
  <dgm:cxnLst>
    <dgm:cxn modelId="{29B9B11E-1792-DB40-A026-CDF95AC807CE}" type="presOf" srcId="{5D20FD6F-AD7D-D041-B34D-A0B713BF6919}" destId="{B79EEC16-F0B5-4349-844A-DD743ED50F6C}" srcOrd="0" destOrd="0" presId="urn:microsoft.com/office/officeart/2005/8/layout/hProcess11"/>
    <dgm:cxn modelId="{46E99964-0DBB-FF4B-9ECB-F7A6E157ADC7}" srcId="{671D7CF3-71A6-8F4B-B730-1CC94E0B7D2B}" destId="{AD378021-04E7-9B4F-BF37-23DD090E6143}" srcOrd="4" destOrd="0" parTransId="{84DC1932-FF76-DB48-9C67-71C3376EC101}" sibTransId="{C601CCE6-2D6C-EA47-B408-81AB8B48261E}"/>
    <dgm:cxn modelId="{1B1F4369-D544-DE4A-8BB5-1B9EE7B02CA6}" srcId="{671D7CF3-71A6-8F4B-B730-1CC94E0B7D2B}" destId="{EE743AAB-07B0-E645-A4B7-77308E69D285}" srcOrd="5" destOrd="0" parTransId="{93B50AF5-3299-8E49-9146-FE8C81FA8FEB}" sibTransId="{E79313D8-943D-1B45-9002-6FDD41682088}"/>
    <dgm:cxn modelId="{BDA68D75-4CD1-0F41-933B-22E057D3A45F}" type="presOf" srcId="{1CB7BD58-6115-694C-842F-15022A94D01D}" destId="{76BECCE9-7892-E646-B2A6-9F39C2402364}" srcOrd="0" destOrd="0" presId="urn:microsoft.com/office/officeart/2005/8/layout/hProcess11"/>
    <dgm:cxn modelId="{15A99181-CAE8-7449-8B60-D1AAA55B9787}" type="presOf" srcId="{46803628-03CE-6947-A072-286A93CE5543}" destId="{E20EB047-8BA6-D34A-8A63-20C553F01E4B}" srcOrd="0" destOrd="0" presId="urn:microsoft.com/office/officeart/2005/8/layout/hProcess11"/>
    <dgm:cxn modelId="{84545084-A8E4-114E-8439-6C2A88EDF5C3}" srcId="{671D7CF3-71A6-8F4B-B730-1CC94E0B7D2B}" destId="{46803628-03CE-6947-A072-286A93CE5543}" srcOrd="1" destOrd="0" parTransId="{F2F1C53A-A185-604A-9C91-1660D628A244}" sibTransId="{8F1E972D-2070-3C41-8B84-038AE3081F18}"/>
    <dgm:cxn modelId="{627937A1-3968-014A-8695-8C2D9D1361C5}" type="presOf" srcId="{25AC9DB0-65BE-6C43-B93E-70BFBC8A464C}" destId="{60DCDC4B-5EE8-DA4B-AA66-C5A7D568F2E0}" srcOrd="0" destOrd="0" presId="urn:microsoft.com/office/officeart/2005/8/layout/hProcess11"/>
    <dgm:cxn modelId="{2F1F0CA3-6CF3-5B4F-B791-939071BE21A6}" type="presOf" srcId="{671D7CF3-71A6-8F4B-B730-1CC94E0B7D2B}" destId="{1B5D5A17-9CA7-2E40-9FB9-4BC0E5C951CE}" srcOrd="0" destOrd="0" presId="urn:microsoft.com/office/officeart/2005/8/layout/hProcess11"/>
    <dgm:cxn modelId="{979F75A6-2AC6-0D48-B788-62307C26859C}" srcId="{671D7CF3-71A6-8F4B-B730-1CC94E0B7D2B}" destId="{1CB7BD58-6115-694C-842F-15022A94D01D}" srcOrd="0" destOrd="0" parTransId="{F480DFFA-2538-9E42-963D-E33C536B8AF9}" sibTransId="{B4107F05-67C5-9A48-BE88-F889E9AE39C8}"/>
    <dgm:cxn modelId="{2BFBB6B2-D858-E843-B36A-19CE0E8301CA}" type="presOf" srcId="{AD378021-04E7-9B4F-BF37-23DD090E6143}" destId="{BDBC2C8D-C4FA-9249-87EA-B5E1F29839AD}" srcOrd="0" destOrd="0" presId="urn:microsoft.com/office/officeart/2005/8/layout/hProcess11"/>
    <dgm:cxn modelId="{61F116C0-D2D1-594D-8EB0-72036EAE7977}" srcId="{671D7CF3-71A6-8F4B-B730-1CC94E0B7D2B}" destId="{5D20FD6F-AD7D-D041-B34D-A0B713BF6919}" srcOrd="3" destOrd="0" parTransId="{8AE1729D-3820-2241-836D-4DEF806334F4}" sibTransId="{60EAA219-67A7-1945-907A-0D8056317F15}"/>
    <dgm:cxn modelId="{1D9D8BC4-6825-5444-AA3B-8F8AB89CC4B3}" srcId="{671D7CF3-71A6-8F4B-B730-1CC94E0B7D2B}" destId="{25AC9DB0-65BE-6C43-B93E-70BFBC8A464C}" srcOrd="2" destOrd="0" parTransId="{54B48A66-4559-1D44-A1AC-CDBFC9319630}" sibTransId="{BF965F02-47F0-C44B-AE5A-748D33195E15}"/>
    <dgm:cxn modelId="{31F4ECD8-EA44-8F42-B367-6B483F48538E}" type="presOf" srcId="{EE743AAB-07B0-E645-A4B7-77308E69D285}" destId="{68E0DD53-181B-CB43-A073-0F01901CBE35}" srcOrd="0" destOrd="0" presId="urn:microsoft.com/office/officeart/2005/8/layout/hProcess11"/>
    <dgm:cxn modelId="{758220C0-285A-964C-BDBF-94BB131ACF28}" type="presParOf" srcId="{1B5D5A17-9CA7-2E40-9FB9-4BC0E5C951CE}" destId="{F554430A-4C5B-614B-827E-C92CDAB4BD83}" srcOrd="0" destOrd="0" presId="urn:microsoft.com/office/officeart/2005/8/layout/hProcess11"/>
    <dgm:cxn modelId="{1F1092B7-C467-9845-8E18-A370310B057F}" type="presParOf" srcId="{1B5D5A17-9CA7-2E40-9FB9-4BC0E5C951CE}" destId="{938C1AD4-979C-C04A-9ECE-90D7676323D3}" srcOrd="1" destOrd="0" presId="urn:microsoft.com/office/officeart/2005/8/layout/hProcess11"/>
    <dgm:cxn modelId="{5BFFB623-1C1A-4344-AA20-D57ECF35064A}" type="presParOf" srcId="{938C1AD4-979C-C04A-9ECE-90D7676323D3}" destId="{FBFA2C91-ECCA-174C-9DD1-08A71B1EF079}" srcOrd="0" destOrd="0" presId="urn:microsoft.com/office/officeart/2005/8/layout/hProcess11"/>
    <dgm:cxn modelId="{56A7B1C1-0B52-3947-870A-A5B2DE5343AF}" type="presParOf" srcId="{FBFA2C91-ECCA-174C-9DD1-08A71B1EF079}" destId="{76BECCE9-7892-E646-B2A6-9F39C2402364}" srcOrd="0" destOrd="0" presId="urn:microsoft.com/office/officeart/2005/8/layout/hProcess11"/>
    <dgm:cxn modelId="{85B5FB47-6D61-9248-A7A6-BDD54BBD1D68}" type="presParOf" srcId="{FBFA2C91-ECCA-174C-9DD1-08A71B1EF079}" destId="{63A157F7-CC3B-F04F-9722-0F6002431311}" srcOrd="1" destOrd="0" presId="urn:microsoft.com/office/officeart/2005/8/layout/hProcess11"/>
    <dgm:cxn modelId="{B1C303E6-522A-1B4C-A5AD-24C6F2708D37}" type="presParOf" srcId="{FBFA2C91-ECCA-174C-9DD1-08A71B1EF079}" destId="{66A67AC2-3C34-5340-88E9-85586BAF87F3}" srcOrd="2" destOrd="0" presId="urn:microsoft.com/office/officeart/2005/8/layout/hProcess11"/>
    <dgm:cxn modelId="{521DEEED-D8A1-AC4E-AE51-035A3F123035}" type="presParOf" srcId="{938C1AD4-979C-C04A-9ECE-90D7676323D3}" destId="{1B4F3BFD-05F0-444B-B655-342365F1E6C2}" srcOrd="1" destOrd="0" presId="urn:microsoft.com/office/officeart/2005/8/layout/hProcess11"/>
    <dgm:cxn modelId="{0EE1402D-B5FB-6D4D-B440-3C7BF90D72C6}" type="presParOf" srcId="{938C1AD4-979C-C04A-9ECE-90D7676323D3}" destId="{BABF75E0-BB68-D74F-BC17-AA49715CDBA5}" srcOrd="2" destOrd="0" presId="urn:microsoft.com/office/officeart/2005/8/layout/hProcess11"/>
    <dgm:cxn modelId="{02175D9B-2CA0-F946-A367-9FCC2DA2C34E}" type="presParOf" srcId="{BABF75E0-BB68-D74F-BC17-AA49715CDBA5}" destId="{E20EB047-8BA6-D34A-8A63-20C553F01E4B}" srcOrd="0" destOrd="0" presId="urn:microsoft.com/office/officeart/2005/8/layout/hProcess11"/>
    <dgm:cxn modelId="{42FE6691-5C33-B841-B1DB-4333CF6A6552}" type="presParOf" srcId="{BABF75E0-BB68-D74F-BC17-AA49715CDBA5}" destId="{9A1AA971-9CFB-074A-95D8-A8FA4245F243}" srcOrd="1" destOrd="0" presId="urn:microsoft.com/office/officeart/2005/8/layout/hProcess11"/>
    <dgm:cxn modelId="{97E1545F-64CE-9044-9455-3F61CDA040BC}" type="presParOf" srcId="{BABF75E0-BB68-D74F-BC17-AA49715CDBA5}" destId="{5FF14D41-7569-514A-B142-3F2CAB3A9B55}" srcOrd="2" destOrd="0" presId="urn:microsoft.com/office/officeart/2005/8/layout/hProcess11"/>
    <dgm:cxn modelId="{FC1EC339-C96A-8743-8F95-0E8EA54A187E}" type="presParOf" srcId="{938C1AD4-979C-C04A-9ECE-90D7676323D3}" destId="{369C6990-A5CA-EF4E-B4EC-3ACACCD7195C}" srcOrd="3" destOrd="0" presId="urn:microsoft.com/office/officeart/2005/8/layout/hProcess11"/>
    <dgm:cxn modelId="{F1FC37AE-A067-DD48-ADCC-D86B4646715E}" type="presParOf" srcId="{938C1AD4-979C-C04A-9ECE-90D7676323D3}" destId="{371595E2-0704-C04C-91BE-5403D9524B3F}" srcOrd="4" destOrd="0" presId="urn:microsoft.com/office/officeart/2005/8/layout/hProcess11"/>
    <dgm:cxn modelId="{DA82BAC2-2429-C44F-85EC-403B9BD79717}" type="presParOf" srcId="{371595E2-0704-C04C-91BE-5403D9524B3F}" destId="{60DCDC4B-5EE8-DA4B-AA66-C5A7D568F2E0}" srcOrd="0" destOrd="0" presId="urn:microsoft.com/office/officeart/2005/8/layout/hProcess11"/>
    <dgm:cxn modelId="{3906707F-A9E6-0E49-9259-4E8B012B74E6}" type="presParOf" srcId="{371595E2-0704-C04C-91BE-5403D9524B3F}" destId="{4E547AB7-5F80-6243-B949-00C944B70F9C}" srcOrd="1" destOrd="0" presId="urn:microsoft.com/office/officeart/2005/8/layout/hProcess11"/>
    <dgm:cxn modelId="{90C9FF54-368A-BB45-874B-EA24C767A352}" type="presParOf" srcId="{371595E2-0704-C04C-91BE-5403D9524B3F}" destId="{EC824B1B-90DA-D640-BEC2-E2DC0BFB8191}" srcOrd="2" destOrd="0" presId="urn:microsoft.com/office/officeart/2005/8/layout/hProcess11"/>
    <dgm:cxn modelId="{11BBA4BE-1D21-D84B-8429-02AB4C089E48}" type="presParOf" srcId="{938C1AD4-979C-C04A-9ECE-90D7676323D3}" destId="{E3727875-8988-6746-8579-417BBCD8F13B}" srcOrd="5" destOrd="0" presId="urn:microsoft.com/office/officeart/2005/8/layout/hProcess11"/>
    <dgm:cxn modelId="{68956490-5915-7946-A5E7-FB0F07C5CD1C}" type="presParOf" srcId="{938C1AD4-979C-C04A-9ECE-90D7676323D3}" destId="{B7FA32C0-2A77-F340-9BD5-5A5A6DD0A2B7}" srcOrd="6" destOrd="0" presId="urn:microsoft.com/office/officeart/2005/8/layout/hProcess11"/>
    <dgm:cxn modelId="{D63E3F04-562B-D94B-94FD-F0F57957B84C}" type="presParOf" srcId="{B7FA32C0-2A77-F340-9BD5-5A5A6DD0A2B7}" destId="{B79EEC16-F0B5-4349-844A-DD743ED50F6C}" srcOrd="0" destOrd="0" presId="urn:microsoft.com/office/officeart/2005/8/layout/hProcess11"/>
    <dgm:cxn modelId="{ABAA70E6-5BE3-F644-9ACE-2807EB94BFEB}" type="presParOf" srcId="{B7FA32C0-2A77-F340-9BD5-5A5A6DD0A2B7}" destId="{676348E8-5825-7F44-AF99-AD6FD600F736}" srcOrd="1" destOrd="0" presId="urn:microsoft.com/office/officeart/2005/8/layout/hProcess11"/>
    <dgm:cxn modelId="{3AD1DC39-B859-8040-BC6C-CEBA0099EC80}" type="presParOf" srcId="{B7FA32C0-2A77-F340-9BD5-5A5A6DD0A2B7}" destId="{F2E95792-5E39-1A47-B016-344ABFAEE658}" srcOrd="2" destOrd="0" presId="urn:microsoft.com/office/officeart/2005/8/layout/hProcess11"/>
    <dgm:cxn modelId="{ED8C5E9A-316D-6A42-8275-36AC0D79412D}" type="presParOf" srcId="{938C1AD4-979C-C04A-9ECE-90D7676323D3}" destId="{309DBA7F-A962-4247-9FBB-7ED9C63EE938}" srcOrd="7" destOrd="0" presId="urn:microsoft.com/office/officeart/2005/8/layout/hProcess11"/>
    <dgm:cxn modelId="{9DB7FAEE-0158-CF4A-ABA4-D133390E369B}" type="presParOf" srcId="{938C1AD4-979C-C04A-9ECE-90D7676323D3}" destId="{925EB886-026D-7744-A066-11824C1817EC}" srcOrd="8" destOrd="0" presId="urn:microsoft.com/office/officeart/2005/8/layout/hProcess11"/>
    <dgm:cxn modelId="{F3DC326B-0241-0940-BB71-07FBBB848BEF}" type="presParOf" srcId="{925EB886-026D-7744-A066-11824C1817EC}" destId="{BDBC2C8D-C4FA-9249-87EA-B5E1F29839AD}" srcOrd="0" destOrd="0" presId="urn:microsoft.com/office/officeart/2005/8/layout/hProcess11"/>
    <dgm:cxn modelId="{3C92BB65-801E-724C-A1F2-AB976214CB8C}" type="presParOf" srcId="{925EB886-026D-7744-A066-11824C1817EC}" destId="{02524787-B3FF-B540-BBC2-A6F996867300}" srcOrd="1" destOrd="0" presId="urn:microsoft.com/office/officeart/2005/8/layout/hProcess11"/>
    <dgm:cxn modelId="{99056194-981B-A143-A75C-9FA49878934D}" type="presParOf" srcId="{925EB886-026D-7744-A066-11824C1817EC}" destId="{40980DD2-CA8E-4048-94CF-9E392562668E}" srcOrd="2" destOrd="0" presId="urn:microsoft.com/office/officeart/2005/8/layout/hProcess11"/>
    <dgm:cxn modelId="{5AF509BB-613D-7D44-9F98-3D37B33709F2}" type="presParOf" srcId="{938C1AD4-979C-C04A-9ECE-90D7676323D3}" destId="{505A1FBE-CE1C-3440-84FB-BE65DAB918CA}" srcOrd="9" destOrd="0" presId="urn:microsoft.com/office/officeart/2005/8/layout/hProcess11"/>
    <dgm:cxn modelId="{14171DFB-CADB-CE47-8F11-C6A08A48A5C5}" type="presParOf" srcId="{938C1AD4-979C-C04A-9ECE-90D7676323D3}" destId="{AB27E76B-69B5-114F-AC98-3ACDF4A96131}" srcOrd="10" destOrd="0" presId="urn:microsoft.com/office/officeart/2005/8/layout/hProcess11"/>
    <dgm:cxn modelId="{5EAC6431-4A1B-CE49-B400-D1A07EA1851A}" type="presParOf" srcId="{AB27E76B-69B5-114F-AC98-3ACDF4A96131}" destId="{68E0DD53-181B-CB43-A073-0F01901CBE35}" srcOrd="0" destOrd="0" presId="urn:microsoft.com/office/officeart/2005/8/layout/hProcess11"/>
    <dgm:cxn modelId="{F9985D0A-CB3C-CD44-A393-0D3C6B4ADA8D}" type="presParOf" srcId="{AB27E76B-69B5-114F-AC98-3ACDF4A96131}" destId="{95FEB096-05C8-0845-883C-CD7F3F32DE16}" srcOrd="1" destOrd="0" presId="urn:microsoft.com/office/officeart/2005/8/layout/hProcess11"/>
    <dgm:cxn modelId="{323B5196-EF51-8044-A9B4-E42EA4778FE7}" type="presParOf" srcId="{AB27E76B-69B5-114F-AC98-3ACDF4A96131}" destId="{FA52829E-89F1-4D4F-BD5B-D66A9C3501F4}" srcOrd="2" destOrd="0" presId="urn:microsoft.com/office/officeart/2005/8/layout/hProcess11"/>
  </dgm:cxnLst>
  <dgm:bg/>
  <dgm:whole>
    <a:ln>
      <a:noFill/>
    </a:ln>
  </dgm:whole>
  <dgm:extLst>
    <a:ext uri="http://schemas.microsoft.com/office/drawing/2008/diagram">
      <dsp:dataModelExt xmlns:dsp="http://schemas.microsoft.com/office/drawing/2008/diagram" relId="rId15"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DC94F96-D843-46AD-99EE-7D31BE766D6F}" type="doc">
      <dgm:prSet loTypeId="urn:microsoft.com/office/officeart/2005/8/layout/process1" loCatId="process" qsTypeId="urn:microsoft.com/office/officeart/2005/8/quickstyle/simple1" qsCatId="simple" csTypeId="urn:microsoft.com/office/officeart/2005/8/colors/colorful3" csCatId="colorful" phldr="1"/>
      <dgm:spPr/>
    </dgm:pt>
    <dgm:pt modelId="{4C84DBD7-AB60-4386-8E6F-16D80E413A3C}">
      <dgm:prSet phldrT="[Text]"/>
      <dgm:spPr>
        <a:xfrm>
          <a:off x="4822" y="539237"/>
          <a:ext cx="1441251" cy="864750"/>
        </a:xfrm>
        <a:prstGeom prst="roundRect">
          <a:avLst>
            <a:gd name="adj" fmla="val 10000"/>
          </a:avLst>
        </a:prstGeom>
        <a:solidFill>
          <a:srgbClr val="5795BB">
            <a:hueOff val="0"/>
            <a:satOff val="0"/>
            <a:lumOff val="0"/>
            <a:alphaOff val="0"/>
          </a:srgbClr>
        </a:solidFill>
        <a:ln w="12700" cap="flat" cmpd="sng" algn="ctr">
          <a:solidFill>
            <a:srgbClr val="FFFFFF">
              <a:hueOff val="0"/>
              <a:satOff val="0"/>
              <a:lumOff val="0"/>
              <a:alphaOff val="0"/>
            </a:srgbClr>
          </a:solidFill>
          <a:prstDash val="solid"/>
          <a:miter lim="800000"/>
        </a:ln>
        <a:effectLst/>
      </dgm:spPr>
      <dgm:t>
        <a:bodyPr/>
        <a:lstStyle/>
        <a:p>
          <a:pPr>
            <a:buNone/>
          </a:pPr>
          <a:r>
            <a:rPr lang="en-US" dirty="0">
              <a:solidFill>
                <a:srgbClr val="FFFFFF"/>
              </a:solidFill>
              <a:latin typeface="Work Sans" pitchFamily="2" charset="77"/>
              <a:ea typeface="メイリオ"/>
              <a:cs typeface="+mn-cs"/>
            </a:rPr>
            <a:t>User Prompt</a:t>
          </a:r>
          <a:endParaRPr lang="en-IN" dirty="0">
            <a:solidFill>
              <a:srgbClr val="FFFFFF"/>
            </a:solidFill>
            <a:latin typeface="Work Sans" pitchFamily="2" charset="77"/>
            <a:ea typeface="メイリオ"/>
            <a:cs typeface="+mn-cs"/>
          </a:endParaRPr>
        </a:p>
      </dgm:t>
    </dgm:pt>
    <dgm:pt modelId="{93D09525-B4A5-496F-84E4-D1C1C57FD712}" type="parTrans" cxnId="{F33D9B4B-723B-451C-8B37-38F1EEB42C00}">
      <dgm:prSet/>
      <dgm:spPr/>
      <dgm:t>
        <a:bodyPr/>
        <a:lstStyle/>
        <a:p>
          <a:endParaRPr lang="en-IN"/>
        </a:p>
      </dgm:t>
    </dgm:pt>
    <dgm:pt modelId="{AF839B6E-905D-4A75-B6CE-144E5CF35021}" type="sibTrans" cxnId="{F33D9B4B-723B-451C-8B37-38F1EEB42C00}">
      <dgm:prSet/>
      <dgm:spPr>
        <a:xfrm>
          <a:off x="1590198" y="792897"/>
          <a:ext cx="305545" cy="357430"/>
        </a:xfrm>
        <a:prstGeom prst="rightArrow">
          <a:avLst>
            <a:gd name="adj1" fmla="val 60000"/>
            <a:gd name="adj2" fmla="val 50000"/>
          </a:avLst>
        </a:prstGeom>
        <a:solidFill>
          <a:srgbClr val="5795BB">
            <a:hueOff val="0"/>
            <a:satOff val="0"/>
            <a:lumOff val="0"/>
            <a:alphaOff val="0"/>
          </a:srgbClr>
        </a:solidFill>
        <a:ln>
          <a:noFill/>
        </a:ln>
        <a:effectLst/>
      </dgm:spPr>
      <dgm:t>
        <a:bodyPr/>
        <a:lstStyle/>
        <a:p>
          <a:pPr>
            <a:buNone/>
          </a:pPr>
          <a:endParaRPr lang="en-IN">
            <a:solidFill>
              <a:srgbClr val="FFFFFF"/>
            </a:solidFill>
            <a:latin typeface="Nissan Pro Regular"/>
            <a:ea typeface="メイリオ"/>
            <a:cs typeface="+mn-cs"/>
          </a:endParaRPr>
        </a:p>
      </dgm:t>
    </dgm:pt>
    <dgm:pt modelId="{AE3DDB22-69B2-453B-9CFD-EBAE83DBADEE}">
      <dgm:prSet phldrT="[Text]"/>
      <dgm:spPr>
        <a:xfrm>
          <a:off x="2022574" y="539237"/>
          <a:ext cx="1441251" cy="864750"/>
        </a:xfrm>
        <a:prstGeom prst="roundRect">
          <a:avLst>
            <a:gd name="adj" fmla="val 10000"/>
          </a:avLst>
        </a:prstGeom>
        <a:solidFill>
          <a:srgbClr val="5795BB">
            <a:hueOff val="-6084017"/>
            <a:satOff val="-21186"/>
            <a:lumOff val="3137"/>
            <a:alphaOff val="0"/>
          </a:srgbClr>
        </a:solidFill>
        <a:ln w="12700" cap="flat" cmpd="sng" algn="ctr">
          <a:solidFill>
            <a:srgbClr val="FFFFFF">
              <a:hueOff val="0"/>
              <a:satOff val="0"/>
              <a:lumOff val="0"/>
              <a:alphaOff val="0"/>
            </a:srgbClr>
          </a:solidFill>
          <a:prstDash val="solid"/>
          <a:miter lim="800000"/>
        </a:ln>
        <a:effectLst/>
      </dgm:spPr>
      <dgm:t>
        <a:bodyPr/>
        <a:lstStyle/>
        <a:p>
          <a:pPr>
            <a:buNone/>
          </a:pPr>
          <a:r>
            <a:rPr lang="en-US" dirty="0">
              <a:solidFill>
                <a:srgbClr val="FFFFFF"/>
              </a:solidFill>
              <a:latin typeface="Work Sans" pitchFamily="2" charset="77"/>
              <a:ea typeface="メイリオ"/>
              <a:cs typeface="+mn-cs"/>
            </a:rPr>
            <a:t>LLM</a:t>
          </a:r>
          <a:endParaRPr lang="en-IN" dirty="0">
            <a:solidFill>
              <a:srgbClr val="FFFFFF"/>
            </a:solidFill>
            <a:latin typeface="Work Sans" pitchFamily="2" charset="77"/>
            <a:ea typeface="メイリオ"/>
            <a:cs typeface="+mn-cs"/>
          </a:endParaRPr>
        </a:p>
      </dgm:t>
    </dgm:pt>
    <dgm:pt modelId="{377AE84B-A4F6-486A-97E9-3DCDE46BDC96}" type="parTrans" cxnId="{6426AA51-A26E-4A6E-AC01-4B968BC08EC2}">
      <dgm:prSet/>
      <dgm:spPr/>
      <dgm:t>
        <a:bodyPr/>
        <a:lstStyle/>
        <a:p>
          <a:endParaRPr lang="en-IN"/>
        </a:p>
      </dgm:t>
    </dgm:pt>
    <dgm:pt modelId="{F1C46419-2CC4-493C-9BD7-95462F071982}" type="sibTrans" cxnId="{6426AA51-A26E-4A6E-AC01-4B968BC08EC2}">
      <dgm:prSet/>
      <dgm:spPr>
        <a:xfrm>
          <a:off x="3607950" y="792897"/>
          <a:ext cx="305545" cy="357430"/>
        </a:xfrm>
        <a:prstGeom prst="rightArrow">
          <a:avLst>
            <a:gd name="adj1" fmla="val 60000"/>
            <a:gd name="adj2" fmla="val 50000"/>
          </a:avLst>
        </a:prstGeom>
        <a:solidFill>
          <a:srgbClr val="5795BB">
            <a:hueOff val="-12168035"/>
            <a:satOff val="-42372"/>
            <a:lumOff val="6274"/>
            <a:alphaOff val="0"/>
          </a:srgbClr>
        </a:solidFill>
        <a:ln>
          <a:noFill/>
        </a:ln>
        <a:effectLst/>
      </dgm:spPr>
      <dgm:t>
        <a:bodyPr/>
        <a:lstStyle/>
        <a:p>
          <a:pPr>
            <a:buNone/>
          </a:pPr>
          <a:endParaRPr lang="en-IN">
            <a:solidFill>
              <a:srgbClr val="FFFFFF"/>
            </a:solidFill>
            <a:latin typeface="Nissan Pro Regular"/>
            <a:ea typeface="メイリオ"/>
            <a:cs typeface="+mn-cs"/>
          </a:endParaRPr>
        </a:p>
      </dgm:t>
    </dgm:pt>
    <dgm:pt modelId="{D79CA29F-7F90-43B8-B948-0D69AB5B9FA4}">
      <dgm:prSet phldrT="[Text]"/>
      <dgm:spPr>
        <a:xfrm>
          <a:off x="4040326" y="539237"/>
          <a:ext cx="1441251" cy="864750"/>
        </a:xfrm>
        <a:prstGeom prst="roundRect">
          <a:avLst>
            <a:gd name="adj" fmla="val 10000"/>
          </a:avLst>
        </a:prstGeom>
        <a:solidFill>
          <a:srgbClr val="5795BB">
            <a:hueOff val="-12168035"/>
            <a:satOff val="-42372"/>
            <a:lumOff val="6274"/>
            <a:alphaOff val="0"/>
          </a:srgbClr>
        </a:solidFill>
        <a:ln w="12700" cap="flat" cmpd="sng" algn="ctr">
          <a:solidFill>
            <a:srgbClr val="FFFFFF">
              <a:hueOff val="0"/>
              <a:satOff val="0"/>
              <a:lumOff val="0"/>
              <a:alphaOff val="0"/>
            </a:srgbClr>
          </a:solidFill>
          <a:prstDash val="solid"/>
          <a:miter lim="800000"/>
        </a:ln>
        <a:effectLst/>
      </dgm:spPr>
      <dgm:t>
        <a:bodyPr/>
        <a:lstStyle/>
        <a:p>
          <a:pPr>
            <a:buNone/>
          </a:pPr>
          <a:r>
            <a:rPr lang="en-US" dirty="0">
              <a:solidFill>
                <a:srgbClr val="FFFFFF"/>
              </a:solidFill>
              <a:latin typeface="Work Sans" pitchFamily="2" charset="77"/>
              <a:ea typeface="メイリオ"/>
              <a:cs typeface="+mn-cs"/>
            </a:rPr>
            <a:t>Output</a:t>
          </a:r>
          <a:endParaRPr lang="en-IN" dirty="0">
            <a:solidFill>
              <a:srgbClr val="FFFFFF"/>
            </a:solidFill>
            <a:latin typeface="Work Sans" pitchFamily="2" charset="77"/>
            <a:ea typeface="メイリオ"/>
            <a:cs typeface="+mn-cs"/>
          </a:endParaRPr>
        </a:p>
      </dgm:t>
    </dgm:pt>
    <dgm:pt modelId="{C05E6943-4B9D-4419-9DA5-64E4583146AB}" type="parTrans" cxnId="{EC5B692E-1063-4058-8B52-C81578E62D87}">
      <dgm:prSet/>
      <dgm:spPr/>
      <dgm:t>
        <a:bodyPr/>
        <a:lstStyle/>
        <a:p>
          <a:endParaRPr lang="en-IN"/>
        </a:p>
      </dgm:t>
    </dgm:pt>
    <dgm:pt modelId="{7AAA5754-91B9-46EC-887B-08CCEE3C1EC6}" type="sibTrans" cxnId="{EC5B692E-1063-4058-8B52-C81578E62D87}">
      <dgm:prSet/>
      <dgm:spPr/>
      <dgm:t>
        <a:bodyPr/>
        <a:lstStyle/>
        <a:p>
          <a:endParaRPr lang="en-IN"/>
        </a:p>
      </dgm:t>
    </dgm:pt>
    <dgm:pt modelId="{C4E2EC04-67C5-47D0-992A-3AF8A582CA8F}" type="pres">
      <dgm:prSet presAssocID="{2DC94F96-D843-46AD-99EE-7D31BE766D6F}" presName="Name0" presStyleCnt="0">
        <dgm:presLayoutVars>
          <dgm:dir/>
          <dgm:resizeHandles val="exact"/>
        </dgm:presLayoutVars>
      </dgm:prSet>
      <dgm:spPr/>
    </dgm:pt>
    <dgm:pt modelId="{CE1B157B-5E99-45AD-B4D1-FFEAED4813F5}" type="pres">
      <dgm:prSet presAssocID="{4C84DBD7-AB60-4386-8E6F-16D80E413A3C}" presName="node" presStyleLbl="node1" presStyleIdx="0" presStyleCnt="3">
        <dgm:presLayoutVars>
          <dgm:bulletEnabled val="1"/>
        </dgm:presLayoutVars>
      </dgm:prSet>
      <dgm:spPr/>
    </dgm:pt>
    <dgm:pt modelId="{20BEFBB0-8717-4983-AF83-87F55F73F2C5}" type="pres">
      <dgm:prSet presAssocID="{AF839B6E-905D-4A75-B6CE-144E5CF35021}" presName="sibTrans" presStyleLbl="sibTrans2D1" presStyleIdx="0" presStyleCnt="2"/>
      <dgm:spPr/>
    </dgm:pt>
    <dgm:pt modelId="{AF65E0B8-4062-4B9E-BBBB-660AD4A83465}" type="pres">
      <dgm:prSet presAssocID="{AF839B6E-905D-4A75-B6CE-144E5CF35021}" presName="connectorText" presStyleLbl="sibTrans2D1" presStyleIdx="0" presStyleCnt="2"/>
      <dgm:spPr/>
    </dgm:pt>
    <dgm:pt modelId="{35E9065B-8E20-437D-9522-6D04F30B312F}" type="pres">
      <dgm:prSet presAssocID="{AE3DDB22-69B2-453B-9CFD-EBAE83DBADEE}" presName="node" presStyleLbl="node1" presStyleIdx="1" presStyleCnt="3">
        <dgm:presLayoutVars>
          <dgm:bulletEnabled val="1"/>
        </dgm:presLayoutVars>
      </dgm:prSet>
      <dgm:spPr/>
    </dgm:pt>
    <dgm:pt modelId="{CFD20C1F-9D9C-48F1-A0B4-A022272BFD41}" type="pres">
      <dgm:prSet presAssocID="{F1C46419-2CC4-493C-9BD7-95462F071982}" presName="sibTrans" presStyleLbl="sibTrans2D1" presStyleIdx="1" presStyleCnt="2"/>
      <dgm:spPr/>
    </dgm:pt>
    <dgm:pt modelId="{F50109CA-391D-4C88-AFA5-22D726E66840}" type="pres">
      <dgm:prSet presAssocID="{F1C46419-2CC4-493C-9BD7-95462F071982}" presName="connectorText" presStyleLbl="sibTrans2D1" presStyleIdx="1" presStyleCnt="2"/>
      <dgm:spPr/>
    </dgm:pt>
    <dgm:pt modelId="{5FDBE80C-E1EF-4AFC-898A-B0685B8EA368}" type="pres">
      <dgm:prSet presAssocID="{D79CA29F-7F90-43B8-B948-0D69AB5B9FA4}" presName="node" presStyleLbl="node1" presStyleIdx="2" presStyleCnt="3">
        <dgm:presLayoutVars>
          <dgm:bulletEnabled val="1"/>
        </dgm:presLayoutVars>
      </dgm:prSet>
      <dgm:spPr/>
    </dgm:pt>
  </dgm:ptLst>
  <dgm:cxnLst>
    <dgm:cxn modelId="{30087206-EF8B-4872-937F-294635D62BB8}" type="presOf" srcId="{F1C46419-2CC4-493C-9BD7-95462F071982}" destId="{CFD20C1F-9D9C-48F1-A0B4-A022272BFD41}" srcOrd="0" destOrd="0" presId="urn:microsoft.com/office/officeart/2005/8/layout/process1"/>
    <dgm:cxn modelId="{7A68F309-0AEE-452A-9C8E-E48CBD6031B5}" type="presOf" srcId="{F1C46419-2CC4-493C-9BD7-95462F071982}" destId="{F50109CA-391D-4C88-AFA5-22D726E66840}" srcOrd="1" destOrd="0" presId="urn:microsoft.com/office/officeart/2005/8/layout/process1"/>
    <dgm:cxn modelId="{792E4413-FB2E-4BB5-8AC4-3063F8F3E0AC}" type="presOf" srcId="{AE3DDB22-69B2-453B-9CFD-EBAE83DBADEE}" destId="{35E9065B-8E20-437D-9522-6D04F30B312F}" srcOrd="0" destOrd="0" presId="urn:microsoft.com/office/officeart/2005/8/layout/process1"/>
    <dgm:cxn modelId="{53083318-4B85-45A4-BF5C-B228D48857A4}" type="presOf" srcId="{AF839B6E-905D-4A75-B6CE-144E5CF35021}" destId="{AF65E0B8-4062-4B9E-BBBB-660AD4A83465}" srcOrd="1" destOrd="0" presId="urn:microsoft.com/office/officeart/2005/8/layout/process1"/>
    <dgm:cxn modelId="{EC5B692E-1063-4058-8B52-C81578E62D87}" srcId="{2DC94F96-D843-46AD-99EE-7D31BE766D6F}" destId="{D79CA29F-7F90-43B8-B948-0D69AB5B9FA4}" srcOrd="2" destOrd="0" parTransId="{C05E6943-4B9D-4419-9DA5-64E4583146AB}" sibTransId="{7AAA5754-91B9-46EC-887B-08CCEE3C1EC6}"/>
    <dgm:cxn modelId="{6EEFBA32-7D02-44E1-9ECD-E37EE1FA041B}" type="presOf" srcId="{AF839B6E-905D-4A75-B6CE-144E5CF35021}" destId="{20BEFBB0-8717-4983-AF83-87F55F73F2C5}" srcOrd="0" destOrd="0" presId="urn:microsoft.com/office/officeart/2005/8/layout/process1"/>
    <dgm:cxn modelId="{F33D9B4B-723B-451C-8B37-38F1EEB42C00}" srcId="{2DC94F96-D843-46AD-99EE-7D31BE766D6F}" destId="{4C84DBD7-AB60-4386-8E6F-16D80E413A3C}" srcOrd="0" destOrd="0" parTransId="{93D09525-B4A5-496F-84E4-D1C1C57FD712}" sibTransId="{AF839B6E-905D-4A75-B6CE-144E5CF35021}"/>
    <dgm:cxn modelId="{6426AA51-A26E-4A6E-AC01-4B968BC08EC2}" srcId="{2DC94F96-D843-46AD-99EE-7D31BE766D6F}" destId="{AE3DDB22-69B2-453B-9CFD-EBAE83DBADEE}" srcOrd="1" destOrd="0" parTransId="{377AE84B-A4F6-486A-97E9-3DCDE46BDC96}" sibTransId="{F1C46419-2CC4-493C-9BD7-95462F071982}"/>
    <dgm:cxn modelId="{CDC4407E-D34C-4C59-8485-380B3339CD00}" type="presOf" srcId="{D79CA29F-7F90-43B8-B948-0D69AB5B9FA4}" destId="{5FDBE80C-E1EF-4AFC-898A-B0685B8EA368}" srcOrd="0" destOrd="0" presId="urn:microsoft.com/office/officeart/2005/8/layout/process1"/>
    <dgm:cxn modelId="{EFD0A997-5946-4B32-A406-8668022F6A9D}" type="presOf" srcId="{2DC94F96-D843-46AD-99EE-7D31BE766D6F}" destId="{C4E2EC04-67C5-47D0-992A-3AF8A582CA8F}" srcOrd="0" destOrd="0" presId="urn:microsoft.com/office/officeart/2005/8/layout/process1"/>
    <dgm:cxn modelId="{2BE70DA1-661C-4371-9378-D0106EDD682D}" type="presOf" srcId="{4C84DBD7-AB60-4386-8E6F-16D80E413A3C}" destId="{CE1B157B-5E99-45AD-B4D1-FFEAED4813F5}" srcOrd="0" destOrd="0" presId="urn:microsoft.com/office/officeart/2005/8/layout/process1"/>
    <dgm:cxn modelId="{F43A7C1D-F150-4F5F-90C4-F13C55A2836C}" type="presParOf" srcId="{C4E2EC04-67C5-47D0-992A-3AF8A582CA8F}" destId="{CE1B157B-5E99-45AD-B4D1-FFEAED4813F5}" srcOrd="0" destOrd="0" presId="urn:microsoft.com/office/officeart/2005/8/layout/process1"/>
    <dgm:cxn modelId="{2E8816B5-2E58-4067-A9DE-71820963DAAA}" type="presParOf" srcId="{C4E2EC04-67C5-47D0-992A-3AF8A582CA8F}" destId="{20BEFBB0-8717-4983-AF83-87F55F73F2C5}" srcOrd="1" destOrd="0" presId="urn:microsoft.com/office/officeart/2005/8/layout/process1"/>
    <dgm:cxn modelId="{B9DBFDE0-D85E-4EBB-AE14-C56A1F229D49}" type="presParOf" srcId="{20BEFBB0-8717-4983-AF83-87F55F73F2C5}" destId="{AF65E0B8-4062-4B9E-BBBB-660AD4A83465}" srcOrd="0" destOrd="0" presId="urn:microsoft.com/office/officeart/2005/8/layout/process1"/>
    <dgm:cxn modelId="{BDD1736C-5696-471B-BAB5-1C282A4F9798}" type="presParOf" srcId="{C4E2EC04-67C5-47D0-992A-3AF8A582CA8F}" destId="{35E9065B-8E20-437D-9522-6D04F30B312F}" srcOrd="2" destOrd="0" presId="urn:microsoft.com/office/officeart/2005/8/layout/process1"/>
    <dgm:cxn modelId="{78885488-7252-48B5-A432-E5FCF854BEC3}" type="presParOf" srcId="{C4E2EC04-67C5-47D0-992A-3AF8A582CA8F}" destId="{CFD20C1F-9D9C-48F1-A0B4-A022272BFD41}" srcOrd="3" destOrd="0" presId="urn:microsoft.com/office/officeart/2005/8/layout/process1"/>
    <dgm:cxn modelId="{A3ABCF3B-5EA1-4822-BD7B-1C355B5537A8}" type="presParOf" srcId="{CFD20C1F-9D9C-48F1-A0B4-A022272BFD41}" destId="{F50109CA-391D-4C88-AFA5-22D726E66840}" srcOrd="0" destOrd="0" presId="urn:microsoft.com/office/officeart/2005/8/layout/process1"/>
    <dgm:cxn modelId="{013738CA-200B-43D6-9259-9110AF2C2BEB}" type="presParOf" srcId="{C4E2EC04-67C5-47D0-992A-3AF8A582CA8F}" destId="{5FDBE80C-E1EF-4AFC-898A-B0685B8EA368}" srcOrd="4"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DC94F96-D843-46AD-99EE-7D31BE766D6F}" type="doc">
      <dgm:prSet loTypeId="urn:microsoft.com/office/officeart/2005/8/layout/process1" loCatId="process" qsTypeId="urn:microsoft.com/office/officeart/2005/8/quickstyle/simple1" qsCatId="simple" csTypeId="urn:microsoft.com/office/officeart/2005/8/colors/colorful3" csCatId="colorful" phldr="1"/>
      <dgm:spPr/>
    </dgm:pt>
    <dgm:pt modelId="{4C84DBD7-AB60-4386-8E6F-16D80E413A3C}">
      <dgm:prSet phldrT="[Text]"/>
      <dgm:spPr>
        <a:xfrm>
          <a:off x="4822" y="539237"/>
          <a:ext cx="1441251" cy="864750"/>
        </a:xfrm>
        <a:prstGeom prst="roundRect">
          <a:avLst>
            <a:gd name="adj" fmla="val 10000"/>
          </a:avLst>
        </a:prstGeom>
        <a:solidFill>
          <a:srgbClr val="5795BB">
            <a:hueOff val="0"/>
            <a:satOff val="0"/>
            <a:lumOff val="0"/>
            <a:alphaOff val="0"/>
          </a:srgbClr>
        </a:solidFill>
        <a:ln w="12700" cap="flat" cmpd="sng" algn="ctr">
          <a:solidFill>
            <a:srgbClr val="FFFFFF">
              <a:hueOff val="0"/>
              <a:satOff val="0"/>
              <a:lumOff val="0"/>
              <a:alphaOff val="0"/>
            </a:srgbClr>
          </a:solidFill>
          <a:prstDash val="solid"/>
          <a:miter lim="800000"/>
        </a:ln>
        <a:effectLst/>
      </dgm:spPr>
      <dgm:t>
        <a:bodyPr/>
        <a:lstStyle/>
        <a:p>
          <a:pPr>
            <a:buNone/>
          </a:pPr>
          <a:r>
            <a:rPr lang="en-US" dirty="0">
              <a:solidFill>
                <a:srgbClr val="FFFFFF"/>
              </a:solidFill>
              <a:latin typeface="Work Sans" pitchFamily="2" charset="77"/>
              <a:ea typeface="メイリオ"/>
              <a:cs typeface="+mn-cs"/>
            </a:rPr>
            <a:t>User Prompt</a:t>
          </a:r>
          <a:endParaRPr lang="en-IN" dirty="0">
            <a:solidFill>
              <a:srgbClr val="FFFFFF"/>
            </a:solidFill>
            <a:latin typeface="Work Sans" pitchFamily="2" charset="77"/>
            <a:ea typeface="メイリオ"/>
            <a:cs typeface="+mn-cs"/>
          </a:endParaRPr>
        </a:p>
      </dgm:t>
    </dgm:pt>
    <dgm:pt modelId="{93D09525-B4A5-496F-84E4-D1C1C57FD712}" type="parTrans" cxnId="{F33D9B4B-723B-451C-8B37-38F1EEB42C00}">
      <dgm:prSet/>
      <dgm:spPr/>
      <dgm:t>
        <a:bodyPr/>
        <a:lstStyle/>
        <a:p>
          <a:endParaRPr lang="en-IN"/>
        </a:p>
      </dgm:t>
    </dgm:pt>
    <dgm:pt modelId="{AF839B6E-905D-4A75-B6CE-144E5CF35021}" type="sibTrans" cxnId="{F33D9B4B-723B-451C-8B37-38F1EEB42C00}">
      <dgm:prSet/>
      <dgm:spPr>
        <a:xfrm>
          <a:off x="1590198" y="792897"/>
          <a:ext cx="305545" cy="357430"/>
        </a:xfrm>
        <a:prstGeom prst="rightArrow">
          <a:avLst>
            <a:gd name="adj1" fmla="val 60000"/>
            <a:gd name="adj2" fmla="val 50000"/>
          </a:avLst>
        </a:prstGeom>
        <a:solidFill>
          <a:srgbClr val="5795BB">
            <a:hueOff val="0"/>
            <a:satOff val="0"/>
            <a:lumOff val="0"/>
            <a:alphaOff val="0"/>
          </a:srgbClr>
        </a:solidFill>
        <a:ln>
          <a:noFill/>
        </a:ln>
        <a:effectLst/>
      </dgm:spPr>
      <dgm:t>
        <a:bodyPr/>
        <a:lstStyle/>
        <a:p>
          <a:pPr>
            <a:buNone/>
          </a:pPr>
          <a:endParaRPr lang="en-IN">
            <a:solidFill>
              <a:srgbClr val="FFFFFF"/>
            </a:solidFill>
            <a:latin typeface="Nissan Pro Regular"/>
            <a:ea typeface="メイリオ"/>
            <a:cs typeface="+mn-cs"/>
          </a:endParaRPr>
        </a:p>
      </dgm:t>
    </dgm:pt>
    <dgm:pt modelId="{AE3DDB22-69B2-453B-9CFD-EBAE83DBADEE}">
      <dgm:prSet phldrT="[Text]" custT="1"/>
      <dgm:spPr>
        <a:xfrm>
          <a:off x="2022574" y="539237"/>
          <a:ext cx="1441251" cy="864750"/>
        </a:xfrm>
        <a:prstGeom prst="roundRect">
          <a:avLst>
            <a:gd name="adj" fmla="val 10000"/>
          </a:avLst>
        </a:prstGeom>
        <a:solidFill>
          <a:srgbClr val="5795BB">
            <a:hueOff val="-6084017"/>
            <a:satOff val="-21186"/>
            <a:lumOff val="3137"/>
            <a:alphaOff val="0"/>
          </a:srgbClr>
        </a:solidFill>
        <a:ln w="12700" cap="flat" cmpd="sng" algn="ctr">
          <a:solidFill>
            <a:srgbClr val="FFFFFF">
              <a:hueOff val="0"/>
              <a:satOff val="0"/>
              <a:lumOff val="0"/>
              <a:alphaOff val="0"/>
            </a:srgbClr>
          </a:solidFill>
          <a:prstDash val="solid"/>
          <a:miter lim="800000"/>
        </a:ln>
        <a:effectLst/>
      </dgm:spPr>
      <dgm:t>
        <a:bodyPr/>
        <a:lstStyle/>
        <a:p>
          <a:pPr>
            <a:buNone/>
          </a:pPr>
          <a:r>
            <a:rPr lang="en-US" sz="1800" dirty="0">
              <a:solidFill>
                <a:srgbClr val="FFFFFF"/>
              </a:solidFill>
              <a:latin typeface="Work Sans" pitchFamily="2" charset="77"/>
              <a:ea typeface="メイリオ"/>
              <a:cs typeface="+mn-cs"/>
            </a:rPr>
            <a:t>LLM </a:t>
          </a:r>
          <a:r>
            <a:rPr lang="en-US" sz="1400" dirty="0">
              <a:solidFill>
                <a:srgbClr val="FFFFFF"/>
              </a:solidFill>
              <a:latin typeface="Work Sans" pitchFamily="2" charset="77"/>
              <a:ea typeface="メイリオ"/>
              <a:cs typeface="+mn-cs"/>
            </a:rPr>
            <a:t>(with document information)</a:t>
          </a:r>
          <a:endParaRPr lang="en-IN" sz="1400" dirty="0">
            <a:solidFill>
              <a:srgbClr val="FFFFFF"/>
            </a:solidFill>
            <a:latin typeface="Work Sans" pitchFamily="2" charset="77"/>
            <a:ea typeface="メイリオ"/>
            <a:cs typeface="+mn-cs"/>
          </a:endParaRPr>
        </a:p>
      </dgm:t>
    </dgm:pt>
    <dgm:pt modelId="{377AE84B-A4F6-486A-97E9-3DCDE46BDC96}" type="parTrans" cxnId="{6426AA51-A26E-4A6E-AC01-4B968BC08EC2}">
      <dgm:prSet/>
      <dgm:spPr/>
      <dgm:t>
        <a:bodyPr/>
        <a:lstStyle/>
        <a:p>
          <a:endParaRPr lang="en-IN"/>
        </a:p>
      </dgm:t>
    </dgm:pt>
    <dgm:pt modelId="{F1C46419-2CC4-493C-9BD7-95462F071982}" type="sibTrans" cxnId="{6426AA51-A26E-4A6E-AC01-4B968BC08EC2}">
      <dgm:prSet/>
      <dgm:spPr>
        <a:xfrm>
          <a:off x="3607950" y="792897"/>
          <a:ext cx="305545" cy="357430"/>
        </a:xfrm>
        <a:prstGeom prst="rightArrow">
          <a:avLst>
            <a:gd name="adj1" fmla="val 60000"/>
            <a:gd name="adj2" fmla="val 50000"/>
          </a:avLst>
        </a:prstGeom>
        <a:solidFill>
          <a:srgbClr val="5795BB">
            <a:hueOff val="-12168035"/>
            <a:satOff val="-42372"/>
            <a:lumOff val="6274"/>
            <a:alphaOff val="0"/>
          </a:srgbClr>
        </a:solidFill>
        <a:ln>
          <a:noFill/>
        </a:ln>
        <a:effectLst/>
      </dgm:spPr>
      <dgm:t>
        <a:bodyPr/>
        <a:lstStyle/>
        <a:p>
          <a:pPr>
            <a:buNone/>
          </a:pPr>
          <a:endParaRPr lang="en-IN">
            <a:solidFill>
              <a:srgbClr val="FFFFFF"/>
            </a:solidFill>
            <a:latin typeface="Nissan Pro Regular"/>
            <a:ea typeface="メイリオ"/>
            <a:cs typeface="+mn-cs"/>
          </a:endParaRPr>
        </a:p>
      </dgm:t>
    </dgm:pt>
    <dgm:pt modelId="{D79CA29F-7F90-43B8-B948-0D69AB5B9FA4}">
      <dgm:prSet phldrT="[Text]"/>
      <dgm:spPr>
        <a:xfrm>
          <a:off x="4040326" y="539237"/>
          <a:ext cx="1441251" cy="864750"/>
        </a:xfrm>
        <a:prstGeom prst="roundRect">
          <a:avLst>
            <a:gd name="adj" fmla="val 10000"/>
          </a:avLst>
        </a:prstGeom>
        <a:solidFill>
          <a:srgbClr val="5795BB">
            <a:hueOff val="-12168035"/>
            <a:satOff val="-42372"/>
            <a:lumOff val="6274"/>
            <a:alphaOff val="0"/>
          </a:srgbClr>
        </a:solidFill>
        <a:ln w="12700" cap="flat" cmpd="sng" algn="ctr">
          <a:solidFill>
            <a:srgbClr val="FFFFFF">
              <a:hueOff val="0"/>
              <a:satOff val="0"/>
              <a:lumOff val="0"/>
              <a:alphaOff val="0"/>
            </a:srgbClr>
          </a:solidFill>
          <a:prstDash val="solid"/>
          <a:miter lim="800000"/>
        </a:ln>
        <a:effectLst/>
      </dgm:spPr>
      <dgm:t>
        <a:bodyPr/>
        <a:lstStyle/>
        <a:p>
          <a:pPr>
            <a:buNone/>
          </a:pPr>
          <a:r>
            <a:rPr lang="en-US" dirty="0">
              <a:solidFill>
                <a:srgbClr val="FFFFFF"/>
              </a:solidFill>
              <a:latin typeface="Work Sans" pitchFamily="2" charset="77"/>
              <a:ea typeface="メイリオ"/>
              <a:cs typeface="+mn-cs"/>
            </a:rPr>
            <a:t>Output</a:t>
          </a:r>
          <a:endParaRPr lang="en-IN" dirty="0">
            <a:solidFill>
              <a:srgbClr val="FFFFFF"/>
            </a:solidFill>
            <a:latin typeface="Work Sans" pitchFamily="2" charset="77"/>
            <a:ea typeface="メイリオ"/>
            <a:cs typeface="+mn-cs"/>
          </a:endParaRPr>
        </a:p>
      </dgm:t>
    </dgm:pt>
    <dgm:pt modelId="{C05E6943-4B9D-4419-9DA5-64E4583146AB}" type="parTrans" cxnId="{EC5B692E-1063-4058-8B52-C81578E62D87}">
      <dgm:prSet/>
      <dgm:spPr/>
      <dgm:t>
        <a:bodyPr/>
        <a:lstStyle/>
        <a:p>
          <a:endParaRPr lang="en-IN"/>
        </a:p>
      </dgm:t>
    </dgm:pt>
    <dgm:pt modelId="{7AAA5754-91B9-46EC-887B-08CCEE3C1EC6}" type="sibTrans" cxnId="{EC5B692E-1063-4058-8B52-C81578E62D87}">
      <dgm:prSet/>
      <dgm:spPr/>
      <dgm:t>
        <a:bodyPr/>
        <a:lstStyle/>
        <a:p>
          <a:endParaRPr lang="en-IN"/>
        </a:p>
      </dgm:t>
    </dgm:pt>
    <dgm:pt modelId="{C4E2EC04-67C5-47D0-992A-3AF8A582CA8F}" type="pres">
      <dgm:prSet presAssocID="{2DC94F96-D843-46AD-99EE-7D31BE766D6F}" presName="Name0" presStyleCnt="0">
        <dgm:presLayoutVars>
          <dgm:dir/>
          <dgm:resizeHandles val="exact"/>
        </dgm:presLayoutVars>
      </dgm:prSet>
      <dgm:spPr/>
    </dgm:pt>
    <dgm:pt modelId="{CE1B157B-5E99-45AD-B4D1-FFEAED4813F5}" type="pres">
      <dgm:prSet presAssocID="{4C84DBD7-AB60-4386-8E6F-16D80E413A3C}" presName="node" presStyleLbl="node1" presStyleIdx="0" presStyleCnt="3">
        <dgm:presLayoutVars>
          <dgm:bulletEnabled val="1"/>
        </dgm:presLayoutVars>
      </dgm:prSet>
      <dgm:spPr/>
    </dgm:pt>
    <dgm:pt modelId="{20BEFBB0-8717-4983-AF83-87F55F73F2C5}" type="pres">
      <dgm:prSet presAssocID="{AF839B6E-905D-4A75-B6CE-144E5CF35021}" presName="sibTrans" presStyleLbl="sibTrans2D1" presStyleIdx="0" presStyleCnt="2"/>
      <dgm:spPr/>
    </dgm:pt>
    <dgm:pt modelId="{AF65E0B8-4062-4B9E-BBBB-660AD4A83465}" type="pres">
      <dgm:prSet presAssocID="{AF839B6E-905D-4A75-B6CE-144E5CF35021}" presName="connectorText" presStyleLbl="sibTrans2D1" presStyleIdx="0" presStyleCnt="2"/>
      <dgm:spPr/>
    </dgm:pt>
    <dgm:pt modelId="{35E9065B-8E20-437D-9522-6D04F30B312F}" type="pres">
      <dgm:prSet presAssocID="{AE3DDB22-69B2-453B-9CFD-EBAE83DBADEE}" presName="node" presStyleLbl="node1" presStyleIdx="1" presStyleCnt="3">
        <dgm:presLayoutVars>
          <dgm:bulletEnabled val="1"/>
        </dgm:presLayoutVars>
      </dgm:prSet>
      <dgm:spPr/>
    </dgm:pt>
    <dgm:pt modelId="{CFD20C1F-9D9C-48F1-A0B4-A022272BFD41}" type="pres">
      <dgm:prSet presAssocID="{F1C46419-2CC4-493C-9BD7-95462F071982}" presName="sibTrans" presStyleLbl="sibTrans2D1" presStyleIdx="1" presStyleCnt="2"/>
      <dgm:spPr/>
    </dgm:pt>
    <dgm:pt modelId="{F50109CA-391D-4C88-AFA5-22D726E66840}" type="pres">
      <dgm:prSet presAssocID="{F1C46419-2CC4-493C-9BD7-95462F071982}" presName="connectorText" presStyleLbl="sibTrans2D1" presStyleIdx="1" presStyleCnt="2"/>
      <dgm:spPr/>
    </dgm:pt>
    <dgm:pt modelId="{5FDBE80C-E1EF-4AFC-898A-B0685B8EA368}" type="pres">
      <dgm:prSet presAssocID="{D79CA29F-7F90-43B8-B948-0D69AB5B9FA4}" presName="node" presStyleLbl="node1" presStyleIdx="2" presStyleCnt="3">
        <dgm:presLayoutVars>
          <dgm:bulletEnabled val="1"/>
        </dgm:presLayoutVars>
      </dgm:prSet>
      <dgm:spPr/>
    </dgm:pt>
  </dgm:ptLst>
  <dgm:cxnLst>
    <dgm:cxn modelId="{30087206-EF8B-4872-937F-294635D62BB8}" type="presOf" srcId="{F1C46419-2CC4-493C-9BD7-95462F071982}" destId="{CFD20C1F-9D9C-48F1-A0B4-A022272BFD41}" srcOrd="0" destOrd="0" presId="urn:microsoft.com/office/officeart/2005/8/layout/process1"/>
    <dgm:cxn modelId="{7A68F309-0AEE-452A-9C8E-E48CBD6031B5}" type="presOf" srcId="{F1C46419-2CC4-493C-9BD7-95462F071982}" destId="{F50109CA-391D-4C88-AFA5-22D726E66840}" srcOrd="1" destOrd="0" presId="urn:microsoft.com/office/officeart/2005/8/layout/process1"/>
    <dgm:cxn modelId="{792E4413-FB2E-4BB5-8AC4-3063F8F3E0AC}" type="presOf" srcId="{AE3DDB22-69B2-453B-9CFD-EBAE83DBADEE}" destId="{35E9065B-8E20-437D-9522-6D04F30B312F}" srcOrd="0" destOrd="0" presId="urn:microsoft.com/office/officeart/2005/8/layout/process1"/>
    <dgm:cxn modelId="{53083318-4B85-45A4-BF5C-B228D48857A4}" type="presOf" srcId="{AF839B6E-905D-4A75-B6CE-144E5CF35021}" destId="{AF65E0B8-4062-4B9E-BBBB-660AD4A83465}" srcOrd="1" destOrd="0" presId="urn:microsoft.com/office/officeart/2005/8/layout/process1"/>
    <dgm:cxn modelId="{EC5B692E-1063-4058-8B52-C81578E62D87}" srcId="{2DC94F96-D843-46AD-99EE-7D31BE766D6F}" destId="{D79CA29F-7F90-43B8-B948-0D69AB5B9FA4}" srcOrd="2" destOrd="0" parTransId="{C05E6943-4B9D-4419-9DA5-64E4583146AB}" sibTransId="{7AAA5754-91B9-46EC-887B-08CCEE3C1EC6}"/>
    <dgm:cxn modelId="{6EEFBA32-7D02-44E1-9ECD-E37EE1FA041B}" type="presOf" srcId="{AF839B6E-905D-4A75-B6CE-144E5CF35021}" destId="{20BEFBB0-8717-4983-AF83-87F55F73F2C5}" srcOrd="0" destOrd="0" presId="urn:microsoft.com/office/officeart/2005/8/layout/process1"/>
    <dgm:cxn modelId="{F33D9B4B-723B-451C-8B37-38F1EEB42C00}" srcId="{2DC94F96-D843-46AD-99EE-7D31BE766D6F}" destId="{4C84DBD7-AB60-4386-8E6F-16D80E413A3C}" srcOrd="0" destOrd="0" parTransId="{93D09525-B4A5-496F-84E4-D1C1C57FD712}" sibTransId="{AF839B6E-905D-4A75-B6CE-144E5CF35021}"/>
    <dgm:cxn modelId="{6426AA51-A26E-4A6E-AC01-4B968BC08EC2}" srcId="{2DC94F96-D843-46AD-99EE-7D31BE766D6F}" destId="{AE3DDB22-69B2-453B-9CFD-EBAE83DBADEE}" srcOrd="1" destOrd="0" parTransId="{377AE84B-A4F6-486A-97E9-3DCDE46BDC96}" sibTransId="{F1C46419-2CC4-493C-9BD7-95462F071982}"/>
    <dgm:cxn modelId="{CDC4407E-D34C-4C59-8485-380B3339CD00}" type="presOf" srcId="{D79CA29F-7F90-43B8-B948-0D69AB5B9FA4}" destId="{5FDBE80C-E1EF-4AFC-898A-B0685B8EA368}" srcOrd="0" destOrd="0" presId="urn:microsoft.com/office/officeart/2005/8/layout/process1"/>
    <dgm:cxn modelId="{EFD0A997-5946-4B32-A406-8668022F6A9D}" type="presOf" srcId="{2DC94F96-D843-46AD-99EE-7D31BE766D6F}" destId="{C4E2EC04-67C5-47D0-992A-3AF8A582CA8F}" srcOrd="0" destOrd="0" presId="urn:microsoft.com/office/officeart/2005/8/layout/process1"/>
    <dgm:cxn modelId="{2BE70DA1-661C-4371-9378-D0106EDD682D}" type="presOf" srcId="{4C84DBD7-AB60-4386-8E6F-16D80E413A3C}" destId="{CE1B157B-5E99-45AD-B4D1-FFEAED4813F5}" srcOrd="0" destOrd="0" presId="urn:microsoft.com/office/officeart/2005/8/layout/process1"/>
    <dgm:cxn modelId="{F43A7C1D-F150-4F5F-90C4-F13C55A2836C}" type="presParOf" srcId="{C4E2EC04-67C5-47D0-992A-3AF8A582CA8F}" destId="{CE1B157B-5E99-45AD-B4D1-FFEAED4813F5}" srcOrd="0" destOrd="0" presId="urn:microsoft.com/office/officeart/2005/8/layout/process1"/>
    <dgm:cxn modelId="{2E8816B5-2E58-4067-A9DE-71820963DAAA}" type="presParOf" srcId="{C4E2EC04-67C5-47D0-992A-3AF8A582CA8F}" destId="{20BEFBB0-8717-4983-AF83-87F55F73F2C5}" srcOrd="1" destOrd="0" presId="urn:microsoft.com/office/officeart/2005/8/layout/process1"/>
    <dgm:cxn modelId="{B9DBFDE0-D85E-4EBB-AE14-C56A1F229D49}" type="presParOf" srcId="{20BEFBB0-8717-4983-AF83-87F55F73F2C5}" destId="{AF65E0B8-4062-4B9E-BBBB-660AD4A83465}" srcOrd="0" destOrd="0" presId="urn:microsoft.com/office/officeart/2005/8/layout/process1"/>
    <dgm:cxn modelId="{BDD1736C-5696-471B-BAB5-1C282A4F9798}" type="presParOf" srcId="{C4E2EC04-67C5-47D0-992A-3AF8A582CA8F}" destId="{35E9065B-8E20-437D-9522-6D04F30B312F}" srcOrd="2" destOrd="0" presId="urn:microsoft.com/office/officeart/2005/8/layout/process1"/>
    <dgm:cxn modelId="{78885488-7252-48B5-A432-E5FCF854BEC3}" type="presParOf" srcId="{C4E2EC04-67C5-47D0-992A-3AF8A582CA8F}" destId="{CFD20C1F-9D9C-48F1-A0B4-A022272BFD41}" srcOrd="3" destOrd="0" presId="urn:microsoft.com/office/officeart/2005/8/layout/process1"/>
    <dgm:cxn modelId="{A3ABCF3B-5EA1-4822-BD7B-1C355B5537A8}" type="presParOf" srcId="{CFD20C1F-9D9C-48F1-A0B4-A022272BFD41}" destId="{F50109CA-391D-4C88-AFA5-22D726E66840}" srcOrd="0" destOrd="0" presId="urn:microsoft.com/office/officeart/2005/8/layout/process1"/>
    <dgm:cxn modelId="{013738CA-200B-43D6-9259-9110AF2C2BEB}" type="presParOf" srcId="{C4E2EC04-67C5-47D0-992A-3AF8A582CA8F}" destId="{5FDBE80C-E1EF-4AFC-898A-B0685B8EA368}" srcOrd="4" destOrd="0" presId="urn:microsoft.com/office/officeart/2005/8/layout/process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DC94F96-D843-46AD-99EE-7D31BE766D6F}" type="doc">
      <dgm:prSet loTypeId="urn:microsoft.com/office/officeart/2005/8/layout/process1" loCatId="process" qsTypeId="urn:microsoft.com/office/officeart/2005/8/quickstyle/simple1" qsCatId="simple" csTypeId="urn:microsoft.com/office/officeart/2005/8/colors/colorful3" csCatId="colorful" phldr="1"/>
      <dgm:spPr/>
    </dgm:pt>
    <dgm:pt modelId="{4C84DBD7-AB60-4386-8E6F-16D80E413A3C}">
      <dgm:prSet phldrT="[Text]"/>
      <dgm:spPr>
        <a:xfrm>
          <a:off x="4822" y="539237"/>
          <a:ext cx="1441251" cy="864750"/>
        </a:xfrm>
        <a:prstGeom prst="roundRect">
          <a:avLst>
            <a:gd name="adj" fmla="val 10000"/>
          </a:avLst>
        </a:prstGeom>
        <a:solidFill>
          <a:srgbClr val="5795BB">
            <a:hueOff val="0"/>
            <a:satOff val="0"/>
            <a:lumOff val="0"/>
            <a:alphaOff val="0"/>
          </a:srgbClr>
        </a:solidFill>
        <a:ln w="12700" cap="flat" cmpd="sng" algn="ctr">
          <a:solidFill>
            <a:srgbClr val="FFFFFF">
              <a:hueOff val="0"/>
              <a:satOff val="0"/>
              <a:lumOff val="0"/>
              <a:alphaOff val="0"/>
            </a:srgbClr>
          </a:solidFill>
          <a:prstDash val="solid"/>
          <a:miter lim="800000"/>
        </a:ln>
        <a:effectLst/>
      </dgm:spPr>
      <dgm:t>
        <a:bodyPr/>
        <a:lstStyle/>
        <a:p>
          <a:pPr>
            <a:buNone/>
          </a:pPr>
          <a:r>
            <a:rPr lang="en-US" dirty="0">
              <a:solidFill>
                <a:srgbClr val="FFFFFF"/>
              </a:solidFill>
              <a:latin typeface="Work Sans" pitchFamily="2" charset="77"/>
              <a:ea typeface="メイリオ"/>
              <a:cs typeface="+mn-cs"/>
            </a:rPr>
            <a:t>User Prompt</a:t>
          </a:r>
          <a:endParaRPr lang="en-IN" dirty="0">
            <a:solidFill>
              <a:srgbClr val="FFFFFF"/>
            </a:solidFill>
            <a:latin typeface="Work Sans" pitchFamily="2" charset="77"/>
            <a:ea typeface="メイリオ"/>
            <a:cs typeface="+mn-cs"/>
          </a:endParaRPr>
        </a:p>
      </dgm:t>
    </dgm:pt>
    <dgm:pt modelId="{93D09525-B4A5-496F-84E4-D1C1C57FD712}" type="parTrans" cxnId="{F33D9B4B-723B-451C-8B37-38F1EEB42C00}">
      <dgm:prSet/>
      <dgm:spPr/>
      <dgm:t>
        <a:bodyPr/>
        <a:lstStyle/>
        <a:p>
          <a:endParaRPr lang="en-IN"/>
        </a:p>
      </dgm:t>
    </dgm:pt>
    <dgm:pt modelId="{AF839B6E-905D-4A75-B6CE-144E5CF35021}" type="sibTrans" cxnId="{F33D9B4B-723B-451C-8B37-38F1EEB42C00}">
      <dgm:prSet/>
      <dgm:spPr>
        <a:xfrm>
          <a:off x="1590198" y="792897"/>
          <a:ext cx="305545" cy="357430"/>
        </a:xfrm>
        <a:prstGeom prst="rightArrow">
          <a:avLst>
            <a:gd name="adj1" fmla="val 60000"/>
            <a:gd name="adj2" fmla="val 50000"/>
          </a:avLst>
        </a:prstGeom>
        <a:solidFill>
          <a:srgbClr val="5795BB">
            <a:hueOff val="0"/>
            <a:satOff val="0"/>
            <a:lumOff val="0"/>
            <a:alphaOff val="0"/>
          </a:srgbClr>
        </a:solidFill>
        <a:ln>
          <a:noFill/>
        </a:ln>
        <a:effectLst/>
      </dgm:spPr>
      <dgm:t>
        <a:bodyPr/>
        <a:lstStyle/>
        <a:p>
          <a:pPr>
            <a:buNone/>
          </a:pPr>
          <a:endParaRPr lang="en-IN">
            <a:solidFill>
              <a:srgbClr val="FFFFFF"/>
            </a:solidFill>
            <a:latin typeface="Nissan Pro Regular"/>
            <a:ea typeface="メイリオ"/>
            <a:cs typeface="+mn-cs"/>
          </a:endParaRPr>
        </a:p>
      </dgm:t>
    </dgm:pt>
    <dgm:pt modelId="{AE3DDB22-69B2-453B-9CFD-EBAE83DBADEE}">
      <dgm:prSet phldrT="[Text]"/>
      <dgm:spPr>
        <a:xfrm>
          <a:off x="2022574" y="539237"/>
          <a:ext cx="1441251" cy="864750"/>
        </a:xfrm>
        <a:prstGeom prst="roundRect">
          <a:avLst>
            <a:gd name="adj" fmla="val 10000"/>
          </a:avLst>
        </a:prstGeom>
        <a:solidFill>
          <a:srgbClr val="5795BB">
            <a:hueOff val="-6084017"/>
            <a:satOff val="-21186"/>
            <a:lumOff val="3137"/>
            <a:alphaOff val="0"/>
          </a:srgbClr>
        </a:solidFill>
        <a:ln w="12700" cap="flat" cmpd="sng" algn="ctr">
          <a:solidFill>
            <a:srgbClr val="FFFFFF">
              <a:hueOff val="0"/>
              <a:satOff val="0"/>
              <a:lumOff val="0"/>
              <a:alphaOff val="0"/>
            </a:srgbClr>
          </a:solidFill>
          <a:prstDash val="solid"/>
          <a:miter lim="800000"/>
        </a:ln>
        <a:effectLst/>
      </dgm:spPr>
      <dgm:t>
        <a:bodyPr/>
        <a:lstStyle/>
        <a:p>
          <a:pPr>
            <a:buNone/>
          </a:pPr>
          <a:r>
            <a:rPr lang="en-US" dirty="0">
              <a:solidFill>
                <a:srgbClr val="FFFFFF"/>
              </a:solidFill>
              <a:latin typeface="Work Sans" pitchFamily="2" charset="77"/>
              <a:ea typeface="メイリオ"/>
              <a:cs typeface="+mn-cs"/>
            </a:rPr>
            <a:t>LLM</a:t>
          </a:r>
          <a:endParaRPr lang="en-IN" dirty="0">
            <a:solidFill>
              <a:srgbClr val="FFFFFF"/>
            </a:solidFill>
            <a:latin typeface="Work Sans" pitchFamily="2" charset="77"/>
            <a:ea typeface="メイリオ"/>
            <a:cs typeface="+mn-cs"/>
          </a:endParaRPr>
        </a:p>
      </dgm:t>
    </dgm:pt>
    <dgm:pt modelId="{377AE84B-A4F6-486A-97E9-3DCDE46BDC96}" type="parTrans" cxnId="{6426AA51-A26E-4A6E-AC01-4B968BC08EC2}">
      <dgm:prSet/>
      <dgm:spPr/>
      <dgm:t>
        <a:bodyPr/>
        <a:lstStyle/>
        <a:p>
          <a:endParaRPr lang="en-IN"/>
        </a:p>
      </dgm:t>
    </dgm:pt>
    <dgm:pt modelId="{F1C46419-2CC4-493C-9BD7-95462F071982}" type="sibTrans" cxnId="{6426AA51-A26E-4A6E-AC01-4B968BC08EC2}">
      <dgm:prSet/>
      <dgm:spPr>
        <a:xfrm>
          <a:off x="3607950" y="792897"/>
          <a:ext cx="305545" cy="357430"/>
        </a:xfrm>
        <a:prstGeom prst="rightArrow">
          <a:avLst>
            <a:gd name="adj1" fmla="val 60000"/>
            <a:gd name="adj2" fmla="val 50000"/>
          </a:avLst>
        </a:prstGeom>
        <a:solidFill>
          <a:srgbClr val="5795BB">
            <a:hueOff val="-12168035"/>
            <a:satOff val="-42372"/>
            <a:lumOff val="6274"/>
            <a:alphaOff val="0"/>
          </a:srgbClr>
        </a:solidFill>
        <a:ln>
          <a:noFill/>
        </a:ln>
        <a:effectLst/>
      </dgm:spPr>
      <dgm:t>
        <a:bodyPr/>
        <a:lstStyle/>
        <a:p>
          <a:pPr>
            <a:buNone/>
          </a:pPr>
          <a:endParaRPr lang="en-IN">
            <a:solidFill>
              <a:srgbClr val="FFFFFF"/>
            </a:solidFill>
            <a:latin typeface="Nissan Pro Regular"/>
            <a:ea typeface="メイリオ"/>
            <a:cs typeface="+mn-cs"/>
          </a:endParaRPr>
        </a:p>
      </dgm:t>
    </dgm:pt>
    <dgm:pt modelId="{D79CA29F-7F90-43B8-B948-0D69AB5B9FA4}">
      <dgm:prSet phldrT="[Text]"/>
      <dgm:spPr>
        <a:xfrm>
          <a:off x="4040326" y="539237"/>
          <a:ext cx="1441251" cy="864750"/>
        </a:xfrm>
        <a:prstGeom prst="roundRect">
          <a:avLst>
            <a:gd name="adj" fmla="val 10000"/>
          </a:avLst>
        </a:prstGeom>
        <a:solidFill>
          <a:srgbClr val="5795BB">
            <a:hueOff val="-12168035"/>
            <a:satOff val="-42372"/>
            <a:lumOff val="6274"/>
            <a:alphaOff val="0"/>
          </a:srgbClr>
        </a:solidFill>
        <a:ln w="12700" cap="flat" cmpd="sng" algn="ctr">
          <a:solidFill>
            <a:srgbClr val="FFFFFF">
              <a:hueOff val="0"/>
              <a:satOff val="0"/>
              <a:lumOff val="0"/>
              <a:alphaOff val="0"/>
            </a:srgbClr>
          </a:solidFill>
          <a:prstDash val="solid"/>
          <a:miter lim="800000"/>
        </a:ln>
        <a:effectLst/>
      </dgm:spPr>
      <dgm:t>
        <a:bodyPr/>
        <a:lstStyle/>
        <a:p>
          <a:pPr>
            <a:buNone/>
          </a:pPr>
          <a:r>
            <a:rPr lang="en-US" dirty="0">
              <a:solidFill>
                <a:srgbClr val="FFFFFF"/>
              </a:solidFill>
              <a:latin typeface="Work Sans" pitchFamily="2" charset="77"/>
              <a:ea typeface="メイリオ"/>
              <a:cs typeface="+mn-cs"/>
            </a:rPr>
            <a:t>Output</a:t>
          </a:r>
          <a:endParaRPr lang="en-IN" dirty="0">
            <a:solidFill>
              <a:srgbClr val="FFFFFF"/>
            </a:solidFill>
            <a:latin typeface="Work Sans" pitchFamily="2" charset="77"/>
            <a:ea typeface="メイリオ"/>
            <a:cs typeface="+mn-cs"/>
          </a:endParaRPr>
        </a:p>
      </dgm:t>
    </dgm:pt>
    <dgm:pt modelId="{C05E6943-4B9D-4419-9DA5-64E4583146AB}" type="parTrans" cxnId="{EC5B692E-1063-4058-8B52-C81578E62D87}">
      <dgm:prSet/>
      <dgm:spPr/>
      <dgm:t>
        <a:bodyPr/>
        <a:lstStyle/>
        <a:p>
          <a:endParaRPr lang="en-IN"/>
        </a:p>
      </dgm:t>
    </dgm:pt>
    <dgm:pt modelId="{7AAA5754-91B9-46EC-887B-08CCEE3C1EC6}" type="sibTrans" cxnId="{EC5B692E-1063-4058-8B52-C81578E62D87}">
      <dgm:prSet/>
      <dgm:spPr/>
      <dgm:t>
        <a:bodyPr/>
        <a:lstStyle/>
        <a:p>
          <a:endParaRPr lang="en-IN"/>
        </a:p>
      </dgm:t>
    </dgm:pt>
    <dgm:pt modelId="{C4E2EC04-67C5-47D0-992A-3AF8A582CA8F}" type="pres">
      <dgm:prSet presAssocID="{2DC94F96-D843-46AD-99EE-7D31BE766D6F}" presName="Name0" presStyleCnt="0">
        <dgm:presLayoutVars>
          <dgm:dir/>
          <dgm:resizeHandles val="exact"/>
        </dgm:presLayoutVars>
      </dgm:prSet>
      <dgm:spPr/>
    </dgm:pt>
    <dgm:pt modelId="{CE1B157B-5E99-45AD-B4D1-FFEAED4813F5}" type="pres">
      <dgm:prSet presAssocID="{4C84DBD7-AB60-4386-8E6F-16D80E413A3C}" presName="node" presStyleLbl="node1" presStyleIdx="0" presStyleCnt="3">
        <dgm:presLayoutVars>
          <dgm:bulletEnabled val="1"/>
        </dgm:presLayoutVars>
      </dgm:prSet>
      <dgm:spPr/>
    </dgm:pt>
    <dgm:pt modelId="{20BEFBB0-8717-4983-AF83-87F55F73F2C5}" type="pres">
      <dgm:prSet presAssocID="{AF839B6E-905D-4A75-B6CE-144E5CF35021}" presName="sibTrans" presStyleLbl="sibTrans2D1" presStyleIdx="0" presStyleCnt="2"/>
      <dgm:spPr/>
    </dgm:pt>
    <dgm:pt modelId="{AF65E0B8-4062-4B9E-BBBB-660AD4A83465}" type="pres">
      <dgm:prSet presAssocID="{AF839B6E-905D-4A75-B6CE-144E5CF35021}" presName="connectorText" presStyleLbl="sibTrans2D1" presStyleIdx="0" presStyleCnt="2"/>
      <dgm:spPr/>
    </dgm:pt>
    <dgm:pt modelId="{35E9065B-8E20-437D-9522-6D04F30B312F}" type="pres">
      <dgm:prSet presAssocID="{AE3DDB22-69B2-453B-9CFD-EBAE83DBADEE}" presName="node" presStyleLbl="node1" presStyleIdx="1" presStyleCnt="3">
        <dgm:presLayoutVars>
          <dgm:bulletEnabled val="1"/>
        </dgm:presLayoutVars>
      </dgm:prSet>
      <dgm:spPr/>
    </dgm:pt>
    <dgm:pt modelId="{CFD20C1F-9D9C-48F1-A0B4-A022272BFD41}" type="pres">
      <dgm:prSet presAssocID="{F1C46419-2CC4-493C-9BD7-95462F071982}" presName="sibTrans" presStyleLbl="sibTrans2D1" presStyleIdx="1" presStyleCnt="2"/>
      <dgm:spPr/>
    </dgm:pt>
    <dgm:pt modelId="{F50109CA-391D-4C88-AFA5-22D726E66840}" type="pres">
      <dgm:prSet presAssocID="{F1C46419-2CC4-493C-9BD7-95462F071982}" presName="connectorText" presStyleLbl="sibTrans2D1" presStyleIdx="1" presStyleCnt="2"/>
      <dgm:spPr/>
    </dgm:pt>
    <dgm:pt modelId="{5FDBE80C-E1EF-4AFC-898A-B0685B8EA368}" type="pres">
      <dgm:prSet presAssocID="{D79CA29F-7F90-43B8-B948-0D69AB5B9FA4}" presName="node" presStyleLbl="node1" presStyleIdx="2" presStyleCnt="3">
        <dgm:presLayoutVars>
          <dgm:bulletEnabled val="1"/>
        </dgm:presLayoutVars>
      </dgm:prSet>
      <dgm:spPr/>
    </dgm:pt>
  </dgm:ptLst>
  <dgm:cxnLst>
    <dgm:cxn modelId="{30087206-EF8B-4872-937F-294635D62BB8}" type="presOf" srcId="{F1C46419-2CC4-493C-9BD7-95462F071982}" destId="{CFD20C1F-9D9C-48F1-A0B4-A022272BFD41}" srcOrd="0" destOrd="0" presId="urn:microsoft.com/office/officeart/2005/8/layout/process1"/>
    <dgm:cxn modelId="{7A68F309-0AEE-452A-9C8E-E48CBD6031B5}" type="presOf" srcId="{F1C46419-2CC4-493C-9BD7-95462F071982}" destId="{F50109CA-391D-4C88-AFA5-22D726E66840}" srcOrd="1" destOrd="0" presId="urn:microsoft.com/office/officeart/2005/8/layout/process1"/>
    <dgm:cxn modelId="{792E4413-FB2E-4BB5-8AC4-3063F8F3E0AC}" type="presOf" srcId="{AE3DDB22-69B2-453B-9CFD-EBAE83DBADEE}" destId="{35E9065B-8E20-437D-9522-6D04F30B312F}" srcOrd="0" destOrd="0" presId="urn:microsoft.com/office/officeart/2005/8/layout/process1"/>
    <dgm:cxn modelId="{53083318-4B85-45A4-BF5C-B228D48857A4}" type="presOf" srcId="{AF839B6E-905D-4A75-B6CE-144E5CF35021}" destId="{AF65E0B8-4062-4B9E-BBBB-660AD4A83465}" srcOrd="1" destOrd="0" presId="urn:microsoft.com/office/officeart/2005/8/layout/process1"/>
    <dgm:cxn modelId="{EC5B692E-1063-4058-8B52-C81578E62D87}" srcId="{2DC94F96-D843-46AD-99EE-7D31BE766D6F}" destId="{D79CA29F-7F90-43B8-B948-0D69AB5B9FA4}" srcOrd="2" destOrd="0" parTransId="{C05E6943-4B9D-4419-9DA5-64E4583146AB}" sibTransId="{7AAA5754-91B9-46EC-887B-08CCEE3C1EC6}"/>
    <dgm:cxn modelId="{6EEFBA32-7D02-44E1-9ECD-E37EE1FA041B}" type="presOf" srcId="{AF839B6E-905D-4A75-B6CE-144E5CF35021}" destId="{20BEFBB0-8717-4983-AF83-87F55F73F2C5}" srcOrd="0" destOrd="0" presId="urn:microsoft.com/office/officeart/2005/8/layout/process1"/>
    <dgm:cxn modelId="{F33D9B4B-723B-451C-8B37-38F1EEB42C00}" srcId="{2DC94F96-D843-46AD-99EE-7D31BE766D6F}" destId="{4C84DBD7-AB60-4386-8E6F-16D80E413A3C}" srcOrd="0" destOrd="0" parTransId="{93D09525-B4A5-496F-84E4-D1C1C57FD712}" sibTransId="{AF839B6E-905D-4A75-B6CE-144E5CF35021}"/>
    <dgm:cxn modelId="{6426AA51-A26E-4A6E-AC01-4B968BC08EC2}" srcId="{2DC94F96-D843-46AD-99EE-7D31BE766D6F}" destId="{AE3DDB22-69B2-453B-9CFD-EBAE83DBADEE}" srcOrd="1" destOrd="0" parTransId="{377AE84B-A4F6-486A-97E9-3DCDE46BDC96}" sibTransId="{F1C46419-2CC4-493C-9BD7-95462F071982}"/>
    <dgm:cxn modelId="{CDC4407E-D34C-4C59-8485-380B3339CD00}" type="presOf" srcId="{D79CA29F-7F90-43B8-B948-0D69AB5B9FA4}" destId="{5FDBE80C-E1EF-4AFC-898A-B0685B8EA368}" srcOrd="0" destOrd="0" presId="urn:microsoft.com/office/officeart/2005/8/layout/process1"/>
    <dgm:cxn modelId="{EFD0A997-5946-4B32-A406-8668022F6A9D}" type="presOf" srcId="{2DC94F96-D843-46AD-99EE-7D31BE766D6F}" destId="{C4E2EC04-67C5-47D0-992A-3AF8A582CA8F}" srcOrd="0" destOrd="0" presId="urn:microsoft.com/office/officeart/2005/8/layout/process1"/>
    <dgm:cxn modelId="{2BE70DA1-661C-4371-9378-D0106EDD682D}" type="presOf" srcId="{4C84DBD7-AB60-4386-8E6F-16D80E413A3C}" destId="{CE1B157B-5E99-45AD-B4D1-FFEAED4813F5}" srcOrd="0" destOrd="0" presId="urn:microsoft.com/office/officeart/2005/8/layout/process1"/>
    <dgm:cxn modelId="{F43A7C1D-F150-4F5F-90C4-F13C55A2836C}" type="presParOf" srcId="{C4E2EC04-67C5-47D0-992A-3AF8A582CA8F}" destId="{CE1B157B-5E99-45AD-B4D1-FFEAED4813F5}" srcOrd="0" destOrd="0" presId="urn:microsoft.com/office/officeart/2005/8/layout/process1"/>
    <dgm:cxn modelId="{2E8816B5-2E58-4067-A9DE-71820963DAAA}" type="presParOf" srcId="{C4E2EC04-67C5-47D0-992A-3AF8A582CA8F}" destId="{20BEFBB0-8717-4983-AF83-87F55F73F2C5}" srcOrd="1" destOrd="0" presId="urn:microsoft.com/office/officeart/2005/8/layout/process1"/>
    <dgm:cxn modelId="{B9DBFDE0-D85E-4EBB-AE14-C56A1F229D49}" type="presParOf" srcId="{20BEFBB0-8717-4983-AF83-87F55F73F2C5}" destId="{AF65E0B8-4062-4B9E-BBBB-660AD4A83465}" srcOrd="0" destOrd="0" presId="urn:microsoft.com/office/officeart/2005/8/layout/process1"/>
    <dgm:cxn modelId="{BDD1736C-5696-471B-BAB5-1C282A4F9798}" type="presParOf" srcId="{C4E2EC04-67C5-47D0-992A-3AF8A582CA8F}" destId="{35E9065B-8E20-437D-9522-6D04F30B312F}" srcOrd="2" destOrd="0" presId="urn:microsoft.com/office/officeart/2005/8/layout/process1"/>
    <dgm:cxn modelId="{78885488-7252-48B5-A432-E5FCF854BEC3}" type="presParOf" srcId="{C4E2EC04-67C5-47D0-992A-3AF8A582CA8F}" destId="{CFD20C1F-9D9C-48F1-A0B4-A022272BFD41}" srcOrd="3" destOrd="0" presId="urn:microsoft.com/office/officeart/2005/8/layout/process1"/>
    <dgm:cxn modelId="{A3ABCF3B-5EA1-4822-BD7B-1C355B5537A8}" type="presParOf" srcId="{CFD20C1F-9D9C-48F1-A0B4-A022272BFD41}" destId="{F50109CA-391D-4C88-AFA5-22D726E66840}" srcOrd="0" destOrd="0" presId="urn:microsoft.com/office/officeart/2005/8/layout/process1"/>
    <dgm:cxn modelId="{013738CA-200B-43D6-9259-9110AF2C2BEB}" type="presParOf" srcId="{C4E2EC04-67C5-47D0-992A-3AF8A582CA8F}" destId="{5FDBE80C-E1EF-4AFC-898A-B0685B8EA368}" srcOrd="4"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DC94F96-D843-46AD-99EE-7D31BE766D6F}" type="doc">
      <dgm:prSet loTypeId="urn:microsoft.com/office/officeart/2005/8/layout/process1" loCatId="process" qsTypeId="urn:microsoft.com/office/officeart/2005/8/quickstyle/simple1" qsCatId="simple" csTypeId="urn:microsoft.com/office/officeart/2005/8/colors/colorful3" csCatId="colorful" phldr="1"/>
      <dgm:spPr/>
    </dgm:pt>
    <dgm:pt modelId="{4C84DBD7-AB60-4386-8E6F-16D80E413A3C}">
      <dgm:prSet phldrT="[Text]"/>
      <dgm:spPr>
        <a:xfrm>
          <a:off x="4822" y="539237"/>
          <a:ext cx="1441251" cy="864750"/>
        </a:xfrm>
        <a:prstGeom prst="roundRect">
          <a:avLst>
            <a:gd name="adj" fmla="val 10000"/>
          </a:avLst>
        </a:prstGeom>
        <a:solidFill>
          <a:srgbClr val="5795BB">
            <a:hueOff val="0"/>
            <a:satOff val="0"/>
            <a:lumOff val="0"/>
            <a:alphaOff val="0"/>
          </a:srgbClr>
        </a:solidFill>
        <a:ln w="12700" cap="flat" cmpd="sng" algn="ctr">
          <a:solidFill>
            <a:srgbClr val="FFFFFF">
              <a:hueOff val="0"/>
              <a:satOff val="0"/>
              <a:lumOff val="0"/>
              <a:alphaOff val="0"/>
            </a:srgbClr>
          </a:solidFill>
          <a:prstDash val="solid"/>
          <a:miter lim="800000"/>
        </a:ln>
        <a:effectLst/>
      </dgm:spPr>
      <dgm:t>
        <a:bodyPr/>
        <a:lstStyle/>
        <a:p>
          <a:pPr>
            <a:buNone/>
          </a:pPr>
          <a:r>
            <a:rPr lang="en-US" dirty="0">
              <a:solidFill>
                <a:srgbClr val="FFFFFF"/>
              </a:solidFill>
              <a:latin typeface="Work Sans" pitchFamily="2" charset="77"/>
              <a:ea typeface="メイリオ"/>
              <a:cs typeface="+mn-cs"/>
            </a:rPr>
            <a:t>User Prompt</a:t>
          </a:r>
          <a:endParaRPr lang="en-IN" dirty="0">
            <a:solidFill>
              <a:srgbClr val="FFFFFF"/>
            </a:solidFill>
            <a:latin typeface="Work Sans" pitchFamily="2" charset="77"/>
            <a:ea typeface="メイリオ"/>
            <a:cs typeface="+mn-cs"/>
          </a:endParaRPr>
        </a:p>
      </dgm:t>
    </dgm:pt>
    <dgm:pt modelId="{93D09525-B4A5-496F-84E4-D1C1C57FD712}" type="parTrans" cxnId="{F33D9B4B-723B-451C-8B37-38F1EEB42C00}">
      <dgm:prSet/>
      <dgm:spPr/>
      <dgm:t>
        <a:bodyPr/>
        <a:lstStyle/>
        <a:p>
          <a:endParaRPr lang="en-IN"/>
        </a:p>
      </dgm:t>
    </dgm:pt>
    <dgm:pt modelId="{AF839B6E-905D-4A75-B6CE-144E5CF35021}" type="sibTrans" cxnId="{F33D9B4B-723B-451C-8B37-38F1EEB42C00}">
      <dgm:prSet/>
      <dgm:spPr>
        <a:xfrm>
          <a:off x="1590198" y="792897"/>
          <a:ext cx="305545" cy="357430"/>
        </a:xfrm>
        <a:prstGeom prst="rightArrow">
          <a:avLst>
            <a:gd name="adj1" fmla="val 60000"/>
            <a:gd name="adj2" fmla="val 50000"/>
          </a:avLst>
        </a:prstGeom>
        <a:solidFill>
          <a:srgbClr val="5795BB">
            <a:hueOff val="0"/>
            <a:satOff val="0"/>
            <a:lumOff val="0"/>
            <a:alphaOff val="0"/>
          </a:srgbClr>
        </a:solidFill>
        <a:ln>
          <a:noFill/>
        </a:ln>
        <a:effectLst/>
      </dgm:spPr>
      <dgm:t>
        <a:bodyPr/>
        <a:lstStyle/>
        <a:p>
          <a:pPr>
            <a:buNone/>
          </a:pPr>
          <a:endParaRPr lang="en-IN">
            <a:solidFill>
              <a:srgbClr val="FFFFFF"/>
            </a:solidFill>
            <a:latin typeface="Nissan Pro Regular"/>
            <a:ea typeface="メイリオ"/>
            <a:cs typeface="+mn-cs"/>
          </a:endParaRPr>
        </a:p>
      </dgm:t>
    </dgm:pt>
    <dgm:pt modelId="{AE3DDB22-69B2-453B-9CFD-EBAE83DBADEE}">
      <dgm:prSet phldrT="[Text]" custT="1"/>
      <dgm:spPr>
        <a:xfrm>
          <a:off x="2022574" y="539237"/>
          <a:ext cx="1441251" cy="864750"/>
        </a:xfrm>
        <a:prstGeom prst="roundRect">
          <a:avLst>
            <a:gd name="adj" fmla="val 10000"/>
          </a:avLst>
        </a:prstGeom>
        <a:solidFill>
          <a:srgbClr val="5795BB">
            <a:hueOff val="-6084017"/>
            <a:satOff val="-21186"/>
            <a:lumOff val="3137"/>
            <a:alphaOff val="0"/>
          </a:srgbClr>
        </a:solidFill>
        <a:ln w="12700" cap="flat" cmpd="sng" algn="ctr">
          <a:solidFill>
            <a:srgbClr val="FFFFFF">
              <a:hueOff val="0"/>
              <a:satOff val="0"/>
              <a:lumOff val="0"/>
              <a:alphaOff val="0"/>
            </a:srgbClr>
          </a:solidFill>
          <a:prstDash val="solid"/>
          <a:miter lim="800000"/>
        </a:ln>
        <a:effectLst/>
      </dgm:spPr>
      <dgm:t>
        <a:bodyPr/>
        <a:lstStyle/>
        <a:p>
          <a:pPr>
            <a:buNone/>
          </a:pPr>
          <a:r>
            <a:rPr lang="en-US" sz="1800" dirty="0">
              <a:solidFill>
                <a:srgbClr val="FFFFFF"/>
              </a:solidFill>
              <a:latin typeface="Work Sans" pitchFamily="2" charset="77"/>
              <a:ea typeface="メイリオ"/>
              <a:cs typeface="+mn-cs"/>
            </a:rPr>
            <a:t>LLM </a:t>
          </a:r>
          <a:r>
            <a:rPr lang="en-US" sz="1400" dirty="0">
              <a:solidFill>
                <a:srgbClr val="FFFFFF"/>
              </a:solidFill>
              <a:latin typeface="Work Sans" pitchFamily="2" charset="77"/>
              <a:ea typeface="メイリオ"/>
              <a:cs typeface="+mn-cs"/>
            </a:rPr>
            <a:t>(with document information)</a:t>
          </a:r>
          <a:endParaRPr lang="en-IN" sz="1400" dirty="0">
            <a:solidFill>
              <a:srgbClr val="FFFFFF"/>
            </a:solidFill>
            <a:latin typeface="Work Sans" pitchFamily="2" charset="77"/>
            <a:ea typeface="メイリオ"/>
            <a:cs typeface="+mn-cs"/>
          </a:endParaRPr>
        </a:p>
      </dgm:t>
    </dgm:pt>
    <dgm:pt modelId="{377AE84B-A4F6-486A-97E9-3DCDE46BDC96}" type="parTrans" cxnId="{6426AA51-A26E-4A6E-AC01-4B968BC08EC2}">
      <dgm:prSet/>
      <dgm:spPr/>
      <dgm:t>
        <a:bodyPr/>
        <a:lstStyle/>
        <a:p>
          <a:endParaRPr lang="en-IN"/>
        </a:p>
      </dgm:t>
    </dgm:pt>
    <dgm:pt modelId="{F1C46419-2CC4-493C-9BD7-95462F071982}" type="sibTrans" cxnId="{6426AA51-A26E-4A6E-AC01-4B968BC08EC2}">
      <dgm:prSet/>
      <dgm:spPr>
        <a:xfrm>
          <a:off x="3607950" y="792897"/>
          <a:ext cx="305545" cy="357430"/>
        </a:xfrm>
        <a:prstGeom prst="rightArrow">
          <a:avLst>
            <a:gd name="adj1" fmla="val 60000"/>
            <a:gd name="adj2" fmla="val 50000"/>
          </a:avLst>
        </a:prstGeom>
        <a:solidFill>
          <a:srgbClr val="5795BB">
            <a:hueOff val="-12168035"/>
            <a:satOff val="-42372"/>
            <a:lumOff val="6274"/>
            <a:alphaOff val="0"/>
          </a:srgbClr>
        </a:solidFill>
        <a:ln>
          <a:noFill/>
        </a:ln>
        <a:effectLst/>
      </dgm:spPr>
      <dgm:t>
        <a:bodyPr/>
        <a:lstStyle/>
        <a:p>
          <a:pPr>
            <a:buNone/>
          </a:pPr>
          <a:endParaRPr lang="en-IN">
            <a:solidFill>
              <a:srgbClr val="FFFFFF"/>
            </a:solidFill>
            <a:latin typeface="Nissan Pro Regular"/>
            <a:ea typeface="メイリオ"/>
            <a:cs typeface="+mn-cs"/>
          </a:endParaRPr>
        </a:p>
      </dgm:t>
    </dgm:pt>
    <dgm:pt modelId="{D79CA29F-7F90-43B8-B948-0D69AB5B9FA4}">
      <dgm:prSet phldrT="[Text]"/>
      <dgm:spPr>
        <a:xfrm>
          <a:off x="4040326" y="539237"/>
          <a:ext cx="1441251" cy="864750"/>
        </a:xfrm>
        <a:prstGeom prst="roundRect">
          <a:avLst>
            <a:gd name="adj" fmla="val 10000"/>
          </a:avLst>
        </a:prstGeom>
        <a:solidFill>
          <a:srgbClr val="5795BB">
            <a:hueOff val="-12168035"/>
            <a:satOff val="-42372"/>
            <a:lumOff val="6274"/>
            <a:alphaOff val="0"/>
          </a:srgbClr>
        </a:solidFill>
        <a:ln w="12700" cap="flat" cmpd="sng" algn="ctr">
          <a:solidFill>
            <a:srgbClr val="FFFFFF">
              <a:hueOff val="0"/>
              <a:satOff val="0"/>
              <a:lumOff val="0"/>
              <a:alphaOff val="0"/>
            </a:srgbClr>
          </a:solidFill>
          <a:prstDash val="solid"/>
          <a:miter lim="800000"/>
        </a:ln>
        <a:effectLst/>
      </dgm:spPr>
      <dgm:t>
        <a:bodyPr/>
        <a:lstStyle/>
        <a:p>
          <a:pPr>
            <a:buNone/>
          </a:pPr>
          <a:r>
            <a:rPr lang="en-US" dirty="0">
              <a:solidFill>
                <a:srgbClr val="FFFFFF"/>
              </a:solidFill>
              <a:latin typeface="Work Sans" pitchFamily="2" charset="77"/>
              <a:ea typeface="メイリオ"/>
              <a:cs typeface="+mn-cs"/>
            </a:rPr>
            <a:t>Output</a:t>
          </a:r>
          <a:endParaRPr lang="en-IN" dirty="0">
            <a:solidFill>
              <a:srgbClr val="FFFFFF"/>
            </a:solidFill>
            <a:latin typeface="Work Sans" pitchFamily="2" charset="77"/>
            <a:ea typeface="メイリオ"/>
            <a:cs typeface="+mn-cs"/>
          </a:endParaRPr>
        </a:p>
      </dgm:t>
    </dgm:pt>
    <dgm:pt modelId="{C05E6943-4B9D-4419-9DA5-64E4583146AB}" type="parTrans" cxnId="{EC5B692E-1063-4058-8B52-C81578E62D87}">
      <dgm:prSet/>
      <dgm:spPr/>
      <dgm:t>
        <a:bodyPr/>
        <a:lstStyle/>
        <a:p>
          <a:endParaRPr lang="en-IN"/>
        </a:p>
      </dgm:t>
    </dgm:pt>
    <dgm:pt modelId="{7AAA5754-91B9-46EC-887B-08CCEE3C1EC6}" type="sibTrans" cxnId="{EC5B692E-1063-4058-8B52-C81578E62D87}">
      <dgm:prSet/>
      <dgm:spPr/>
      <dgm:t>
        <a:bodyPr/>
        <a:lstStyle/>
        <a:p>
          <a:endParaRPr lang="en-IN"/>
        </a:p>
      </dgm:t>
    </dgm:pt>
    <dgm:pt modelId="{C4E2EC04-67C5-47D0-992A-3AF8A582CA8F}" type="pres">
      <dgm:prSet presAssocID="{2DC94F96-D843-46AD-99EE-7D31BE766D6F}" presName="Name0" presStyleCnt="0">
        <dgm:presLayoutVars>
          <dgm:dir/>
          <dgm:resizeHandles val="exact"/>
        </dgm:presLayoutVars>
      </dgm:prSet>
      <dgm:spPr/>
    </dgm:pt>
    <dgm:pt modelId="{CE1B157B-5E99-45AD-B4D1-FFEAED4813F5}" type="pres">
      <dgm:prSet presAssocID="{4C84DBD7-AB60-4386-8E6F-16D80E413A3C}" presName="node" presStyleLbl="node1" presStyleIdx="0" presStyleCnt="3">
        <dgm:presLayoutVars>
          <dgm:bulletEnabled val="1"/>
        </dgm:presLayoutVars>
      </dgm:prSet>
      <dgm:spPr/>
    </dgm:pt>
    <dgm:pt modelId="{20BEFBB0-8717-4983-AF83-87F55F73F2C5}" type="pres">
      <dgm:prSet presAssocID="{AF839B6E-905D-4A75-B6CE-144E5CF35021}" presName="sibTrans" presStyleLbl="sibTrans2D1" presStyleIdx="0" presStyleCnt="2"/>
      <dgm:spPr/>
    </dgm:pt>
    <dgm:pt modelId="{AF65E0B8-4062-4B9E-BBBB-660AD4A83465}" type="pres">
      <dgm:prSet presAssocID="{AF839B6E-905D-4A75-B6CE-144E5CF35021}" presName="connectorText" presStyleLbl="sibTrans2D1" presStyleIdx="0" presStyleCnt="2"/>
      <dgm:spPr/>
    </dgm:pt>
    <dgm:pt modelId="{35E9065B-8E20-437D-9522-6D04F30B312F}" type="pres">
      <dgm:prSet presAssocID="{AE3DDB22-69B2-453B-9CFD-EBAE83DBADEE}" presName="node" presStyleLbl="node1" presStyleIdx="1" presStyleCnt="3">
        <dgm:presLayoutVars>
          <dgm:bulletEnabled val="1"/>
        </dgm:presLayoutVars>
      </dgm:prSet>
      <dgm:spPr/>
    </dgm:pt>
    <dgm:pt modelId="{CFD20C1F-9D9C-48F1-A0B4-A022272BFD41}" type="pres">
      <dgm:prSet presAssocID="{F1C46419-2CC4-493C-9BD7-95462F071982}" presName="sibTrans" presStyleLbl="sibTrans2D1" presStyleIdx="1" presStyleCnt="2"/>
      <dgm:spPr/>
    </dgm:pt>
    <dgm:pt modelId="{F50109CA-391D-4C88-AFA5-22D726E66840}" type="pres">
      <dgm:prSet presAssocID="{F1C46419-2CC4-493C-9BD7-95462F071982}" presName="connectorText" presStyleLbl="sibTrans2D1" presStyleIdx="1" presStyleCnt="2"/>
      <dgm:spPr/>
    </dgm:pt>
    <dgm:pt modelId="{5FDBE80C-E1EF-4AFC-898A-B0685B8EA368}" type="pres">
      <dgm:prSet presAssocID="{D79CA29F-7F90-43B8-B948-0D69AB5B9FA4}" presName="node" presStyleLbl="node1" presStyleIdx="2" presStyleCnt="3">
        <dgm:presLayoutVars>
          <dgm:bulletEnabled val="1"/>
        </dgm:presLayoutVars>
      </dgm:prSet>
      <dgm:spPr/>
    </dgm:pt>
  </dgm:ptLst>
  <dgm:cxnLst>
    <dgm:cxn modelId="{30087206-EF8B-4872-937F-294635D62BB8}" type="presOf" srcId="{F1C46419-2CC4-493C-9BD7-95462F071982}" destId="{CFD20C1F-9D9C-48F1-A0B4-A022272BFD41}" srcOrd="0" destOrd="0" presId="urn:microsoft.com/office/officeart/2005/8/layout/process1"/>
    <dgm:cxn modelId="{7A68F309-0AEE-452A-9C8E-E48CBD6031B5}" type="presOf" srcId="{F1C46419-2CC4-493C-9BD7-95462F071982}" destId="{F50109CA-391D-4C88-AFA5-22D726E66840}" srcOrd="1" destOrd="0" presId="urn:microsoft.com/office/officeart/2005/8/layout/process1"/>
    <dgm:cxn modelId="{792E4413-FB2E-4BB5-8AC4-3063F8F3E0AC}" type="presOf" srcId="{AE3DDB22-69B2-453B-9CFD-EBAE83DBADEE}" destId="{35E9065B-8E20-437D-9522-6D04F30B312F}" srcOrd="0" destOrd="0" presId="urn:microsoft.com/office/officeart/2005/8/layout/process1"/>
    <dgm:cxn modelId="{53083318-4B85-45A4-BF5C-B228D48857A4}" type="presOf" srcId="{AF839B6E-905D-4A75-B6CE-144E5CF35021}" destId="{AF65E0B8-4062-4B9E-BBBB-660AD4A83465}" srcOrd="1" destOrd="0" presId="urn:microsoft.com/office/officeart/2005/8/layout/process1"/>
    <dgm:cxn modelId="{EC5B692E-1063-4058-8B52-C81578E62D87}" srcId="{2DC94F96-D843-46AD-99EE-7D31BE766D6F}" destId="{D79CA29F-7F90-43B8-B948-0D69AB5B9FA4}" srcOrd="2" destOrd="0" parTransId="{C05E6943-4B9D-4419-9DA5-64E4583146AB}" sibTransId="{7AAA5754-91B9-46EC-887B-08CCEE3C1EC6}"/>
    <dgm:cxn modelId="{6EEFBA32-7D02-44E1-9ECD-E37EE1FA041B}" type="presOf" srcId="{AF839B6E-905D-4A75-B6CE-144E5CF35021}" destId="{20BEFBB0-8717-4983-AF83-87F55F73F2C5}" srcOrd="0" destOrd="0" presId="urn:microsoft.com/office/officeart/2005/8/layout/process1"/>
    <dgm:cxn modelId="{F33D9B4B-723B-451C-8B37-38F1EEB42C00}" srcId="{2DC94F96-D843-46AD-99EE-7D31BE766D6F}" destId="{4C84DBD7-AB60-4386-8E6F-16D80E413A3C}" srcOrd="0" destOrd="0" parTransId="{93D09525-B4A5-496F-84E4-D1C1C57FD712}" sibTransId="{AF839B6E-905D-4A75-B6CE-144E5CF35021}"/>
    <dgm:cxn modelId="{6426AA51-A26E-4A6E-AC01-4B968BC08EC2}" srcId="{2DC94F96-D843-46AD-99EE-7D31BE766D6F}" destId="{AE3DDB22-69B2-453B-9CFD-EBAE83DBADEE}" srcOrd="1" destOrd="0" parTransId="{377AE84B-A4F6-486A-97E9-3DCDE46BDC96}" sibTransId="{F1C46419-2CC4-493C-9BD7-95462F071982}"/>
    <dgm:cxn modelId="{CDC4407E-D34C-4C59-8485-380B3339CD00}" type="presOf" srcId="{D79CA29F-7F90-43B8-B948-0D69AB5B9FA4}" destId="{5FDBE80C-E1EF-4AFC-898A-B0685B8EA368}" srcOrd="0" destOrd="0" presId="urn:microsoft.com/office/officeart/2005/8/layout/process1"/>
    <dgm:cxn modelId="{EFD0A997-5946-4B32-A406-8668022F6A9D}" type="presOf" srcId="{2DC94F96-D843-46AD-99EE-7D31BE766D6F}" destId="{C4E2EC04-67C5-47D0-992A-3AF8A582CA8F}" srcOrd="0" destOrd="0" presId="urn:microsoft.com/office/officeart/2005/8/layout/process1"/>
    <dgm:cxn modelId="{2BE70DA1-661C-4371-9378-D0106EDD682D}" type="presOf" srcId="{4C84DBD7-AB60-4386-8E6F-16D80E413A3C}" destId="{CE1B157B-5E99-45AD-B4D1-FFEAED4813F5}" srcOrd="0" destOrd="0" presId="urn:microsoft.com/office/officeart/2005/8/layout/process1"/>
    <dgm:cxn modelId="{F43A7C1D-F150-4F5F-90C4-F13C55A2836C}" type="presParOf" srcId="{C4E2EC04-67C5-47D0-992A-3AF8A582CA8F}" destId="{CE1B157B-5E99-45AD-B4D1-FFEAED4813F5}" srcOrd="0" destOrd="0" presId="urn:microsoft.com/office/officeart/2005/8/layout/process1"/>
    <dgm:cxn modelId="{2E8816B5-2E58-4067-A9DE-71820963DAAA}" type="presParOf" srcId="{C4E2EC04-67C5-47D0-992A-3AF8A582CA8F}" destId="{20BEFBB0-8717-4983-AF83-87F55F73F2C5}" srcOrd="1" destOrd="0" presId="urn:microsoft.com/office/officeart/2005/8/layout/process1"/>
    <dgm:cxn modelId="{B9DBFDE0-D85E-4EBB-AE14-C56A1F229D49}" type="presParOf" srcId="{20BEFBB0-8717-4983-AF83-87F55F73F2C5}" destId="{AF65E0B8-4062-4B9E-BBBB-660AD4A83465}" srcOrd="0" destOrd="0" presId="urn:microsoft.com/office/officeart/2005/8/layout/process1"/>
    <dgm:cxn modelId="{BDD1736C-5696-471B-BAB5-1C282A4F9798}" type="presParOf" srcId="{C4E2EC04-67C5-47D0-992A-3AF8A582CA8F}" destId="{35E9065B-8E20-437D-9522-6D04F30B312F}" srcOrd="2" destOrd="0" presId="urn:microsoft.com/office/officeart/2005/8/layout/process1"/>
    <dgm:cxn modelId="{78885488-7252-48B5-A432-E5FCF854BEC3}" type="presParOf" srcId="{C4E2EC04-67C5-47D0-992A-3AF8A582CA8F}" destId="{CFD20C1F-9D9C-48F1-A0B4-A022272BFD41}" srcOrd="3" destOrd="0" presId="urn:microsoft.com/office/officeart/2005/8/layout/process1"/>
    <dgm:cxn modelId="{A3ABCF3B-5EA1-4822-BD7B-1C355B5537A8}" type="presParOf" srcId="{CFD20C1F-9D9C-48F1-A0B4-A022272BFD41}" destId="{F50109CA-391D-4C88-AFA5-22D726E66840}" srcOrd="0" destOrd="0" presId="urn:microsoft.com/office/officeart/2005/8/layout/process1"/>
    <dgm:cxn modelId="{013738CA-200B-43D6-9259-9110AF2C2BEB}" type="presParOf" srcId="{C4E2EC04-67C5-47D0-992A-3AF8A582CA8F}" destId="{5FDBE80C-E1EF-4AFC-898A-B0685B8EA368}" srcOrd="4" destOrd="0" presId="urn:microsoft.com/office/officeart/2005/8/layout/process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2DC94F96-D843-46AD-99EE-7D31BE766D6F}" type="doc">
      <dgm:prSet loTypeId="urn:microsoft.com/office/officeart/2005/8/layout/process1" loCatId="process" qsTypeId="urn:microsoft.com/office/officeart/2005/8/quickstyle/simple1" qsCatId="simple" csTypeId="urn:microsoft.com/office/officeart/2005/8/colors/colorful3" csCatId="colorful" phldr="1"/>
      <dgm:spPr/>
    </dgm:pt>
    <dgm:pt modelId="{4C84DBD7-AB60-4386-8E6F-16D80E413A3C}">
      <dgm:prSet phldrT="[Text]" custT="1"/>
      <dgm:spPr>
        <a:xfrm>
          <a:off x="4822" y="539237"/>
          <a:ext cx="1441251" cy="864750"/>
        </a:xfrm>
        <a:prstGeom prst="roundRect">
          <a:avLst>
            <a:gd name="adj" fmla="val 10000"/>
          </a:avLst>
        </a:prstGeom>
        <a:solidFill>
          <a:srgbClr val="5795BB">
            <a:hueOff val="0"/>
            <a:satOff val="0"/>
            <a:lumOff val="0"/>
            <a:alphaOff val="0"/>
          </a:srgbClr>
        </a:solidFill>
        <a:ln w="12700" cap="flat" cmpd="sng" algn="ctr">
          <a:solidFill>
            <a:srgbClr val="FFFFFF">
              <a:hueOff val="0"/>
              <a:satOff val="0"/>
              <a:lumOff val="0"/>
              <a:alphaOff val="0"/>
            </a:srgbClr>
          </a:solidFill>
          <a:prstDash val="solid"/>
          <a:miter lim="800000"/>
        </a:ln>
        <a:effectLst/>
      </dgm:spPr>
      <dgm:t>
        <a:bodyPr/>
        <a:lstStyle/>
        <a:p>
          <a:pPr>
            <a:buNone/>
          </a:pPr>
          <a:r>
            <a:rPr lang="en-US" sz="2300" dirty="0">
              <a:solidFill>
                <a:srgbClr val="FFFFFF"/>
              </a:solidFill>
              <a:latin typeface="Work Sans" pitchFamily="2" charset="77"/>
              <a:ea typeface="メイリオ"/>
              <a:cs typeface="+mn-cs"/>
            </a:rPr>
            <a:t>User Prompt</a:t>
          </a:r>
          <a:endParaRPr lang="en-IN" sz="2300" dirty="0">
            <a:solidFill>
              <a:srgbClr val="FFFFFF"/>
            </a:solidFill>
            <a:latin typeface="Work Sans" pitchFamily="2" charset="77"/>
            <a:ea typeface="メイリオ"/>
            <a:cs typeface="+mn-cs"/>
          </a:endParaRPr>
        </a:p>
      </dgm:t>
    </dgm:pt>
    <dgm:pt modelId="{93D09525-B4A5-496F-84E4-D1C1C57FD712}" type="parTrans" cxnId="{F33D9B4B-723B-451C-8B37-38F1EEB42C00}">
      <dgm:prSet/>
      <dgm:spPr/>
      <dgm:t>
        <a:bodyPr/>
        <a:lstStyle/>
        <a:p>
          <a:endParaRPr lang="en-IN"/>
        </a:p>
      </dgm:t>
    </dgm:pt>
    <dgm:pt modelId="{AF839B6E-905D-4A75-B6CE-144E5CF35021}" type="sibTrans" cxnId="{F33D9B4B-723B-451C-8B37-38F1EEB42C00}">
      <dgm:prSet/>
      <dgm:spPr>
        <a:xfrm>
          <a:off x="1590198" y="792897"/>
          <a:ext cx="305545" cy="357430"/>
        </a:xfrm>
        <a:prstGeom prst="rightArrow">
          <a:avLst>
            <a:gd name="adj1" fmla="val 60000"/>
            <a:gd name="adj2" fmla="val 50000"/>
          </a:avLst>
        </a:prstGeom>
        <a:solidFill>
          <a:srgbClr val="5795BB">
            <a:hueOff val="0"/>
            <a:satOff val="0"/>
            <a:lumOff val="0"/>
            <a:alphaOff val="0"/>
          </a:srgbClr>
        </a:solidFill>
        <a:ln>
          <a:noFill/>
        </a:ln>
        <a:effectLst/>
      </dgm:spPr>
      <dgm:t>
        <a:bodyPr/>
        <a:lstStyle/>
        <a:p>
          <a:pPr>
            <a:buNone/>
          </a:pPr>
          <a:endParaRPr lang="en-IN">
            <a:solidFill>
              <a:srgbClr val="FFFFFF"/>
            </a:solidFill>
            <a:latin typeface="Nissan Pro Regular"/>
            <a:ea typeface="メイリオ"/>
            <a:cs typeface="+mn-cs"/>
          </a:endParaRPr>
        </a:p>
      </dgm:t>
    </dgm:pt>
    <dgm:pt modelId="{AE3DDB22-69B2-453B-9CFD-EBAE83DBADEE}">
      <dgm:prSet phldrT="[Text]" custT="1"/>
      <dgm:spPr>
        <a:xfrm>
          <a:off x="2022574" y="539237"/>
          <a:ext cx="1441251" cy="864750"/>
        </a:xfrm>
        <a:prstGeom prst="roundRect">
          <a:avLst>
            <a:gd name="adj" fmla="val 10000"/>
          </a:avLst>
        </a:prstGeom>
        <a:solidFill>
          <a:srgbClr val="5795BB">
            <a:hueOff val="-6084017"/>
            <a:satOff val="-21186"/>
            <a:lumOff val="3137"/>
            <a:alphaOff val="0"/>
          </a:srgbClr>
        </a:solidFill>
        <a:ln w="12700" cap="flat" cmpd="sng" algn="ctr">
          <a:solidFill>
            <a:srgbClr val="FFFFFF">
              <a:hueOff val="0"/>
              <a:satOff val="0"/>
              <a:lumOff val="0"/>
              <a:alphaOff val="0"/>
            </a:srgbClr>
          </a:solidFill>
          <a:prstDash val="solid"/>
          <a:miter lim="800000"/>
        </a:ln>
        <a:effectLst/>
      </dgm:spPr>
      <dgm:t>
        <a:bodyPr/>
        <a:lstStyle/>
        <a:p>
          <a:pPr>
            <a:buNone/>
          </a:pPr>
          <a:r>
            <a:rPr lang="en-US" sz="2300" dirty="0">
              <a:solidFill>
                <a:srgbClr val="FFFFFF"/>
              </a:solidFill>
              <a:latin typeface="Work Sans" pitchFamily="2" charset="77"/>
              <a:ea typeface="メイリオ"/>
              <a:cs typeface="+mn-cs"/>
            </a:rPr>
            <a:t>LLM</a:t>
          </a:r>
          <a:endParaRPr lang="en-IN" sz="2300" dirty="0">
            <a:solidFill>
              <a:srgbClr val="FFFFFF"/>
            </a:solidFill>
            <a:latin typeface="Work Sans" pitchFamily="2" charset="77"/>
            <a:ea typeface="メイリオ"/>
            <a:cs typeface="+mn-cs"/>
          </a:endParaRPr>
        </a:p>
      </dgm:t>
    </dgm:pt>
    <dgm:pt modelId="{377AE84B-A4F6-486A-97E9-3DCDE46BDC96}" type="parTrans" cxnId="{6426AA51-A26E-4A6E-AC01-4B968BC08EC2}">
      <dgm:prSet/>
      <dgm:spPr/>
      <dgm:t>
        <a:bodyPr/>
        <a:lstStyle/>
        <a:p>
          <a:endParaRPr lang="en-IN"/>
        </a:p>
      </dgm:t>
    </dgm:pt>
    <dgm:pt modelId="{F1C46419-2CC4-493C-9BD7-95462F071982}" type="sibTrans" cxnId="{6426AA51-A26E-4A6E-AC01-4B968BC08EC2}">
      <dgm:prSet/>
      <dgm:spPr>
        <a:xfrm>
          <a:off x="3607950" y="792897"/>
          <a:ext cx="305545" cy="357430"/>
        </a:xfrm>
        <a:prstGeom prst="rightArrow">
          <a:avLst>
            <a:gd name="adj1" fmla="val 60000"/>
            <a:gd name="adj2" fmla="val 50000"/>
          </a:avLst>
        </a:prstGeom>
        <a:solidFill>
          <a:srgbClr val="5795BB">
            <a:hueOff val="-12168035"/>
            <a:satOff val="-42372"/>
            <a:lumOff val="6274"/>
            <a:alphaOff val="0"/>
          </a:srgbClr>
        </a:solidFill>
        <a:ln>
          <a:noFill/>
        </a:ln>
        <a:effectLst/>
      </dgm:spPr>
      <dgm:t>
        <a:bodyPr/>
        <a:lstStyle/>
        <a:p>
          <a:pPr>
            <a:buNone/>
          </a:pPr>
          <a:endParaRPr lang="en-IN">
            <a:solidFill>
              <a:srgbClr val="FFFFFF"/>
            </a:solidFill>
            <a:latin typeface="Nissan Pro Regular"/>
            <a:ea typeface="メイリオ"/>
            <a:cs typeface="+mn-cs"/>
          </a:endParaRPr>
        </a:p>
      </dgm:t>
    </dgm:pt>
    <dgm:pt modelId="{D79CA29F-7F90-43B8-B948-0D69AB5B9FA4}">
      <dgm:prSet phldrT="[Text]" custT="1"/>
      <dgm:spPr>
        <a:xfrm>
          <a:off x="4040326" y="539237"/>
          <a:ext cx="1441251" cy="864750"/>
        </a:xfrm>
        <a:prstGeom prst="roundRect">
          <a:avLst>
            <a:gd name="adj" fmla="val 10000"/>
          </a:avLst>
        </a:prstGeom>
        <a:solidFill>
          <a:srgbClr val="5795BB">
            <a:hueOff val="-12168035"/>
            <a:satOff val="-42372"/>
            <a:lumOff val="6274"/>
            <a:alphaOff val="0"/>
          </a:srgbClr>
        </a:solidFill>
        <a:ln w="12700" cap="flat" cmpd="sng" algn="ctr">
          <a:solidFill>
            <a:srgbClr val="FFFFFF">
              <a:hueOff val="0"/>
              <a:satOff val="0"/>
              <a:lumOff val="0"/>
              <a:alphaOff val="0"/>
            </a:srgbClr>
          </a:solidFill>
          <a:prstDash val="solid"/>
          <a:miter lim="800000"/>
        </a:ln>
        <a:effectLst/>
      </dgm:spPr>
      <dgm:t>
        <a:bodyPr/>
        <a:lstStyle/>
        <a:p>
          <a:pPr>
            <a:buNone/>
          </a:pPr>
          <a:r>
            <a:rPr lang="en-US" sz="2300" dirty="0">
              <a:solidFill>
                <a:srgbClr val="FFFFFF"/>
              </a:solidFill>
              <a:latin typeface="Work Sans" pitchFamily="2" charset="77"/>
              <a:ea typeface="メイリオ"/>
              <a:cs typeface="+mn-cs"/>
            </a:rPr>
            <a:t>Output</a:t>
          </a:r>
          <a:endParaRPr lang="en-IN" sz="2300" dirty="0">
            <a:solidFill>
              <a:srgbClr val="FFFFFF"/>
            </a:solidFill>
            <a:latin typeface="Work Sans" pitchFamily="2" charset="77"/>
            <a:ea typeface="メイリオ"/>
            <a:cs typeface="+mn-cs"/>
          </a:endParaRPr>
        </a:p>
      </dgm:t>
    </dgm:pt>
    <dgm:pt modelId="{C05E6943-4B9D-4419-9DA5-64E4583146AB}" type="parTrans" cxnId="{EC5B692E-1063-4058-8B52-C81578E62D87}">
      <dgm:prSet/>
      <dgm:spPr/>
      <dgm:t>
        <a:bodyPr/>
        <a:lstStyle/>
        <a:p>
          <a:endParaRPr lang="en-IN"/>
        </a:p>
      </dgm:t>
    </dgm:pt>
    <dgm:pt modelId="{7AAA5754-91B9-46EC-887B-08CCEE3C1EC6}" type="sibTrans" cxnId="{EC5B692E-1063-4058-8B52-C81578E62D87}">
      <dgm:prSet/>
      <dgm:spPr/>
      <dgm:t>
        <a:bodyPr/>
        <a:lstStyle/>
        <a:p>
          <a:endParaRPr lang="en-IN"/>
        </a:p>
      </dgm:t>
    </dgm:pt>
    <dgm:pt modelId="{C4E2EC04-67C5-47D0-992A-3AF8A582CA8F}" type="pres">
      <dgm:prSet presAssocID="{2DC94F96-D843-46AD-99EE-7D31BE766D6F}" presName="Name0" presStyleCnt="0">
        <dgm:presLayoutVars>
          <dgm:dir/>
          <dgm:resizeHandles val="exact"/>
        </dgm:presLayoutVars>
      </dgm:prSet>
      <dgm:spPr/>
    </dgm:pt>
    <dgm:pt modelId="{CE1B157B-5E99-45AD-B4D1-FFEAED4813F5}" type="pres">
      <dgm:prSet presAssocID="{4C84DBD7-AB60-4386-8E6F-16D80E413A3C}" presName="node" presStyleLbl="node1" presStyleIdx="0" presStyleCnt="3" custScaleX="121000">
        <dgm:presLayoutVars>
          <dgm:bulletEnabled val="1"/>
        </dgm:presLayoutVars>
      </dgm:prSet>
      <dgm:spPr/>
    </dgm:pt>
    <dgm:pt modelId="{20BEFBB0-8717-4983-AF83-87F55F73F2C5}" type="pres">
      <dgm:prSet presAssocID="{AF839B6E-905D-4A75-B6CE-144E5CF35021}" presName="sibTrans" presStyleLbl="sibTrans2D1" presStyleIdx="0" presStyleCnt="2"/>
      <dgm:spPr/>
    </dgm:pt>
    <dgm:pt modelId="{AF65E0B8-4062-4B9E-BBBB-660AD4A83465}" type="pres">
      <dgm:prSet presAssocID="{AF839B6E-905D-4A75-B6CE-144E5CF35021}" presName="connectorText" presStyleLbl="sibTrans2D1" presStyleIdx="0" presStyleCnt="2"/>
      <dgm:spPr/>
    </dgm:pt>
    <dgm:pt modelId="{35E9065B-8E20-437D-9522-6D04F30B312F}" type="pres">
      <dgm:prSet presAssocID="{AE3DDB22-69B2-453B-9CFD-EBAE83DBADEE}" presName="node" presStyleLbl="node1" presStyleIdx="1" presStyleCnt="3">
        <dgm:presLayoutVars>
          <dgm:bulletEnabled val="1"/>
        </dgm:presLayoutVars>
      </dgm:prSet>
      <dgm:spPr/>
    </dgm:pt>
    <dgm:pt modelId="{CFD20C1F-9D9C-48F1-A0B4-A022272BFD41}" type="pres">
      <dgm:prSet presAssocID="{F1C46419-2CC4-493C-9BD7-95462F071982}" presName="sibTrans" presStyleLbl="sibTrans2D1" presStyleIdx="1" presStyleCnt="2"/>
      <dgm:spPr/>
    </dgm:pt>
    <dgm:pt modelId="{F50109CA-391D-4C88-AFA5-22D726E66840}" type="pres">
      <dgm:prSet presAssocID="{F1C46419-2CC4-493C-9BD7-95462F071982}" presName="connectorText" presStyleLbl="sibTrans2D1" presStyleIdx="1" presStyleCnt="2"/>
      <dgm:spPr/>
    </dgm:pt>
    <dgm:pt modelId="{5FDBE80C-E1EF-4AFC-898A-B0685B8EA368}" type="pres">
      <dgm:prSet presAssocID="{D79CA29F-7F90-43B8-B948-0D69AB5B9FA4}" presName="node" presStyleLbl="node1" presStyleIdx="2" presStyleCnt="3">
        <dgm:presLayoutVars>
          <dgm:bulletEnabled val="1"/>
        </dgm:presLayoutVars>
      </dgm:prSet>
      <dgm:spPr/>
    </dgm:pt>
  </dgm:ptLst>
  <dgm:cxnLst>
    <dgm:cxn modelId="{30087206-EF8B-4872-937F-294635D62BB8}" type="presOf" srcId="{F1C46419-2CC4-493C-9BD7-95462F071982}" destId="{CFD20C1F-9D9C-48F1-A0B4-A022272BFD41}" srcOrd="0" destOrd="0" presId="urn:microsoft.com/office/officeart/2005/8/layout/process1"/>
    <dgm:cxn modelId="{7A68F309-0AEE-452A-9C8E-E48CBD6031B5}" type="presOf" srcId="{F1C46419-2CC4-493C-9BD7-95462F071982}" destId="{F50109CA-391D-4C88-AFA5-22D726E66840}" srcOrd="1" destOrd="0" presId="urn:microsoft.com/office/officeart/2005/8/layout/process1"/>
    <dgm:cxn modelId="{792E4413-FB2E-4BB5-8AC4-3063F8F3E0AC}" type="presOf" srcId="{AE3DDB22-69B2-453B-9CFD-EBAE83DBADEE}" destId="{35E9065B-8E20-437D-9522-6D04F30B312F}" srcOrd="0" destOrd="0" presId="urn:microsoft.com/office/officeart/2005/8/layout/process1"/>
    <dgm:cxn modelId="{53083318-4B85-45A4-BF5C-B228D48857A4}" type="presOf" srcId="{AF839B6E-905D-4A75-B6CE-144E5CF35021}" destId="{AF65E0B8-4062-4B9E-BBBB-660AD4A83465}" srcOrd="1" destOrd="0" presId="urn:microsoft.com/office/officeart/2005/8/layout/process1"/>
    <dgm:cxn modelId="{EC5B692E-1063-4058-8B52-C81578E62D87}" srcId="{2DC94F96-D843-46AD-99EE-7D31BE766D6F}" destId="{D79CA29F-7F90-43B8-B948-0D69AB5B9FA4}" srcOrd="2" destOrd="0" parTransId="{C05E6943-4B9D-4419-9DA5-64E4583146AB}" sibTransId="{7AAA5754-91B9-46EC-887B-08CCEE3C1EC6}"/>
    <dgm:cxn modelId="{6EEFBA32-7D02-44E1-9ECD-E37EE1FA041B}" type="presOf" srcId="{AF839B6E-905D-4A75-B6CE-144E5CF35021}" destId="{20BEFBB0-8717-4983-AF83-87F55F73F2C5}" srcOrd="0" destOrd="0" presId="urn:microsoft.com/office/officeart/2005/8/layout/process1"/>
    <dgm:cxn modelId="{F33D9B4B-723B-451C-8B37-38F1EEB42C00}" srcId="{2DC94F96-D843-46AD-99EE-7D31BE766D6F}" destId="{4C84DBD7-AB60-4386-8E6F-16D80E413A3C}" srcOrd="0" destOrd="0" parTransId="{93D09525-B4A5-496F-84E4-D1C1C57FD712}" sibTransId="{AF839B6E-905D-4A75-B6CE-144E5CF35021}"/>
    <dgm:cxn modelId="{6426AA51-A26E-4A6E-AC01-4B968BC08EC2}" srcId="{2DC94F96-D843-46AD-99EE-7D31BE766D6F}" destId="{AE3DDB22-69B2-453B-9CFD-EBAE83DBADEE}" srcOrd="1" destOrd="0" parTransId="{377AE84B-A4F6-486A-97E9-3DCDE46BDC96}" sibTransId="{F1C46419-2CC4-493C-9BD7-95462F071982}"/>
    <dgm:cxn modelId="{CDC4407E-D34C-4C59-8485-380B3339CD00}" type="presOf" srcId="{D79CA29F-7F90-43B8-B948-0D69AB5B9FA4}" destId="{5FDBE80C-E1EF-4AFC-898A-B0685B8EA368}" srcOrd="0" destOrd="0" presId="urn:microsoft.com/office/officeart/2005/8/layout/process1"/>
    <dgm:cxn modelId="{EFD0A997-5946-4B32-A406-8668022F6A9D}" type="presOf" srcId="{2DC94F96-D843-46AD-99EE-7D31BE766D6F}" destId="{C4E2EC04-67C5-47D0-992A-3AF8A582CA8F}" srcOrd="0" destOrd="0" presId="urn:microsoft.com/office/officeart/2005/8/layout/process1"/>
    <dgm:cxn modelId="{2BE70DA1-661C-4371-9378-D0106EDD682D}" type="presOf" srcId="{4C84DBD7-AB60-4386-8E6F-16D80E413A3C}" destId="{CE1B157B-5E99-45AD-B4D1-FFEAED4813F5}" srcOrd="0" destOrd="0" presId="urn:microsoft.com/office/officeart/2005/8/layout/process1"/>
    <dgm:cxn modelId="{F43A7C1D-F150-4F5F-90C4-F13C55A2836C}" type="presParOf" srcId="{C4E2EC04-67C5-47D0-992A-3AF8A582CA8F}" destId="{CE1B157B-5E99-45AD-B4D1-FFEAED4813F5}" srcOrd="0" destOrd="0" presId="urn:microsoft.com/office/officeart/2005/8/layout/process1"/>
    <dgm:cxn modelId="{2E8816B5-2E58-4067-A9DE-71820963DAAA}" type="presParOf" srcId="{C4E2EC04-67C5-47D0-992A-3AF8A582CA8F}" destId="{20BEFBB0-8717-4983-AF83-87F55F73F2C5}" srcOrd="1" destOrd="0" presId="urn:microsoft.com/office/officeart/2005/8/layout/process1"/>
    <dgm:cxn modelId="{B9DBFDE0-D85E-4EBB-AE14-C56A1F229D49}" type="presParOf" srcId="{20BEFBB0-8717-4983-AF83-87F55F73F2C5}" destId="{AF65E0B8-4062-4B9E-BBBB-660AD4A83465}" srcOrd="0" destOrd="0" presId="urn:microsoft.com/office/officeart/2005/8/layout/process1"/>
    <dgm:cxn modelId="{BDD1736C-5696-471B-BAB5-1C282A4F9798}" type="presParOf" srcId="{C4E2EC04-67C5-47D0-992A-3AF8A582CA8F}" destId="{35E9065B-8E20-437D-9522-6D04F30B312F}" srcOrd="2" destOrd="0" presId="urn:microsoft.com/office/officeart/2005/8/layout/process1"/>
    <dgm:cxn modelId="{78885488-7252-48B5-A432-E5FCF854BEC3}" type="presParOf" srcId="{C4E2EC04-67C5-47D0-992A-3AF8A582CA8F}" destId="{CFD20C1F-9D9C-48F1-A0B4-A022272BFD41}" srcOrd="3" destOrd="0" presId="urn:microsoft.com/office/officeart/2005/8/layout/process1"/>
    <dgm:cxn modelId="{A3ABCF3B-5EA1-4822-BD7B-1C355B5537A8}" type="presParOf" srcId="{CFD20C1F-9D9C-48F1-A0B4-A022272BFD41}" destId="{F50109CA-391D-4C88-AFA5-22D726E66840}" srcOrd="0" destOrd="0" presId="urn:microsoft.com/office/officeart/2005/8/layout/process1"/>
    <dgm:cxn modelId="{013738CA-200B-43D6-9259-9110AF2C2BEB}" type="presParOf" srcId="{C4E2EC04-67C5-47D0-992A-3AF8A582CA8F}" destId="{5FDBE80C-E1EF-4AFC-898A-B0685B8EA368}" srcOrd="4" destOrd="0" presId="urn:microsoft.com/office/officeart/2005/8/layout/process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74EFB5B7-F9C1-CD46-9752-8287E903C1C6}" type="doc">
      <dgm:prSet loTypeId="urn:microsoft.com/office/officeart/2005/8/layout/default" loCatId="" qsTypeId="urn:microsoft.com/office/officeart/2005/8/quickstyle/simple1" qsCatId="simple" csTypeId="urn:microsoft.com/office/officeart/2005/8/colors/accent1_2" csCatId="accent1" phldr="1"/>
      <dgm:spPr/>
      <dgm:t>
        <a:bodyPr/>
        <a:lstStyle/>
        <a:p>
          <a:endParaRPr lang="en-GB"/>
        </a:p>
      </dgm:t>
    </dgm:pt>
    <dgm:pt modelId="{DFD9FF73-AD5F-5A45-A968-AD543591829A}">
      <dgm:prSet phldrT="[Text]" custT="1"/>
      <dgm:spPr/>
      <dgm:t>
        <a:bodyPr/>
        <a:lstStyle/>
        <a:p>
          <a:r>
            <a:rPr lang="en-GB" sz="1400" dirty="0">
              <a:latin typeface="Work Sans" pitchFamily="2" charset="77"/>
            </a:rPr>
            <a:t>Truncation and Sliding Windows</a:t>
          </a:r>
        </a:p>
      </dgm:t>
    </dgm:pt>
    <dgm:pt modelId="{C34E73DB-8FED-A540-98F1-DAB2521BE203}" type="parTrans" cxnId="{78322914-3280-6B41-AFA9-7B0FB1FFC925}">
      <dgm:prSet/>
      <dgm:spPr/>
      <dgm:t>
        <a:bodyPr/>
        <a:lstStyle/>
        <a:p>
          <a:endParaRPr lang="en-GB" sz="1600"/>
        </a:p>
      </dgm:t>
    </dgm:pt>
    <dgm:pt modelId="{0DD83BB4-1BFB-3241-9A87-827853BC7D5A}" type="sibTrans" cxnId="{78322914-3280-6B41-AFA9-7B0FB1FFC925}">
      <dgm:prSet/>
      <dgm:spPr/>
      <dgm:t>
        <a:bodyPr/>
        <a:lstStyle/>
        <a:p>
          <a:endParaRPr lang="en-GB" sz="1600"/>
        </a:p>
      </dgm:t>
    </dgm:pt>
    <dgm:pt modelId="{24C3511D-35AE-924C-BAD8-5AF11B57E259}">
      <dgm:prSet phldrT="[Text]" custT="1"/>
      <dgm:spPr/>
      <dgm:t>
        <a:bodyPr/>
        <a:lstStyle/>
        <a:p>
          <a:r>
            <a:rPr lang="en-GB" sz="1400" dirty="0">
              <a:latin typeface="Work Sans" pitchFamily="2" charset="77"/>
            </a:rPr>
            <a:t>Summarization</a:t>
          </a:r>
        </a:p>
      </dgm:t>
    </dgm:pt>
    <dgm:pt modelId="{82C647C4-37D4-6340-919C-9C9A31AB0EB2}" type="parTrans" cxnId="{1DE16CEB-8EDC-734F-B0B8-69AE261EEDE0}">
      <dgm:prSet/>
      <dgm:spPr/>
      <dgm:t>
        <a:bodyPr/>
        <a:lstStyle/>
        <a:p>
          <a:endParaRPr lang="en-GB" sz="1600"/>
        </a:p>
      </dgm:t>
    </dgm:pt>
    <dgm:pt modelId="{D941B464-BACC-1B4A-8491-53AEA9DB52A8}" type="sibTrans" cxnId="{1DE16CEB-8EDC-734F-B0B8-69AE261EEDE0}">
      <dgm:prSet/>
      <dgm:spPr/>
      <dgm:t>
        <a:bodyPr/>
        <a:lstStyle/>
        <a:p>
          <a:endParaRPr lang="en-GB" sz="1600"/>
        </a:p>
      </dgm:t>
    </dgm:pt>
    <dgm:pt modelId="{7C5F3F88-D729-6348-B242-92B59999A91E}">
      <dgm:prSet phldrT="[Text]" custT="1"/>
      <dgm:spPr/>
      <dgm:t>
        <a:bodyPr/>
        <a:lstStyle/>
        <a:p>
          <a:r>
            <a:rPr lang="en-GB" sz="1400" dirty="0">
              <a:latin typeface="Work Sans" pitchFamily="2" charset="77"/>
            </a:rPr>
            <a:t>Template-based prompts</a:t>
          </a:r>
        </a:p>
      </dgm:t>
    </dgm:pt>
    <dgm:pt modelId="{EB3C69E4-4DBD-8D48-A7D7-3573F71C1107}" type="parTrans" cxnId="{7D54F46E-04A2-D04B-B42C-BD2351641934}">
      <dgm:prSet/>
      <dgm:spPr/>
      <dgm:t>
        <a:bodyPr/>
        <a:lstStyle/>
        <a:p>
          <a:endParaRPr lang="en-GB" sz="1600"/>
        </a:p>
      </dgm:t>
    </dgm:pt>
    <dgm:pt modelId="{7FC1C918-457C-D443-A454-9B8469BFF929}" type="sibTrans" cxnId="{7D54F46E-04A2-D04B-B42C-BD2351641934}">
      <dgm:prSet/>
      <dgm:spPr/>
      <dgm:t>
        <a:bodyPr/>
        <a:lstStyle/>
        <a:p>
          <a:endParaRPr lang="en-GB" sz="1600"/>
        </a:p>
      </dgm:t>
    </dgm:pt>
    <dgm:pt modelId="{C8331850-603F-554E-B98A-93EE790DDFEB}" type="pres">
      <dgm:prSet presAssocID="{74EFB5B7-F9C1-CD46-9752-8287E903C1C6}" presName="diagram" presStyleCnt="0">
        <dgm:presLayoutVars>
          <dgm:dir/>
          <dgm:resizeHandles val="exact"/>
        </dgm:presLayoutVars>
      </dgm:prSet>
      <dgm:spPr/>
    </dgm:pt>
    <dgm:pt modelId="{60EE6F54-152B-EE47-AAFC-A195DF610C27}" type="pres">
      <dgm:prSet presAssocID="{DFD9FF73-AD5F-5A45-A968-AD543591829A}" presName="node" presStyleLbl="node1" presStyleIdx="0" presStyleCnt="3">
        <dgm:presLayoutVars>
          <dgm:bulletEnabled val="1"/>
        </dgm:presLayoutVars>
      </dgm:prSet>
      <dgm:spPr/>
    </dgm:pt>
    <dgm:pt modelId="{62D8F7AB-F705-E94A-83EC-B690F9B7265D}" type="pres">
      <dgm:prSet presAssocID="{0DD83BB4-1BFB-3241-9A87-827853BC7D5A}" presName="sibTrans" presStyleCnt="0"/>
      <dgm:spPr/>
    </dgm:pt>
    <dgm:pt modelId="{DF3BE2B5-B75C-E542-B73F-B0A5E123F535}" type="pres">
      <dgm:prSet presAssocID="{24C3511D-35AE-924C-BAD8-5AF11B57E259}" presName="node" presStyleLbl="node1" presStyleIdx="1" presStyleCnt="3">
        <dgm:presLayoutVars>
          <dgm:bulletEnabled val="1"/>
        </dgm:presLayoutVars>
      </dgm:prSet>
      <dgm:spPr/>
    </dgm:pt>
    <dgm:pt modelId="{C67696F4-4F60-E84C-889B-11A0F2715D54}" type="pres">
      <dgm:prSet presAssocID="{D941B464-BACC-1B4A-8491-53AEA9DB52A8}" presName="sibTrans" presStyleCnt="0"/>
      <dgm:spPr/>
    </dgm:pt>
    <dgm:pt modelId="{203F48A3-C24B-8B47-82F0-647B68ECBB9E}" type="pres">
      <dgm:prSet presAssocID="{7C5F3F88-D729-6348-B242-92B59999A91E}" presName="node" presStyleLbl="node1" presStyleIdx="2" presStyleCnt="3">
        <dgm:presLayoutVars>
          <dgm:bulletEnabled val="1"/>
        </dgm:presLayoutVars>
      </dgm:prSet>
      <dgm:spPr/>
    </dgm:pt>
  </dgm:ptLst>
  <dgm:cxnLst>
    <dgm:cxn modelId="{FEA6500C-D6FC-2A4F-92AC-E736485559D1}" type="presOf" srcId="{24C3511D-35AE-924C-BAD8-5AF11B57E259}" destId="{DF3BE2B5-B75C-E542-B73F-B0A5E123F535}" srcOrd="0" destOrd="0" presId="urn:microsoft.com/office/officeart/2005/8/layout/default"/>
    <dgm:cxn modelId="{78322914-3280-6B41-AFA9-7B0FB1FFC925}" srcId="{74EFB5B7-F9C1-CD46-9752-8287E903C1C6}" destId="{DFD9FF73-AD5F-5A45-A968-AD543591829A}" srcOrd="0" destOrd="0" parTransId="{C34E73DB-8FED-A540-98F1-DAB2521BE203}" sibTransId="{0DD83BB4-1BFB-3241-9A87-827853BC7D5A}"/>
    <dgm:cxn modelId="{72E9BA28-883F-624F-A267-95C43DE72594}" type="presOf" srcId="{DFD9FF73-AD5F-5A45-A968-AD543591829A}" destId="{60EE6F54-152B-EE47-AAFC-A195DF610C27}" srcOrd="0" destOrd="0" presId="urn:microsoft.com/office/officeart/2005/8/layout/default"/>
    <dgm:cxn modelId="{7D54F46E-04A2-D04B-B42C-BD2351641934}" srcId="{74EFB5B7-F9C1-CD46-9752-8287E903C1C6}" destId="{7C5F3F88-D729-6348-B242-92B59999A91E}" srcOrd="2" destOrd="0" parTransId="{EB3C69E4-4DBD-8D48-A7D7-3573F71C1107}" sibTransId="{7FC1C918-457C-D443-A454-9B8469BFF929}"/>
    <dgm:cxn modelId="{3D8AB8C3-F94C-784B-A27C-F7283F6B5020}" type="presOf" srcId="{7C5F3F88-D729-6348-B242-92B59999A91E}" destId="{203F48A3-C24B-8B47-82F0-647B68ECBB9E}" srcOrd="0" destOrd="0" presId="urn:microsoft.com/office/officeart/2005/8/layout/default"/>
    <dgm:cxn modelId="{0967EAE0-6612-A94B-9D92-675C78F4D86B}" type="presOf" srcId="{74EFB5B7-F9C1-CD46-9752-8287E903C1C6}" destId="{C8331850-603F-554E-B98A-93EE790DDFEB}" srcOrd="0" destOrd="0" presId="urn:microsoft.com/office/officeart/2005/8/layout/default"/>
    <dgm:cxn modelId="{1DE16CEB-8EDC-734F-B0B8-69AE261EEDE0}" srcId="{74EFB5B7-F9C1-CD46-9752-8287E903C1C6}" destId="{24C3511D-35AE-924C-BAD8-5AF11B57E259}" srcOrd="1" destOrd="0" parTransId="{82C647C4-37D4-6340-919C-9C9A31AB0EB2}" sibTransId="{D941B464-BACC-1B4A-8491-53AEA9DB52A8}"/>
    <dgm:cxn modelId="{2C24A649-0695-4F40-B2D7-F3CF1312F78D}" type="presParOf" srcId="{C8331850-603F-554E-B98A-93EE790DDFEB}" destId="{60EE6F54-152B-EE47-AAFC-A195DF610C27}" srcOrd="0" destOrd="0" presId="urn:microsoft.com/office/officeart/2005/8/layout/default"/>
    <dgm:cxn modelId="{6CDB7C9A-090A-684A-B573-DAF440296B6D}" type="presParOf" srcId="{C8331850-603F-554E-B98A-93EE790DDFEB}" destId="{62D8F7AB-F705-E94A-83EC-B690F9B7265D}" srcOrd="1" destOrd="0" presId="urn:microsoft.com/office/officeart/2005/8/layout/default"/>
    <dgm:cxn modelId="{23A9B3D3-BDE9-554A-A019-C5909BBA642B}" type="presParOf" srcId="{C8331850-603F-554E-B98A-93EE790DDFEB}" destId="{DF3BE2B5-B75C-E542-B73F-B0A5E123F535}" srcOrd="2" destOrd="0" presId="urn:microsoft.com/office/officeart/2005/8/layout/default"/>
    <dgm:cxn modelId="{38F91684-188B-AE4F-9D15-1BE0373164CC}" type="presParOf" srcId="{C8331850-603F-554E-B98A-93EE790DDFEB}" destId="{C67696F4-4F60-E84C-889B-11A0F2715D54}" srcOrd="3" destOrd="0" presId="urn:microsoft.com/office/officeart/2005/8/layout/default"/>
    <dgm:cxn modelId="{6BD160CD-E2A1-8349-9A42-4A76881EA121}" type="presParOf" srcId="{C8331850-603F-554E-B98A-93EE790DDFEB}" destId="{203F48A3-C24B-8B47-82F0-647B68ECBB9E}" srcOrd="4" destOrd="0" presId="urn:microsoft.com/office/officeart/2005/8/layout/defaul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74EFB5B7-F9C1-CD46-9752-8287E903C1C6}" type="doc">
      <dgm:prSet loTypeId="urn:microsoft.com/office/officeart/2005/8/layout/default" loCatId="" qsTypeId="urn:microsoft.com/office/officeart/2005/8/quickstyle/simple1" qsCatId="simple" csTypeId="urn:microsoft.com/office/officeart/2005/8/colors/accent1_2" csCatId="accent1" phldr="1"/>
      <dgm:spPr/>
      <dgm:t>
        <a:bodyPr/>
        <a:lstStyle/>
        <a:p>
          <a:endParaRPr lang="en-GB"/>
        </a:p>
      </dgm:t>
    </dgm:pt>
    <dgm:pt modelId="{DFD9FF73-AD5F-5A45-A968-AD543591829A}">
      <dgm:prSet phldrT="[Text]" custT="1"/>
      <dgm:spPr/>
      <dgm:t>
        <a:bodyPr/>
        <a:lstStyle/>
        <a:p>
          <a:r>
            <a:rPr lang="en-GB" sz="1400" dirty="0">
              <a:latin typeface="Work Sans" pitchFamily="2" charset="77"/>
            </a:rPr>
            <a:t>Static Prompting (pre-tools)</a:t>
          </a:r>
        </a:p>
      </dgm:t>
    </dgm:pt>
    <dgm:pt modelId="{C34E73DB-8FED-A540-98F1-DAB2521BE203}" type="parTrans" cxnId="{78322914-3280-6B41-AFA9-7B0FB1FFC925}">
      <dgm:prSet/>
      <dgm:spPr/>
      <dgm:t>
        <a:bodyPr/>
        <a:lstStyle/>
        <a:p>
          <a:endParaRPr lang="en-GB" sz="1600"/>
        </a:p>
      </dgm:t>
    </dgm:pt>
    <dgm:pt modelId="{0DD83BB4-1BFB-3241-9A87-827853BC7D5A}" type="sibTrans" cxnId="{78322914-3280-6B41-AFA9-7B0FB1FFC925}">
      <dgm:prSet/>
      <dgm:spPr/>
      <dgm:t>
        <a:bodyPr/>
        <a:lstStyle/>
        <a:p>
          <a:endParaRPr lang="en-GB" sz="1600"/>
        </a:p>
      </dgm:t>
    </dgm:pt>
    <dgm:pt modelId="{675C4977-7954-414C-BC6B-60B65F430CD0}">
      <dgm:prSet phldrT="[Text]" custT="1"/>
      <dgm:spPr/>
      <dgm:t>
        <a:bodyPr/>
        <a:lstStyle/>
        <a:p>
          <a:r>
            <a:rPr lang="en-GB" sz="1400" dirty="0">
              <a:latin typeface="Work Sans" pitchFamily="2" charset="77"/>
            </a:rPr>
            <a:t>RAG</a:t>
          </a:r>
        </a:p>
      </dgm:t>
    </dgm:pt>
    <dgm:pt modelId="{D9A0D670-9EE9-6745-8166-A9E25436C74F}" type="parTrans" cxnId="{AE5BB450-B0DD-5B48-B908-DC85CE02B7BB}">
      <dgm:prSet/>
      <dgm:spPr/>
      <dgm:t>
        <a:bodyPr/>
        <a:lstStyle/>
        <a:p>
          <a:endParaRPr lang="en-GB"/>
        </a:p>
      </dgm:t>
    </dgm:pt>
    <dgm:pt modelId="{57D3D0BD-469E-8A44-8AE0-080BC5BB9217}" type="sibTrans" cxnId="{AE5BB450-B0DD-5B48-B908-DC85CE02B7BB}">
      <dgm:prSet/>
      <dgm:spPr/>
      <dgm:t>
        <a:bodyPr/>
        <a:lstStyle/>
        <a:p>
          <a:endParaRPr lang="en-GB"/>
        </a:p>
      </dgm:t>
    </dgm:pt>
    <dgm:pt modelId="{7AFE1638-145F-814C-BFE1-5826E0AC37AB}">
      <dgm:prSet phldrT="[Text]" custT="1"/>
      <dgm:spPr/>
      <dgm:t>
        <a:bodyPr/>
        <a:lstStyle/>
        <a:p>
          <a:r>
            <a:rPr lang="en-GB" sz="1400" dirty="0">
              <a:latin typeface="Work Sans" pitchFamily="2" charset="77"/>
            </a:rPr>
            <a:t>Prompt chaining and agents</a:t>
          </a:r>
        </a:p>
      </dgm:t>
    </dgm:pt>
    <dgm:pt modelId="{7FC6D7A6-F0A3-5B43-B133-C9ABD05D61BA}" type="parTrans" cxnId="{462697CB-7490-874D-90D4-0C691240D24B}">
      <dgm:prSet/>
      <dgm:spPr/>
      <dgm:t>
        <a:bodyPr/>
        <a:lstStyle/>
        <a:p>
          <a:endParaRPr lang="en-GB"/>
        </a:p>
      </dgm:t>
    </dgm:pt>
    <dgm:pt modelId="{A0DC9BC2-423A-DC47-B485-BC42C9C43838}" type="sibTrans" cxnId="{462697CB-7490-874D-90D4-0C691240D24B}">
      <dgm:prSet/>
      <dgm:spPr/>
      <dgm:t>
        <a:bodyPr/>
        <a:lstStyle/>
        <a:p>
          <a:endParaRPr lang="en-GB"/>
        </a:p>
      </dgm:t>
    </dgm:pt>
    <dgm:pt modelId="{F92F7869-A1F4-B84F-887E-EDC6AC5643DC}">
      <dgm:prSet phldrT="[Text]" custT="1"/>
      <dgm:spPr/>
      <dgm:t>
        <a:bodyPr/>
        <a:lstStyle/>
        <a:p>
          <a:r>
            <a:rPr lang="en-GB" sz="1400" dirty="0">
              <a:latin typeface="Work Sans" pitchFamily="2" charset="77"/>
            </a:rPr>
            <a:t>Function calling mechanisms</a:t>
          </a:r>
        </a:p>
      </dgm:t>
    </dgm:pt>
    <dgm:pt modelId="{8EA6332C-738F-9340-BC5C-96C189D163BD}" type="parTrans" cxnId="{7633DE9E-0992-6247-B510-6613D5D1CED0}">
      <dgm:prSet/>
      <dgm:spPr/>
      <dgm:t>
        <a:bodyPr/>
        <a:lstStyle/>
        <a:p>
          <a:endParaRPr lang="en-GB"/>
        </a:p>
      </dgm:t>
    </dgm:pt>
    <dgm:pt modelId="{9E595546-135B-664B-9861-C5709E3B5B43}" type="sibTrans" cxnId="{7633DE9E-0992-6247-B510-6613D5D1CED0}">
      <dgm:prSet/>
      <dgm:spPr/>
      <dgm:t>
        <a:bodyPr/>
        <a:lstStyle/>
        <a:p>
          <a:endParaRPr lang="en-GB"/>
        </a:p>
      </dgm:t>
    </dgm:pt>
    <dgm:pt modelId="{C8331850-603F-554E-B98A-93EE790DDFEB}" type="pres">
      <dgm:prSet presAssocID="{74EFB5B7-F9C1-CD46-9752-8287E903C1C6}" presName="diagram" presStyleCnt="0">
        <dgm:presLayoutVars>
          <dgm:dir/>
          <dgm:resizeHandles val="exact"/>
        </dgm:presLayoutVars>
      </dgm:prSet>
      <dgm:spPr/>
    </dgm:pt>
    <dgm:pt modelId="{60EE6F54-152B-EE47-AAFC-A195DF610C27}" type="pres">
      <dgm:prSet presAssocID="{DFD9FF73-AD5F-5A45-A968-AD543591829A}" presName="node" presStyleLbl="node1" presStyleIdx="0" presStyleCnt="4">
        <dgm:presLayoutVars>
          <dgm:bulletEnabled val="1"/>
        </dgm:presLayoutVars>
      </dgm:prSet>
      <dgm:spPr/>
    </dgm:pt>
    <dgm:pt modelId="{030D5957-308D-7344-AE1A-6413AB56BC42}" type="pres">
      <dgm:prSet presAssocID="{0DD83BB4-1BFB-3241-9A87-827853BC7D5A}" presName="sibTrans" presStyleCnt="0"/>
      <dgm:spPr/>
    </dgm:pt>
    <dgm:pt modelId="{8480E06F-51B2-2341-A223-E080DFF62A56}" type="pres">
      <dgm:prSet presAssocID="{675C4977-7954-414C-BC6B-60B65F430CD0}" presName="node" presStyleLbl="node1" presStyleIdx="1" presStyleCnt="4">
        <dgm:presLayoutVars>
          <dgm:bulletEnabled val="1"/>
        </dgm:presLayoutVars>
      </dgm:prSet>
      <dgm:spPr/>
    </dgm:pt>
    <dgm:pt modelId="{5DCC9C4F-4FB6-D648-8786-4397E549B3DB}" type="pres">
      <dgm:prSet presAssocID="{57D3D0BD-469E-8A44-8AE0-080BC5BB9217}" presName="sibTrans" presStyleCnt="0"/>
      <dgm:spPr/>
    </dgm:pt>
    <dgm:pt modelId="{B4A5C018-786D-0B41-B982-A30B788E9966}" type="pres">
      <dgm:prSet presAssocID="{7AFE1638-145F-814C-BFE1-5826E0AC37AB}" presName="node" presStyleLbl="node1" presStyleIdx="2" presStyleCnt="4">
        <dgm:presLayoutVars>
          <dgm:bulletEnabled val="1"/>
        </dgm:presLayoutVars>
      </dgm:prSet>
      <dgm:spPr/>
    </dgm:pt>
    <dgm:pt modelId="{9771A820-507D-A94A-BA2B-C956A2DA768F}" type="pres">
      <dgm:prSet presAssocID="{A0DC9BC2-423A-DC47-B485-BC42C9C43838}" presName="sibTrans" presStyleCnt="0"/>
      <dgm:spPr/>
    </dgm:pt>
    <dgm:pt modelId="{264063D0-5C38-6949-A7DD-8AD0AB0DD987}" type="pres">
      <dgm:prSet presAssocID="{F92F7869-A1F4-B84F-887E-EDC6AC5643DC}" presName="node" presStyleLbl="node1" presStyleIdx="3" presStyleCnt="4">
        <dgm:presLayoutVars>
          <dgm:bulletEnabled val="1"/>
        </dgm:presLayoutVars>
      </dgm:prSet>
      <dgm:spPr/>
    </dgm:pt>
  </dgm:ptLst>
  <dgm:cxnLst>
    <dgm:cxn modelId="{78322914-3280-6B41-AFA9-7B0FB1FFC925}" srcId="{74EFB5B7-F9C1-CD46-9752-8287E903C1C6}" destId="{DFD9FF73-AD5F-5A45-A968-AD543591829A}" srcOrd="0" destOrd="0" parTransId="{C34E73DB-8FED-A540-98F1-DAB2521BE203}" sibTransId="{0DD83BB4-1BFB-3241-9A87-827853BC7D5A}"/>
    <dgm:cxn modelId="{72E9BA28-883F-624F-A267-95C43DE72594}" type="presOf" srcId="{DFD9FF73-AD5F-5A45-A968-AD543591829A}" destId="{60EE6F54-152B-EE47-AAFC-A195DF610C27}" srcOrd="0" destOrd="0" presId="urn:microsoft.com/office/officeart/2005/8/layout/default"/>
    <dgm:cxn modelId="{AE5BB450-B0DD-5B48-B908-DC85CE02B7BB}" srcId="{74EFB5B7-F9C1-CD46-9752-8287E903C1C6}" destId="{675C4977-7954-414C-BC6B-60B65F430CD0}" srcOrd="1" destOrd="0" parTransId="{D9A0D670-9EE9-6745-8166-A9E25436C74F}" sibTransId="{57D3D0BD-469E-8A44-8AE0-080BC5BB9217}"/>
    <dgm:cxn modelId="{D2E7497D-050D-294A-9A4E-BE28E1165D0F}" type="presOf" srcId="{F92F7869-A1F4-B84F-887E-EDC6AC5643DC}" destId="{264063D0-5C38-6949-A7DD-8AD0AB0DD987}" srcOrd="0" destOrd="0" presId="urn:microsoft.com/office/officeart/2005/8/layout/default"/>
    <dgm:cxn modelId="{5639608D-604D-484E-BFDC-4733B45CA120}" type="presOf" srcId="{7AFE1638-145F-814C-BFE1-5826E0AC37AB}" destId="{B4A5C018-786D-0B41-B982-A30B788E9966}" srcOrd="0" destOrd="0" presId="urn:microsoft.com/office/officeart/2005/8/layout/default"/>
    <dgm:cxn modelId="{B1101696-BA0A-0F46-A94D-EBBB5CBECCCA}" type="presOf" srcId="{675C4977-7954-414C-BC6B-60B65F430CD0}" destId="{8480E06F-51B2-2341-A223-E080DFF62A56}" srcOrd="0" destOrd="0" presId="urn:microsoft.com/office/officeart/2005/8/layout/default"/>
    <dgm:cxn modelId="{7633DE9E-0992-6247-B510-6613D5D1CED0}" srcId="{74EFB5B7-F9C1-CD46-9752-8287E903C1C6}" destId="{F92F7869-A1F4-B84F-887E-EDC6AC5643DC}" srcOrd="3" destOrd="0" parTransId="{8EA6332C-738F-9340-BC5C-96C189D163BD}" sibTransId="{9E595546-135B-664B-9861-C5709E3B5B43}"/>
    <dgm:cxn modelId="{462697CB-7490-874D-90D4-0C691240D24B}" srcId="{74EFB5B7-F9C1-CD46-9752-8287E903C1C6}" destId="{7AFE1638-145F-814C-BFE1-5826E0AC37AB}" srcOrd="2" destOrd="0" parTransId="{7FC6D7A6-F0A3-5B43-B133-C9ABD05D61BA}" sibTransId="{A0DC9BC2-423A-DC47-B485-BC42C9C43838}"/>
    <dgm:cxn modelId="{0967EAE0-6612-A94B-9D92-675C78F4D86B}" type="presOf" srcId="{74EFB5B7-F9C1-CD46-9752-8287E903C1C6}" destId="{C8331850-603F-554E-B98A-93EE790DDFEB}" srcOrd="0" destOrd="0" presId="urn:microsoft.com/office/officeart/2005/8/layout/default"/>
    <dgm:cxn modelId="{2C24A649-0695-4F40-B2D7-F3CF1312F78D}" type="presParOf" srcId="{C8331850-603F-554E-B98A-93EE790DDFEB}" destId="{60EE6F54-152B-EE47-AAFC-A195DF610C27}" srcOrd="0" destOrd="0" presId="urn:microsoft.com/office/officeart/2005/8/layout/default"/>
    <dgm:cxn modelId="{CF947C1D-BC45-324D-A3E4-BCB1CFFBD2A2}" type="presParOf" srcId="{C8331850-603F-554E-B98A-93EE790DDFEB}" destId="{030D5957-308D-7344-AE1A-6413AB56BC42}" srcOrd="1" destOrd="0" presId="urn:microsoft.com/office/officeart/2005/8/layout/default"/>
    <dgm:cxn modelId="{BC7CA115-F010-7A4D-9426-5762A4B4C8B6}" type="presParOf" srcId="{C8331850-603F-554E-B98A-93EE790DDFEB}" destId="{8480E06F-51B2-2341-A223-E080DFF62A56}" srcOrd="2" destOrd="0" presId="urn:microsoft.com/office/officeart/2005/8/layout/default"/>
    <dgm:cxn modelId="{3AE0FA8D-0E1F-CE4D-81E1-7719AFDB23ED}" type="presParOf" srcId="{C8331850-603F-554E-B98A-93EE790DDFEB}" destId="{5DCC9C4F-4FB6-D648-8786-4397E549B3DB}" srcOrd="3" destOrd="0" presId="urn:microsoft.com/office/officeart/2005/8/layout/default"/>
    <dgm:cxn modelId="{F6F78D0E-B720-7543-AD39-C89F555D5A15}" type="presParOf" srcId="{C8331850-603F-554E-B98A-93EE790DDFEB}" destId="{B4A5C018-786D-0B41-B982-A30B788E9966}" srcOrd="4" destOrd="0" presId="urn:microsoft.com/office/officeart/2005/8/layout/default"/>
    <dgm:cxn modelId="{793B2599-1D4B-3B44-989C-7CC13F12C320}" type="presParOf" srcId="{C8331850-603F-554E-B98A-93EE790DDFEB}" destId="{9771A820-507D-A94A-BA2B-C956A2DA768F}" srcOrd="5" destOrd="0" presId="urn:microsoft.com/office/officeart/2005/8/layout/default"/>
    <dgm:cxn modelId="{8F12A249-E19D-5143-B416-31D4780A7D1B}" type="presParOf" srcId="{C8331850-603F-554E-B98A-93EE790DDFEB}" destId="{264063D0-5C38-6949-A7DD-8AD0AB0DD987}" srcOrd="6" destOrd="0" presId="urn:microsoft.com/office/officeart/2005/8/layout/default"/>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54430A-4C5B-614B-827E-C92CDAB4BD83}">
      <dsp:nvSpPr>
        <dsp:cNvPr id="0" name=""/>
        <dsp:cNvSpPr/>
      </dsp:nvSpPr>
      <dsp:spPr>
        <a:xfrm>
          <a:off x="1045082" y="344164"/>
          <a:ext cx="10187340" cy="597314"/>
        </a:xfrm>
        <a:prstGeom prst="notched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6BECCE9-7892-E646-B2A6-9F39C2402364}">
      <dsp:nvSpPr>
        <dsp:cNvPr id="0" name=""/>
        <dsp:cNvSpPr/>
      </dsp:nvSpPr>
      <dsp:spPr>
        <a:xfrm>
          <a:off x="511955" y="0"/>
          <a:ext cx="2409200" cy="5150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b" anchorCtr="0">
          <a:noAutofit/>
        </a:bodyPr>
        <a:lstStyle/>
        <a:p>
          <a:pPr marL="0" lvl="0" indent="0" algn="ctr" defTabSz="622300">
            <a:lnSpc>
              <a:spcPct val="90000"/>
            </a:lnSpc>
            <a:spcBef>
              <a:spcPct val="0"/>
            </a:spcBef>
            <a:spcAft>
              <a:spcPct val="35000"/>
            </a:spcAft>
            <a:buNone/>
          </a:pPr>
          <a:r>
            <a:rPr lang="en-GB" sz="1400" b="1" kern="1200" dirty="0">
              <a:latin typeface="Work Sans" pitchFamily="2" charset="77"/>
            </a:rPr>
            <a:t>Day 1: </a:t>
          </a:r>
          <a:r>
            <a:rPr lang="en-GB" sz="1400" kern="1200" dirty="0">
              <a:latin typeface="Work Sans" pitchFamily="2" charset="77"/>
            </a:rPr>
            <a:t>Primers on LLMs, </a:t>
          </a:r>
          <a:r>
            <a:rPr lang="en-GB" sz="1400" kern="1200" dirty="0" err="1">
              <a:latin typeface="Work Sans" pitchFamily="2" charset="77"/>
            </a:rPr>
            <a:t>LangChain</a:t>
          </a:r>
          <a:r>
            <a:rPr lang="en-GB" sz="1400" kern="1200" dirty="0">
              <a:latin typeface="Work Sans" pitchFamily="2" charset="77"/>
            </a:rPr>
            <a:t>, RAG</a:t>
          </a:r>
        </a:p>
      </dsp:txBody>
      <dsp:txXfrm>
        <a:off x="511955" y="0"/>
        <a:ext cx="2409200" cy="515081"/>
      </dsp:txXfrm>
    </dsp:sp>
    <dsp:sp modelId="{63A157F7-CC3B-F04F-9722-0F6002431311}">
      <dsp:nvSpPr>
        <dsp:cNvPr id="0" name=""/>
        <dsp:cNvSpPr/>
      </dsp:nvSpPr>
      <dsp:spPr>
        <a:xfrm>
          <a:off x="1491687" y="579466"/>
          <a:ext cx="128770" cy="128770"/>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20EB047-8BA6-D34A-8A63-20C553F01E4B}">
      <dsp:nvSpPr>
        <dsp:cNvPr id="0" name=""/>
        <dsp:cNvSpPr/>
      </dsp:nvSpPr>
      <dsp:spPr>
        <a:xfrm>
          <a:off x="2835503" y="772622"/>
          <a:ext cx="1496630" cy="5150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t" anchorCtr="0">
          <a:noAutofit/>
        </a:bodyPr>
        <a:lstStyle/>
        <a:p>
          <a:pPr marL="0" lvl="0" indent="0" algn="ctr" defTabSz="622300">
            <a:lnSpc>
              <a:spcPct val="90000"/>
            </a:lnSpc>
            <a:spcBef>
              <a:spcPct val="0"/>
            </a:spcBef>
            <a:spcAft>
              <a:spcPct val="35000"/>
            </a:spcAft>
            <a:buNone/>
          </a:pPr>
          <a:r>
            <a:rPr lang="en-GB" sz="1400" b="1" kern="1200" dirty="0">
              <a:latin typeface="Work Sans" pitchFamily="2" charset="77"/>
            </a:rPr>
            <a:t>Day 2: </a:t>
          </a:r>
          <a:r>
            <a:rPr lang="en-GB" sz="1400" kern="1200" dirty="0">
              <a:latin typeface="Work Sans" pitchFamily="2" charset="77"/>
            </a:rPr>
            <a:t>Building Agents with LangGraph</a:t>
          </a:r>
        </a:p>
      </dsp:txBody>
      <dsp:txXfrm>
        <a:off x="2835503" y="772622"/>
        <a:ext cx="1496630" cy="515081"/>
      </dsp:txXfrm>
    </dsp:sp>
    <dsp:sp modelId="{9A1AA971-9CFB-074A-95D8-A8FA4245F243}">
      <dsp:nvSpPr>
        <dsp:cNvPr id="0" name=""/>
        <dsp:cNvSpPr/>
      </dsp:nvSpPr>
      <dsp:spPr>
        <a:xfrm>
          <a:off x="3519433" y="579466"/>
          <a:ext cx="128770" cy="128770"/>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0DCDC4B-5EE8-DA4B-AA66-C5A7D568F2E0}">
      <dsp:nvSpPr>
        <dsp:cNvPr id="0" name=""/>
        <dsp:cNvSpPr/>
      </dsp:nvSpPr>
      <dsp:spPr>
        <a:xfrm>
          <a:off x="4406965" y="0"/>
          <a:ext cx="1646293" cy="5150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b" anchorCtr="0">
          <a:noAutofit/>
        </a:bodyPr>
        <a:lstStyle/>
        <a:p>
          <a:pPr marL="0" lvl="0" indent="0" algn="ctr" defTabSz="622300">
            <a:lnSpc>
              <a:spcPct val="90000"/>
            </a:lnSpc>
            <a:spcBef>
              <a:spcPct val="0"/>
            </a:spcBef>
            <a:spcAft>
              <a:spcPct val="35000"/>
            </a:spcAft>
            <a:buNone/>
          </a:pPr>
          <a:r>
            <a:rPr lang="en-GB" sz="1400" b="1" kern="1200" dirty="0">
              <a:latin typeface="Work Sans" pitchFamily="2" charset="77"/>
            </a:rPr>
            <a:t>Day 3: </a:t>
          </a:r>
          <a:r>
            <a:rPr lang="en-GB" sz="1400" b="0" kern="1200" dirty="0">
              <a:latin typeface="Work Sans" pitchFamily="2" charset="77"/>
            </a:rPr>
            <a:t>Agents (cont.) and MCP</a:t>
          </a:r>
        </a:p>
      </dsp:txBody>
      <dsp:txXfrm>
        <a:off x="4406965" y="0"/>
        <a:ext cx="1646293" cy="515081"/>
      </dsp:txXfrm>
    </dsp:sp>
    <dsp:sp modelId="{4E547AB7-5F80-6243-B949-00C944B70F9C}">
      <dsp:nvSpPr>
        <dsp:cNvPr id="0" name=""/>
        <dsp:cNvSpPr/>
      </dsp:nvSpPr>
      <dsp:spPr>
        <a:xfrm>
          <a:off x="5165727" y="579466"/>
          <a:ext cx="128770" cy="128770"/>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79EEC16-F0B5-4349-844A-DD743ED50F6C}">
      <dsp:nvSpPr>
        <dsp:cNvPr id="0" name=""/>
        <dsp:cNvSpPr/>
      </dsp:nvSpPr>
      <dsp:spPr>
        <a:xfrm>
          <a:off x="6128090" y="772622"/>
          <a:ext cx="1496630" cy="5150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t" anchorCtr="0">
          <a:noAutofit/>
        </a:bodyPr>
        <a:lstStyle/>
        <a:p>
          <a:pPr marL="0" lvl="0" indent="0" algn="ctr" defTabSz="622300">
            <a:lnSpc>
              <a:spcPct val="90000"/>
            </a:lnSpc>
            <a:spcBef>
              <a:spcPct val="0"/>
            </a:spcBef>
            <a:spcAft>
              <a:spcPct val="35000"/>
            </a:spcAft>
            <a:buNone/>
          </a:pPr>
          <a:r>
            <a:rPr lang="en-GB" sz="1400" b="1" kern="1200" dirty="0">
              <a:latin typeface="Work Sans" pitchFamily="2" charset="77"/>
            </a:rPr>
            <a:t>Day 4: </a:t>
          </a:r>
          <a:r>
            <a:rPr lang="en-GB" sz="1400" kern="1200" dirty="0">
              <a:latin typeface="Work Sans" pitchFamily="2" charset="77"/>
            </a:rPr>
            <a:t>Deep-Dive into AI Gateway</a:t>
          </a:r>
        </a:p>
      </dsp:txBody>
      <dsp:txXfrm>
        <a:off x="6128090" y="772622"/>
        <a:ext cx="1496630" cy="515081"/>
      </dsp:txXfrm>
    </dsp:sp>
    <dsp:sp modelId="{676348E8-5825-7F44-AF99-AD6FD600F736}">
      <dsp:nvSpPr>
        <dsp:cNvPr id="0" name=""/>
        <dsp:cNvSpPr/>
      </dsp:nvSpPr>
      <dsp:spPr>
        <a:xfrm>
          <a:off x="6812020" y="579466"/>
          <a:ext cx="128770" cy="128770"/>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DBC2C8D-C4FA-9249-87EA-B5E1F29839AD}">
      <dsp:nvSpPr>
        <dsp:cNvPr id="0" name=""/>
        <dsp:cNvSpPr/>
      </dsp:nvSpPr>
      <dsp:spPr>
        <a:xfrm>
          <a:off x="7699552" y="0"/>
          <a:ext cx="1496630" cy="5150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b" anchorCtr="0">
          <a:noAutofit/>
        </a:bodyPr>
        <a:lstStyle/>
        <a:p>
          <a:pPr marL="0" lvl="0" indent="0" algn="ctr" defTabSz="622300">
            <a:lnSpc>
              <a:spcPct val="90000"/>
            </a:lnSpc>
            <a:spcBef>
              <a:spcPct val="0"/>
            </a:spcBef>
            <a:spcAft>
              <a:spcPct val="35000"/>
            </a:spcAft>
            <a:buNone/>
          </a:pPr>
          <a:r>
            <a:rPr lang="en-GB" sz="1400" b="1" kern="1200" dirty="0">
              <a:latin typeface="Work Sans" pitchFamily="2" charset="77"/>
            </a:rPr>
            <a:t>Day 5: </a:t>
          </a:r>
          <a:r>
            <a:rPr lang="en-GB" sz="1400" kern="1200" dirty="0">
              <a:latin typeface="Work Sans" pitchFamily="2" charset="77"/>
            </a:rPr>
            <a:t>CI/CD and Evaluations</a:t>
          </a:r>
        </a:p>
      </dsp:txBody>
      <dsp:txXfrm>
        <a:off x="7699552" y="0"/>
        <a:ext cx="1496630" cy="515081"/>
      </dsp:txXfrm>
    </dsp:sp>
    <dsp:sp modelId="{02524787-B3FF-B540-BBC2-A6F996867300}">
      <dsp:nvSpPr>
        <dsp:cNvPr id="0" name=""/>
        <dsp:cNvSpPr/>
      </dsp:nvSpPr>
      <dsp:spPr>
        <a:xfrm>
          <a:off x="8383481" y="579466"/>
          <a:ext cx="128770" cy="128770"/>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8E0DD53-181B-CB43-A073-0F01901CBE35}">
      <dsp:nvSpPr>
        <dsp:cNvPr id="0" name=""/>
        <dsp:cNvSpPr/>
      </dsp:nvSpPr>
      <dsp:spPr>
        <a:xfrm>
          <a:off x="9271013" y="772622"/>
          <a:ext cx="1496630" cy="5150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t" anchorCtr="0">
          <a:noAutofit/>
        </a:bodyPr>
        <a:lstStyle/>
        <a:p>
          <a:pPr marL="0" lvl="0" indent="0" algn="ctr" defTabSz="622300">
            <a:lnSpc>
              <a:spcPct val="90000"/>
            </a:lnSpc>
            <a:spcBef>
              <a:spcPct val="0"/>
            </a:spcBef>
            <a:spcAft>
              <a:spcPct val="35000"/>
            </a:spcAft>
            <a:buNone/>
          </a:pPr>
          <a:r>
            <a:rPr lang="en-GB" sz="1400" b="1" kern="1200" dirty="0">
              <a:latin typeface="Work Sans" pitchFamily="2" charset="77"/>
            </a:rPr>
            <a:t>Certification Test</a:t>
          </a:r>
        </a:p>
      </dsp:txBody>
      <dsp:txXfrm>
        <a:off x="9271013" y="772622"/>
        <a:ext cx="1496630" cy="515081"/>
      </dsp:txXfrm>
    </dsp:sp>
    <dsp:sp modelId="{95FEB096-05C8-0845-883C-CD7F3F32DE16}">
      <dsp:nvSpPr>
        <dsp:cNvPr id="0" name=""/>
        <dsp:cNvSpPr/>
      </dsp:nvSpPr>
      <dsp:spPr>
        <a:xfrm>
          <a:off x="9954943" y="579466"/>
          <a:ext cx="128770" cy="128770"/>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1B157B-5E99-45AD-B4D1-FFEAED4813F5}">
      <dsp:nvSpPr>
        <dsp:cNvPr id="0" name=""/>
        <dsp:cNvSpPr/>
      </dsp:nvSpPr>
      <dsp:spPr>
        <a:xfrm>
          <a:off x="4822" y="539237"/>
          <a:ext cx="1441251" cy="864750"/>
        </a:xfrm>
        <a:prstGeom prst="roundRect">
          <a:avLst>
            <a:gd name="adj" fmla="val 10000"/>
          </a:avLst>
        </a:prstGeom>
        <a:solidFill>
          <a:srgbClr val="5795BB">
            <a:hueOff val="0"/>
            <a:satOff val="0"/>
            <a:lumOff val="0"/>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solidFill>
                <a:srgbClr val="FFFFFF"/>
              </a:solidFill>
              <a:latin typeface="Work Sans" pitchFamily="2" charset="77"/>
              <a:ea typeface="メイリオ"/>
              <a:cs typeface="+mn-cs"/>
            </a:rPr>
            <a:t>User Prompt</a:t>
          </a:r>
          <a:endParaRPr lang="en-IN" sz="2300" kern="1200" dirty="0">
            <a:solidFill>
              <a:srgbClr val="FFFFFF"/>
            </a:solidFill>
            <a:latin typeface="Work Sans" pitchFamily="2" charset="77"/>
            <a:ea typeface="メイリオ"/>
            <a:cs typeface="+mn-cs"/>
          </a:endParaRPr>
        </a:p>
      </dsp:txBody>
      <dsp:txXfrm>
        <a:off x="30150" y="564565"/>
        <a:ext cx="1390595" cy="814094"/>
      </dsp:txXfrm>
    </dsp:sp>
    <dsp:sp modelId="{20BEFBB0-8717-4983-AF83-87F55F73F2C5}">
      <dsp:nvSpPr>
        <dsp:cNvPr id="0" name=""/>
        <dsp:cNvSpPr/>
      </dsp:nvSpPr>
      <dsp:spPr>
        <a:xfrm>
          <a:off x="1590198" y="792897"/>
          <a:ext cx="305545" cy="357430"/>
        </a:xfrm>
        <a:prstGeom prst="rightArrow">
          <a:avLst>
            <a:gd name="adj1" fmla="val 60000"/>
            <a:gd name="adj2" fmla="val 50000"/>
          </a:avLst>
        </a:prstGeom>
        <a:solidFill>
          <a:srgbClr val="5795BB">
            <a:hueOff val="0"/>
            <a:satOff val="0"/>
            <a:lumOff val="0"/>
            <a:alphaOff val="0"/>
          </a:srgb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IN" sz="1500" kern="1200">
            <a:solidFill>
              <a:srgbClr val="FFFFFF"/>
            </a:solidFill>
            <a:latin typeface="Nissan Pro Regular"/>
            <a:ea typeface="メイリオ"/>
            <a:cs typeface="+mn-cs"/>
          </a:endParaRPr>
        </a:p>
      </dsp:txBody>
      <dsp:txXfrm>
        <a:off x="1590198" y="864383"/>
        <a:ext cx="213882" cy="214458"/>
      </dsp:txXfrm>
    </dsp:sp>
    <dsp:sp modelId="{35E9065B-8E20-437D-9522-6D04F30B312F}">
      <dsp:nvSpPr>
        <dsp:cNvPr id="0" name=""/>
        <dsp:cNvSpPr/>
      </dsp:nvSpPr>
      <dsp:spPr>
        <a:xfrm>
          <a:off x="2022574" y="539237"/>
          <a:ext cx="1441251" cy="864750"/>
        </a:xfrm>
        <a:prstGeom prst="roundRect">
          <a:avLst>
            <a:gd name="adj" fmla="val 10000"/>
          </a:avLst>
        </a:prstGeom>
        <a:solidFill>
          <a:srgbClr val="5795BB">
            <a:hueOff val="-6084017"/>
            <a:satOff val="-21186"/>
            <a:lumOff val="3137"/>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solidFill>
                <a:srgbClr val="FFFFFF"/>
              </a:solidFill>
              <a:latin typeface="Work Sans" pitchFamily="2" charset="77"/>
              <a:ea typeface="メイリオ"/>
              <a:cs typeface="+mn-cs"/>
            </a:rPr>
            <a:t>LLM</a:t>
          </a:r>
          <a:endParaRPr lang="en-IN" sz="2300" kern="1200" dirty="0">
            <a:solidFill>
              <a:srgbClr val="FFFFFF"/>
            </a:solidFill>
            <a:latin typeface="Work Sans" pitchFamily="2" charset="77"/>
            <a:ea typeface="メイリオ"/>
            <a:cs typeface="+mn-cs"/>
          </a:endParaRPr>
        </a:p>
      </dsp:txBody>
      <dsp:txXfrm>
        <a:off x="2047902" y="564565"/>
        <a:ext cx="1390595" cy="814094"/>
      </dsp:txXfrm>
    </dsp:sp>
    <dsp:sp modelId="{CFD20C1F-9D9C-48F1-A0B4-A022272BFD41}">
      <dsp:nvSpPr>
        <dsp:cNvPr id="0" name=""/>
        <dsp:cNvSpPr/>
      </dsp:nvSpPr>
      <dsp:spPr>
        <a:xfrm>
          <a:off x="3607950" y="792897"/>
          <a:ext cx="305545" cy="357430"/>
        </a:xfrm>
        <a:prstGeom prst="rightArrow">
          <a:avLst>
            <a:gd name="adj1" fmla="val 60000"/>
            <a:gd name="adj2" fmla="val 50000"/>
          </a:avLst>
        </a:prstGeom>
        <a:solidFill>
          <a:srgbClr val="5795BB">
            <a:hueOff val="-12168035"/>
            <a:satOff val="-42372"/>
            <a:lumOff val="6274"/>
            <a:alphaOff val="0"/>
          </a:srgb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IN" sz="1500" kern="1200">
            <a:solidFill>
              <a:srgbClr val="FFFFFF"/>
            </a:solidFill>
            <a:latin typeface="Nissan Pro Regular"/>
            <a:ea typeface="メイリオ"/>
            <a:cs typeface="+mn-cs"/>
          </a:endParaRPr>
        </a:p>
      </dsp:txBody>
      <dsp:txXfrm>
        <a:off x="3607950" y="864383"/>
        <a:ext cx="213882" cy="214458"/>
      </dsp:txXfrm>
    </dsp:sp>
    <dsp:sp modelId="{5FDBE80C-E1EF-4AFC-898A-B0685B8EA368}">
      <dsp:nvSpPr>
        <dsp:cNvPr id="0" name=""/>
        <dsp:cNvSpPr/>
      </dsp:nvSpPr>
      <dsp:spPr>
        <a:xfrm>
          <a:off x="4040326" y="539237"/>
          <a:ext cx="1441251" cy="864750"/>
        </a:xfrm>
        <a:prstGeom prst="roundRect">
          <a:avLst>
            <a:gd name="adj" fmla="val 10000"/>
          </a:avLst>
        </a:prstGeom>
        <a:solidFill>
          <a:srgbClr val="5795BB">
            <a:hueOff val="-12168035"/>
            <a:satOff val="-42372"/>
            <a:lumOff val="6274"/>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solidFill>
                <a:srgbClr val="FFFFFF"/>
              </a:solidFill>
              <a:latin typeface="Work Sans" pitchFamily="2" charset="77"/>
              <a:ea typeface="メイリオ"/>
              <a:cs typeface="+mn-cs"/>
            </a:rPr>
            <a:t>Output</a:t>
          </a:r>
          <a:endParaRPr lang="en-IN" sz="2300" kern="1200" dirty="0">
            <a:solidFill>
              <a:srgbClr val="FFFFFF"/>
            </a:solidFill>
            <a:latin typeface="Work Sans" pitchFamily="2" charset="77"/>
            <a:ea typeface="メイリオ"/>
            <a:cs typeface="+mn-cs"/>
          </a:endParaRPr>
        </a:p>
      </dsp:txBody>
      <dsp:txXfrm>
        <a:off x="4065654" y="564565"/>
        <a:ext cx="1390595" cy="81409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1B157B-5E99-45AD-B4D1-FFEAED4813F5}">
      <dsp:nvSpPr>
        <dsp:cNvPr id="0" name=""/>
        <dsp:cNvSpPr/>
      </dsp:nvSpPr>
      <dsp:spPr>
        <a:xfrm>
          <a:off x="4822" y="539237"/>
          <a:ext cx="1441251" cy="864750"/>
        </a:xfrm>
        <a:prstGeom prst="roundRect">
          <a:avLst>
            <a:gd name="adj" fmla="val 10000"/>
          </a:avLst>
        </a:prstGeom>
        <a:solidFill>
          <a:srgbClr val="5795BB">
            <a:hueOff val="0"/>
            <a:satOff val="0"/>
            <a:lumOff val="0"/>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solidFill>
                <a:srgbClr val="FFFFFF"/>
              </a:solidFill>
              <a:latin typeface="Work Sans" pitchFamily="2" charset="77"/>
              <a:ea typeface="メイリオ"/>
              <a:cs typeface="+mn-cs"/>
            </a:rPr>
            <a:t>User Prompt</a:t>
          </a:r>
          <a:endParaRPr lang="en-IN" sz="2300" kern="1200" dirty="0">
            <a:solidFill>
              <a:srgbClr val="FFFFFF"/>
            </a:solidFill>
            <a:latin typeface="Work Sans" pitchFamily="2" charset="77"/>
            <a:ea typeface="メイリオ"/>
            <a:cs typeface="+mn-cs"/>
          </a:endParaRPr>
        </a:p>
      </dsp:txBody>
      <dsp:txXfrm>
        <a:off x="30150" y="564565"/>
        <a:ext cx="1390595" cy="814094"/>
      </dsp:txXfrm>
    </dsp:sp>
    <dsp:sp modelId="{20BEFBB0-8717-4983-AF83-87F55F73F2C5}">
      <dsp:nvSpPr>
        <dsp:cNvPr id="0" name=""/>
        <dsp:cNvSpPr/>
      </dsp:nvSpPr>
      <dsp:spPr>
        <a:xfrm>
          <a:off x="1590198" y="792897"/>
          <a:ext cx="305545" cy="357430"/>
        </a:xfrm>
        <a:prstGeom prst="rightArrow">
          <a:avLst>
            <a:gd name="adj1" fmla="val 60000"/>
            <a:gd name="adj2" fmla="val 50000"/>
          </a:avLst>
        </a:prstGeom>
        <a:solidFill>
          <a:srgbClr val="5795BB">
            <a:hueOff val="0"/>
            <a:satOff val="0"/>
            <a:lumOff val="0"/>
            <a:alphaOff val="0"/>
          </a:srgb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IN" sz="1500" kern="1200">
            <a:solidFill>
              <a:srgbClr val="FFFFFF"/>
            </a:solidFill>
            <a:latin typeface="Nissan Pro Regular"/>
            <a:ea typeface="メイリオ"/>
            <a:cs typeface="+mn-cs"/>
          </a:endParaRPr>
        </a:p>
      </dsp:txBody>
      <dsp:txXfrm>
        <a:off x="1590198" y="864383"/>
        <a:ext cx="213882" cy="214458"/>
      </dsp:txXfrm>
    </dsp:sp>
    <dsp:sp modelId="{35E9065B-8E20-437D-9522-6D04F30B312F}">
      <dsp:nvSpPr>
        <dsp:cNvPr id="0" name=""/>
        <dsp:cNvSpPr/>
      </dsp:nvSpPr>
      <dsp:spPr>
        <a:xfrm>
          <a:off x="2022574" y="539237"/>
          <a:ext cx="1441251" cy="864750"/>
        </a:xfrm>
        <a:prstGeom prst="roundRect">
          <a:avLst>
            <a:gd name="adj" fmla="val 10000"/>
          </a:avLst>
        </a:prstGeom>
        <a:solidFill>
          <a:srgbClr val="5795BB">
            <a:hueOff val="-6084017"/>
            <a:satOff val="-21186"/>
            <a:lumOff val="3137"/>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rgbClr val="FFFFFF"/>
              </a:solidFill>
              <a:latin typeface="Work Sans" pitchFamily="2" charset="77"/>
              <a:ea typeface="メイリオ"/>
              <a:cs typeface="+mn-cs"/>
            </a:rPr>
            <a:t>LLM </a:t>
          </a:r>
          <a:r>
            <a:rPr lang="en-US" sz="1400" kern="1200" dirty="0">
              <a:solidFill>
                <a:srgbClr val="FFFFFF"/>
              </a:solidFill>
              <a:latin typeface="Work Sans" pitchFamily="2" charset="77"/>
              <a:ea typeface="メイリオ"/>
              <a:cs typeface="+mn-cs"/>
            </a:rPr>
            <a:t>(with document information)</a:t>
          </a:r>
          <a:endParaRPr lang="en-IN" sz="1400" kern="1200" dirty="0">
            <a:solidFill>
              <a:srgbClr val="FFFFFF"/>
            </a:solidFill>
            <a:latin typeface="Work Sans" pitchFamily="2" charset="77"/>
            <a:ea typeface="メイリオ"/>
            <a:cs typeface="+mn-cs"/>
          </a:endParaRPr>
        </a:p>
      </dsp:txBody>
      <dsp:txXfrm>
        <a:off x="2047902" y="564565"/>
        <a:ext cx="1390595" cy="814094"/>
      </dsp:txXfrm>
    </dsp:sp>
    <dsp:sp modelId="{CFD20C1F-9D9C-48F1-A0B4-A022272BFD41}">
      <dsp:nvSpPr>
        <dsp:cNvPr id="0" name=""/>
        <dsp:cNvSpPr/>
      </dsp:nvSpPr>
      <dsp:spPr>
        <a:xfrm>
          <a:off x="3607950" y="792897"/>
          <a:ext cx="305545" cy="357430"/>
        </a:xfrm>
        <a:prstGeom prst="rightArrow">
          <a:avLst>
            <a:gd name="adj1" fmla="val 60000"/>
            <a:gd name="adj2" fmla="val 50000"/>
          </a:avLst>
        </a:prstGeom>
        <a:solidFill>
          <a:srgbClr val="5795BB">
            <a:hueOff val="-12168035"/>
            <a:satOff val="-42372"/>
            <a:lumOff val="6274"/>
            <a:alphaOff val="0"/>
          </a:srgb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IN" sz="1500" kern="1200">
            <a:solidFill>
              <a:srgbClr val="FFFFFF"/>
            </a:solidFill>
            <a:latin typeface="Nissan Pro Regular"/>
            <a:ea typeface="メイリオ"/>
            <a:cs typeface="+mn-cs"/>
          </a:endParaRPr>
        </a:p>
      </dsp:txBody>
      <dsp:txXfrm>
        <a:off x="3607950" y="864383"/>
        <a:ext cx="213882" cy="214458"/>
      </dsp:txXfrm>
    </dsp:sp>
    <dsp:sp modelId="{5FDBE80C-E1EF-4AFC-898A-B0685B8EA368}">
      <dsp:nvSpPr>
        <dsp:cNvPr id="0" name=""/>
        <dsp:cNvSpPr/>
      </dsp:nvSpPr>
      <dsp:spPr>
        <a:xfrm>
          <a:off x="4040326" y="539237"/>
          <a:ext cx="1441251" cy="864750"/>
        </a:xfrm>
        <a:prstGeom prst="roundRect">
          <a:avLst>
            <a:gd name="adj" fmla="val 10000"/>
          </a:avLst>
        </a:prstGeom>
        <a:solidFill>
          <a:srgbClr val="5795BB">
            <a:hueOff val="-12168035"/>
            <a:satOff val="-42372"/>
            <a:lumOff val="6274"/>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solidFill>
                <a:srgbClr val="FFFFFF"/>
              </a:solidFill>
              <a:latin typeface="Work Sans" pitchFamily="2" charset="77"/>
              <a:ea typeface="メイリオ"/>
              <a:cs typeface="+mn-cs"/>
            </a:rPr>
            <a:t>Output</a:t>
          </a:r>
          <a:endParaRPr lang="en-IN" sz="2300" kern="1200" dirty="0">
            <a:solidFill>
              <a:srgbClr val="FFFFFF"/>
            </a:solidFill>
            <a:latin typeface="Work Sans" pitchFamily="2" charset="77"/>
            <a:ea typeface="メイリオ"/>
            <a:cs typeface="+mn-cs"/>
          </a:endParaRPr>
        </a:p>
      </dsp:txBody>
      <dsp:txXfrm>
        <a:off x="4065654" y="564565"/>
        <a:ext cx="1390595" cy="81409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1B157B-5E99-45AD-B4D1-FFEAED4813F5}">
      <dsp:nvSpPr>
        <dsp:cNvPr id="0" name=""/>
        <dsp:cNvSpPr/>
      </dsp:nvSpPr>
      <dsp:spPr>
        <a:xfrm>
          <a:off x="4822" y="539237"/>
          <a:ext cx="1441251" cy="864750"/>
        </a:xfrm>
        <a:prstGeom prst="roundRect">
          <a:avLst>
            <a:gd name="adj" fmla="val 10000"/>
          </a:avLst>
        </a:prstGeom>
        <a:solidFill>
          <a:srgbClr val="5795BB">
            <a:hueOff val="0"/>
            <a:satOff val="0"/>
            <a:lumOff val="0"/>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solidFill>
                <a:srgbClr val="FFFFFF"/>
              </a:solidFill>
              <a:latin typeface="Work Sans" pitchFamily="2" charset="77"/>
              <a:ea typeface="メイリオ"/>
              <a:cs typeface="+mn-cs"/>
            </a:rPr>
            <a:t>User Prompt</a:t>
          </a:r>
          <a:endParaRPr lang="en-IN" sz="2300" kern="1200" dirty="0">
            <a:solidFill>
              <a:srgbClr val="FFFFFF"/>
            </a:solidFill>
            <a:latin typeface="Work Sans" pitchFamily="2" charset="77"/>
            <a:ea typeface="メイリオ"/>
            <a:cs typeface="+mn-cs"/>
          </a:endParaRPr>
        </a:p>
      </dsp:txBody>
      <dsp:txXfrm>
        <a:off x="30150" y="564565"/>
        <a:ext cx="1390595" cy="814094"/>
      </dsp:txXfrm>
    </dsp:sp>
    <dsp:sp modelId="{20BEFBB0-8717-4983-AF83-87F55F73F2C5}">
      <dsp:nvSpPr>
        <dsp:cNvPr id="0" name=""/>
        <dsp:cNvSpPr/>
      </dsp:nvSpPr>
      <dsp:spPr>
        <a:xfrm>
          <a:off x="1590198" y="792897"/>
          <a:ext cx="305545" cy="357430"/>
        </a:xfrm>
        <a:prstGeom prst="rightArrow">
          <a:avLst>
            <a:gd name="adj1" fmla="val 60000"/>
            <a:gd name="adj2" fmla="val 50000"/>
          </a:avLst>
        </a:prstGeom>
        <a:solidFill>
          <a:srgbClr val="5795BB">
            <a:hueOff val="0"/>
            <a:satOff val="0"/>
            <a:lumOff val="0"/>
            <a:alphaOff val="0"/>
          </a:srgb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IN" sz="1500" kern="1200">
            <a:solidFill>
              <a:srgbClr val="FFFFFF"/>
            </a:solidFill>
            <a:latin typeface="Nissan Pro Regular"/>
            <a:ea typeface="メイリオ"/>
            <a:cs typeface="+mn-cs"/>
          </a:endParaRPr>
        </a:p>
      </dsp:txBody>
      <dsp:txXfrm>
        <a:off x="1590198" y="864383"/>
        <a:ext cx="213882" cy="214458"/>
      </dsp:txXfrm>
    </dsp:sp>
    <dsp:sp modelId="{35E9065B-8E20-437D-9522-6D04F30B312F}">
      <dsp:nvSpPr>
        <dsp:cNvPr id="0" name=""/>
        <dsp:cNvSpPr/>
      </dsp:nvSpPr>
      <dsp:spPr>
        <a:xfrm>
          <a:off x="2022574" y="539237"/>
          <a:ext cx="1441251" cy="864750"/>
        </a:xfrm>
        <a:prstGeom prst="roundRect">
          <a:avLst>
            <a:gd name="adj" fmla="val 10000"/>
          </a:avLst>
        </a:prstGeom>
        <a:solidFill>
          <a:srgbClr val="5795BB">
            <a:hueOff val="-6084017"/>
            <a:satOff val="-21186"/>
            <a:lumOff val="3137"/>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solidFill>
                <a:srgbClr val="FFFFFF"/>
              </a:solidFill>
              <a:latin typeface="Work Sans" pitchFamily="2" charset="77"/>
              <a:ea typeface="メイリオ"/>
              <a:cs typeface="+mn-cs"/>
            </a:rPr>
            <a:t>LLM</a:t>
          </a:r>
          <a:endParaRPr lang="en-IN" sz="2300" kern="1200" dirty="0">
            <a:solidFill>
              <a:srgbClr val="FFFFFF"/>
            </a:solidFill>
            <a:latin typeface="Work Sans" pitchFamily="2" charset="77"/>
            <a:ea typeface="メイリオ"/>
            <a:cs typeface="+mn-cs"/>
          </a:endParaRPr>
        </a:p>
      </dsp:txBody>
      <dsp:txXfrm>
        <a:off x="2047902" y="564565"/>
        <a:ext cx="1390595" cy="814094"/>
      </dsp:txXfrm>
    </dsp:sp>
    <dsp:sp modelId="{CFD20C1F-9D9C-48F1-A0B4-A022272BFD41}">
      <dsp:nvSpPr>
        <dsp:cNvPr id="0" name=""/>
        <dsp:cNvSpPr/>
      </dsp:nvSpPr>
      <dsp:spPr>
        <a:xfrm>
          <a:off x="3607950" y="792897"/>
          <a:ext cx="305545" cy="357430"/>
        </a:xfrm>
        <a:prstGeom prst="rightArrow">
          <a:avLst>
            <a:gd name="adj1" fmla="val 60000"/>
            <a:gd name="adj2" fmla="val 50000"/>
          </a:avLst>
        </a:prstGeom>
        <a:solidFill>
          <a:srgbClr val="5795BB">
            <a:hueOff val="-12168035"/>
            <a:satOff val="-42372"/>
            <a:lumOff val="6274"/>
            <a:alphaOff val="0"/>
          </a:srgb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IN" sz="1500" kern="1200">
            <a:solidFill>
              <a:srgbClr val="FFFFFF"/>
            </a:solidFill>
            <a:latin typeface="Nissan Pro Regular"/>
            <a:ea typeface="メイリオ"/>
            <a:cs typeface="+mn-cs"/>
          </a:endParaRPr>
        </a:p>
      </dsp:txBody>
      <dsp:txXfrm>
        <a:off x="3607950" y="864383"/>
        <a:ext cx="213882" cy="214458"/>
      </dsp:txXfrm>
    </dsp:sp>
    <dsp:sp modelId="{5FDBE80C-E1EF-4AFC-898A-B0685B8EA368}">
      <dsp:nvSpPr>
        <dsp:cNvPr id="0" name=""/>
        <dsp:cNvSpPr/>
      </dsp:nvSpPr>
      <dsp:spPr>
        <a:xfrm>
          <a:off x="4040326" y="539237"/>
          <a:ext cx="1441251" cy="864750"/>
        </a:xfrm>
        <a:prstGeom prst="roundRect">
          <a:avLst>
            <a:gd name="adj" fmla="val 10000"/>
          </a:avLst>
        </a:prstGeom>
        <a:solidFill>
          <a:srgbClr val="5795BB">
            <a:hueOff val="-12168035"/>
            <a:satOff val="-42372"/>
            <a:lumOff val="6274"/>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solidFill>
                <a:srgbClr val="FFFFFF"/>
              </a:solidFill>
              <a:latin typeface="Work Sans" pitchFamily="2" charset="77"/>
              <a:ea typeface="メイリオ"/>
              <a:cs typeface="+mn-cs"/>
            </a:rPr>
            <a:t>Output</a:t>
          </a:r>
          <a:endParaRPr lang="en-IN" sz="2300" kern="1200" dirty="0">
            <a:solidFill>
              <a:srgbClr val="FFFFFF"/>
            </a:solidFill>
            <a:latin typeface="Work Sans" pitchFamily="2" charset="77"/>
            <a:ea typeface="メイリオ"/>
            <a:cs typeface="+mn-cs"/>
          </a:endParaRPr>
        </a:p>
      </dsp:txBody>
      <dsp:txXfrm>
        <a:off x="4065654" y="564565"/>
        <a:ext cx="1390595" cy="81409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1B157B-5E99-45AD-B4D1-FFEAED4813F5}">
      <dsp:nvSpPr>
        <dsp:cNvPr id="0" name=""/>
        <dsp:cNvSpPr/>
      </dsp:nvSpPr>
      <dsp:spPr>
        <a:xfrm>
          <a:off x="4822" y="539237"/>
          <a:ext cx="1441251" cy="864750"/>
        </a:xfrm>
        <a:prstGeom prst="roundRect">
          <a:avLst>
            <a:gd name="adj" fmla="val 10000"/>
          </a:avLst>
        </a:prstGeom>
        <a:solidFill>
          <a:srgbClr val="5795BB">
            <a:hueOff val="0"/>
            <a:satOff val="0"/>
            <a:lumOff val="0"/>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solidFill>
                <a:srgbClr val="FFFFFF"/>
              </a:solidFill>
              <a:latin typeface="Work Sans" pitchFamily="2" charset="77"/>
              <a:ea typeface="メイリオ"/>
              <a:cs typeface="+mn-cs"/>
            </a:rPr>
            <a:t>User Prompt</a:t>
          </a:r>
          <a:endParaRPr lang="en-IN" sz="2300" kern="1200" dirty="0">
            <a:solidFill>
              <a:srgbClr val="FFFFFF"/>
            </a:solidFill>
            <a:latin typeface="Work Sans" pitchFamily="2" charset="77"/>
            <a:ea typeface="メイリオ"/>
            <a:cs typeface="+mn-cs"/>
          </a:endParaRPr>
        </a:p>
      </dsp:txBody>
      <dsp:txXfrm>
        <a:off x="30150" y="564565"/>
        <a:ext cx="1390595" cy="814094"/>
      </dsp:txXfrm>
    </dsp:sp>
    <dsp:sp modelId="{20BEFBB0-8717-4983-AF83-87F55F73F2C5}">
      <dsp:nvSpPr>
        <dsp:cNvPr id="0" name=""/>
        <dsp:cNvSpPr/>
      </dsp:nvSpPr>
      <dsp:spPr>
        <a:xfrm>
          <a:off x="1590198" y="792897"/>
          <a:ext cx="305545" cy="357430"/>
        </a:xfrm>
        <a:prstGeom prst="rightArrow">
          <a:avLst>
            <a:gd name="adj1" fmla="val 60000"/>
            <a:gd name="adj2" fmla="val 50000"/>
          </a:avLst>
        </a:prstGeom>
        <a:solidFill>
          <a:srgbClr val="5795BB">
            <a:hueOff val="0"/>
            <a:satOff val="0"/>
            <a:lumOff val="0"/>
            <a:alphaOff val="0"/>
          </a:srgb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IN" sz="1500" kern="1200">
            <a:solidFill>
              <a:srgbClr val="FFFFFF"/>
            </a:solidFill>
            <a:latin typeface="Nissan Pro Regular"/>
            <a:ea typeface="メイリオ"/>
            <a:cs typeface="+mn-cs"/>
          </a:endParaRPr>
        </a:p>
      </dsp:txBody>
      <dsp:txXfrm>
        <a:off x="1590198" y="864383"/>
        <a:ext cx="213882" cy="214458"/>
      </dsp:txXfrm>
    </dsp:sp>
    <dsp:sp modelId="{35E9065B-8E20-437D-9522-6D04F30B312F}">
      <dsp:nvSpPr>
        <dsp:cNvPr id="0" name=""/>
        <dsp:cNvSpPr/>
      </dsp:nvSpPr>
      <dsp:spPr>
        <a:xfrm>
          <a:off x="2022574" y="539237"/>
          <a:ext cx="1441251" cy="864750"/>
        </a:xfrm>
        <a:prstGeom prst="roundRect">
          <a:avLst>
            <a:gd name="adj" fmla="val 10000"/>
          </a:avLst>
        </a:prstGeom>
        <a:solidFill>
          <a:srgbClr val="5795BB">
            <a:hueOff val="-6084017"/>
            <a:satOff val="-21186"/>
            <a:lumOff val="3137"/>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rgbClr val="FFFFFF"/>
              </a:solidFill>
              <a:latin typeface="Work Sans" pitchFamily="2" charset="77"/>
              <a:ea typeface="メイリオ"/>
              <a:cs typeface="+mn-cs"/>
            </a:rPr>
            <a:t>LLM </a:t>
          </a:r>
          <a:r>
            <a:rPr lang="en-US" sz="1400" kern="1200" dirty="0">
              <a:solidFill>
                <a:srgbClr val="FFFFFF"/>
              </a:solidFill>
              <a:latin typeface="Work Sans" pitchFamily="2" charset="77"/>
              <a:ea typeface="メイリオ"/>
              <a:cs typeface="+mn-cs"/>
            </a:rPr>
            <a:t>(with document information)</a:t>
          </a:r>
          <a:endParaRPr lang="en-IN" sz="1400" kern="1200" dirty="0">
            <a:solidFill>
              <a:srgbClr val="FFFFFF"/>
            </a:solidFill>
            <a:latin typeface="Work Sans" pitchFamily="2" charset="77"/>
            <a:ea typeface="メイリオ"/>
            <a:cs typeface="+mn-cs"/>
          </a:endParaRPr>
        </a:p>
      </dsp:txBody>
      <dsp:txXfrm>
        <a:off x="2047902" y="564565"/>
        <a:ext cx="1390595" cy="814094"/>
      </dsp:txXfrm>
    </dsp:sp>
    <dsp:sp modelId="{CFD20C1F-9D9C-48F1-A0B4-A022272BFD41}">
      <dsp:nvSpPr>
        <dsp:cNvPr id="0" name=""/>
        <dsp:cNvSpPr/>
      </dsp:nvSpPr>
      <dsp:spPr>
        <a:xfrm>
          <a:off x="3607950" y="792897"/>
          <a:ext cx="305545" cy="357430"/>
        </a:xfrm>
        <a:prstGeom prst="rightArrow">
          <a:avLst>
            <a:gd name="adj1" fmla="val 60000"/>
            <a:gd name="adj2" fmla="val 50000"/>
          </a:avLst>
        </a:prstGeom>
        <a:solidFill>
          <a:srgbClr val="5795BB">
            <a:hueOff val="-12168035"/>
            <a:satOff val="-42372"/>
            <a:lumOff val="6274"/>
            <a:alphaOff val="0"/>
          </a:srgb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IN" sz="1500" kern="1200">
            <a:solidFill>
              <a:srgbClr val="FFFFFF"/>
            </a:solidFill>
            <a:latin typeface="Nissan Pro Regular"/>
            <a:ea typeface="メイリオ"/>
            <a:cs typeface="+mn-cs"/>
          </a:endParaRPr>
        </a:p>
      </dsp:txBody>
      <dsp:txXfrm>
        <a:off x="3607950" y="864383"/>
        <a:ext cx="213882" cy="214458"/>
      </dsp:txXfrm>
    </dsp:sp>
    <dsp:sp modelId="{5FDBE80C-E1EF-4AFC-898A-B0685B8EA368}">
      <dsp:nvSpPr>
        <dsp:cNvPr id="0" name=""/>
        <dsp:cNvSpPr/>
      </dsp:nvSpPr>
      <dsp:spPr>
        <a:xfrm>
          <a:off x="4040326" y="539237"/>
          <a:ext cx="1441251" cy="864750"/>
        </a:xfrm>
        <a:prstGeom prst="roundRect">
          <a:avLst>
            <a:gd name="adj" fmla="val 10000"/>
          </a:avLst>
        </a:prstGeom>
        <a:solidFill>
          <a:srgbClr val="5795BB">
            <a:hueOff val="-12168035"/>
            <a:satOff val="-42372"/>
            <a:lumOff val="6274"/>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solidFill>
                <a:srgbClr val="FFFFFF"/>
              </a:solidFill>
              <a:latin typeface="Work Sans" pitchFamily="2" charset="77"/>
              <a:ea typeface="メイリオ"/>
              <a:cs typeface="+mn-cs"/>
            </a:rPr>
            <a:t>Output</a:t>
          </a:r>
          <a:endParaRPr lang="en-IN" sz="2300" kern="1200" dirty="0">
            <a:solidFill>
              <a:srgbClr val="FFFFFF"/>
            </a:solidFill>
            <a:latin typeface="Work Sans" pitchFamily="2" charset="77"/>
            <a:ea typeface="メイリオ"/>
            <a:cs typeface="+mn-cs"/>
          </a:endParaRPr>
        </a:p>
      </dsp:txBody>
      <dsp:txXfrm>
        <a:off x="4065654" y="564565"/>
        <a:ext cx="1390595" cy="81409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1B157B-5E99-45AD-B4D1-FFEAED4813F5}">
      <dsp:nvSpPr>
        <dsp:cNvPr id="0" name=""/>
        <dsp:cNvSpPr/>
      </dsp:nvSpPr>
      <dsp:spPr>
        <a:xfrm>
          <a:off x="1526" y="449252"/>
          <a:ext cx="2106851" cy="1044719"/>
        </a:xfrm>
        <a:prstGeom prst="roundRect">
          <a:avLst>
            <a:gd name="adj" fmla="val 10000"/>
          </a:avLst>
        </a:prstGeom>
        <a:solidFill>
          <a:srgbClr val="5795BB">
            <a:hueOff val="0"/>
            <a:satOff val="0"/>
            <a:lumOff val="0"/>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solidFill>
                <a:srgbClr val="FFFFFF"/>
              </a:solidFill>
              <a:latin typeface="Work Sans" pitchFamily="2" charset="77"/>
              <a:ea typeface="メイリオ"/>
              <a:cs typeface="+mn-cs"/>
            </a:rPr>
            <a:t>User Prompt</a:t>
          </a:r>
          <a:endParaRPr lang="en-IN" sz="2300" kern="1200" dirty="0">
            <a:solidFill>
              <a:srgbClr val="FFFFFF"/>
            </a:solidFill>
            <a:latin typeface="Work Sans" pitchFamily="2" charset="77"/>
            <a:ea typeface="メイリオ"/>
            <a:cs typeface="+mn-cs"/>
          </a:endParaRPr>
        </a:p>
      </dsp:txBody>
      <dsp:txXfrm>
        <a:off x="32125" y="479851"/>
        <a:ext cx="2045653" cy="983521"/>
      </dsp:txXfrm>
    </dsp:sp>
    <dsp:sp modelId="{20BEFBB0-8717-4983-AF83-87F55F73F2C5}">
      <dsp:nvSpPr>
        <dsp:cNvPr id="0" name=""/>
        <dsp:cNvSpPr/>
      </dsp:nvSpPr>
      <dsp:spPr>
        <a:xfrm>
          <a:off x="2282497" y="755703"/>
          <a:ext cx="369134" cy="431817"/>
        </a:xfrm>
        <a:prstGeom prst="rightArrow">
          <a:avLst>
            <a:gd name="adj1" fmla="val 60000"/>
            <a:gd name="adj2" fmla="val 50000"/>
          </a:avLst>
        </a:prstGeom>
        <a:solidFill>
          <a:srgbClr val="5795BB">
            <a:hueOff val="0"/>
            <a:satOff val="0"/>
            <a:lumOff val="0"/>
            <a:alphaOff val="0"/>
          </a:srgb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IN" sz="1800" kern="1200">
            <a:solidFill>
              <a:srgbClr val="FFFFFF"/>
            </a:solidFill>
            <a:latin typeface="Nissan Pro Regular"/>
            <a:ea typeface="メイリオ"/>
            <a:cs typeface="+mn-cs"/>
          </a:endParaRPr>
        </a:p>
      </dsp:txBody>
      <dsp:txXfrm>
        <a:off x="2282497" y="842066"/>
        <a:ext cx="258394" cy="259091"/>
      </dsp:txXfrm>
    </dsp:sp>
    <dsp:sp modelId="{35E9065B-8E20-437D-9522-6D04F30B312F}">
      <dsp:nvSpPr>
        <dsp:cNvPr id="0" name=""/>
        <dsp:cNvSpPr/>
      </dsp:nvSpPr>
      <dsp:spPr>
        <a:xfrm>
          <a:off x="2804857" y="449252"/>
          <a:ext cx="1741199" cy="1044719"/>
        </a:xfrm>
        <a:prstGeom prst="roundRect">
          <a:avLst>
            <a:gd name="adj" fmla="val 10000"/>
          </a:avLst>
        </a:prstGeom>
        <a:solidFill>
          <a:srgbClr val="5795BB">
            <a:hueOff val="-6084017"/>
            <a:satOff val="-21186"/>
            <a:lumOff val="3137"/>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solidFill>
                <a:srgbClr val="FFFFFF"/>
              </a:solidFill>
              <a:latin typeface="Work Sans" pitchFamily="2" charset="77"/>
              <a:ea typeface="メイリオ"/>
              <a:cs typeface="+mn-cs"/>
            </a:rPr>
            <a:t>LLM</a:t>
          </a:r>
          <a:endParaRPr lang="en-IN" sz="2300" kern="1200" dirty="0">
            <a:solidFill>
              <a:srgbClr val="FFFFFF"/>
            </a:solidFill>
            <a:latin typeface="Work Sans" pitchFamily="2" charset="77"/>
            <a:ea typeface="メイリオ"/>
            <a:cs typeface="+mn-cs"/>
          </a:endParaRPr>
        </a:p>
      </dsp:txBody>
      <dsp:txXfrm>
        <a:off x="2835456" y="479851"/>
        <a:ext cx="1680001" cy="983521"/>
      </dsp:txXfrm>
    </dsp:sp>
    <dsp:sp modelId="{CFD20C1F-9D9C-48F1-A0B4-A022272BFD41}">
      <dsp:nvSpPr>
        <dsp:cNvPr id="0" name=""/>
        <dsp:cNvSpPr/>
      </dsp:nvSpPr>
      <dsp:spPr>
        <a:xfrm>
          <a:off x="4720176" y="755703"/>
          <a:ext cx="369134" cy="431817"/>
        </a:xfrm>
        <a:prstGeom prst="rightArrow">
          <a:avLst>
            <a:gd name="adj1" fmla="val 60000"/>
            <a:gd name="adj2" fmla="val 50000"/>
          </a:avLst>
        </a:prstGeom>
        <a:solidFill>
          <a:srgbClr val="5795BB">
            <a:hueOff val="-12168035"/>
            <a:satOff val="-42372"/>
            <a:lumOff val="6274"/>
            <a:alphaOff val="0"/>
          </a:srgb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IN" sz="1800" kern="1200">
            <a:solidFill>
              <a:srgbClr val="FFFFFF"/>
            </a:solidFill>
            <a:latin typeface="Nissan Pro Regular"/>
            <a:ea typeface="メイリオ"/>
            <a:cs typeface="+mn-cs"/>
          </a:endParaRPr>
        </a:p>
      </dsp:txBody>
      <dsp:txXfrm>
        <a:off x="4720176" y="842066"/>
        <a:ext cx="258394" cy="259091"/>
      </dsp:txXfrm>
    </dsp:sp>
    <dsp:sp modelId="{5FDBE80C-E1EF-4AFC-898A-B0685B8EA368}">
      <dsp:nvSpPr>
        <dsp:cNvPr id="0" name=""/>
        <dsp:cNvSpPr/>
      </dsp:nvSpPr>
      <dsp:spPr>
        <a:xfrm>
          <a:off x="5242536" y="449252"/>
          <a:ext cx="1741199" cy="1044719"/>
        </a:xfrm>
        <a:prstGeom prst="roundRect">
          <a:avLst>
            <a:gd name="adj" fmla="val 10000"/>
          </a:avLst>
        </a:prstGeom>
        <a:solidFill>
          <a:srgbClr val="5795BB">
            <a:hueOff val="-12168035"/>
            <a:satOff val="-42372"/>
            <a:lumOff val="6274"/>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solidFill>
                <a:srgbClr val="FFFFFF"/>
              </a:solidFill>
              <a:latin typeface="Work Sans" pitchFamily="2" charset="77"/>
              <a:ea typeface="メイリオ"/>
              <a:cs typeface="+mn-cs"/>
            </a:rPr>
            <a:t>Output</a:t>
          </a:r>
          <a:endParaRPr lang="en-IN" sz="2300" kern="1200" dirty="0">
            <a:solidFill>
              <a:srgbClr val="FFFFFF"/>
            </a:solidFill>
            <a:latin typeface="Work Sans" pitchFamily="2" charset="77"/>
            <a:ea typeface="メイリオ"/>
            <a:cs typeface="+mn-cs"/>
          </a:endParaRPr>
        </a:p>
      </dsp:txBody>
      <dsp:txXfrm>
        <a:off x="5273135" y="479851"/>
        <a:ext cx="1680001" cy="983521"/>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EE6F54-152B-EE47-AAFC-A195DF610C27}">
      <dsp:nvSpPr>
        <dsp:cNvPr id="0" name=""/>
        <dsp:cNvSpPr/>
      </dsp:nvSpPr>
      <dsp:spPr>
        <a:xfrm>
          <a:off x="1656380" y="453"/>
          <a:ext cx="1796181" cy="1077709"/>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kern="1200" dirty="0">
              <a:latin typeface="Work Sans" pitchFamily="2" charset="77"/>
            </a:rPr>
            <a:t>Truncation and Sliding Windows</a:t>
          </a:r>
        </a:p>
      </dsp:txBody>
      <dsp:txXfrm>
        <a:off x="1656380" y="453"/>
        <a:ext cx="1796181" cy="1077709"/>
      </dsp:txXfrm>
    </dsp:sp>
    <dsp:sp modelId="{DF3BE2B5-B75C-E542-B73F-B0A5E123F535}">
      <dsp:nvSpPr>
        <dsp:cNvPr id="0" name=""/>
        <dsp:cNvSpPr/>
      </dsp:nvSpPr>
      <dsp:spPr>
        <a:xfrm>
          <a:off x="3632180" y="453"/>
          <a:ext cx="1796181" cy="1077709"/>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kern="1200" dirty="0">
              <a:latin typeface="Work Sans" pitchFamily="2" charset="77"/>
            </a:rPr>
            <a:t>Summarization</a:t>
          </a:r>
        </a:p>
      </dsp:txBody>
      <dsp:txXfrm>
        <a:off x="3632180" y="453"/>
        <a:ext cx="1796181" cy="1077709"/>
      </dsp:txXfrm>
    </dsp:sp>
    <dsp:sp modelId="{203F48A3-C24B-8B47-82F0-647B68ECBB9E}">
      <dsp:nvSpPr>
        <dsp:cNvPr id="0" name=""/>
        <dsp:cNvSpPr/>
      </dsp:nvSpPr>
      <dsp:spPr>
        <a:xfrm>
          <a:off x="5607980" y="453"/>
          <a:ext cx="1796181" cy="1077709"/>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kern="1200" dirty="0">
              <a:latin typeface="Work Sans" pitchFamily="2" charset="77"/>
            </a:rPr>
            <a:t>Template-based prompts</a:t>
          </a:r>
        </a:p>
      </dsp:txBody>
      <dsp:txXfrm>
        <a:off x="5607980" y="453"/>
        <a:ext cx="1796181" cy="1077709"/>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EE6F54-152B-EE47-AAFC-A195DF610C27}">
      <dsp:nvSpPr>
        <dsp:cNvPr id="0" name=""/>
        <dsp:cNvSpPr/>
      </dsp:nvSpPr>
      <dsp:spPr>
        <a:xfrm>
          <a:off x="668480" y="453"/>
          <a:ext cx="1796181" cy="1077709"/>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kern="1200" dirty="0">
              <a:latin typeface="Work Sans" pitchFamily="2" charset="77"/>
            </a:rPr>
            <a:t>Static Prompting (pre-tools)</a:t>
          </a:r>
        </a:p>
      </dsp:txBody>
      <dsp:txXfrm>
        <a:off x="668480" y="453"/>
        <a:ext cx="1796181" cy="1077709"/>
      </dsp:txXfrm>
    </dsp:sp>
    <dsp:sp modelId="{8480E06F-51B2-2341-A223-E080DFF62A56}">
      <dsp:nvSpPr>
        <dsp:cNvPr id="0" name=""/>
        <dsp:cNvSpPr/>
      </dsp:nvSpPr>
      <dsp:spPr>
        <a:xfrm>
          <a:off x="2644280" y="453"/>
          <a:ext cx="1796181" cy="1077709"/>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kern="1200" dirty="0">
              <a:latin typeface="Work Sans" pitchFamily="2" charset="77"/>
            </a:rPr>
            <a:t>RAG</a:t>
          </a:r>
        </a:p>
      </dsp:txBody>
      <dsp:txXfrm>
        <a:off x="2644280" y="453"/>
        <a:ext cx="1796181" cy="1077709"/>
      </dsp:txXfrm>
    </dsp:sp>
    <dsp:sp modelId="{B4A5C018-786D-0B41-B982-A30B788E9966}">
      <dsp:nvSpPr>
        <dsp:cNvPr id="0" name=""/>
        <dsp:cNvSpPr/>
      </dsp:nvSpPr>
      <dsp:spPr>
        <a:xfrm>
          <a:off x="4620080" y="453"/>
          <a:ext cx="1796181" cy="1077709"/>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kern="1200" dirty="0">
              <a:latin typeface="Work Sans" pitchFamily="2" charset="77"/>
            </a:rPr>
            <a:t>Prompt chaining and agents</a:t>
          </a:r>
        </a:p>
      </dsp:txBody>
      <dsp:txXfrm>
        <a:off x="4620080" y="453"/>
        <a:ext cx="1796181" cy="1077709"/>
      </dsp:txXfrm>
    </dsp:sp>
    <dsp:sp modelId="{264063D0-5C38-6949-A7DD-8AD0AB0DD987}">
      <dsp:nvSpPr>
        <dsp:cNvPr id="0" name=""/>
        <dsp:cNvSpPr/>
      </dsp:nvSpPr>
      <dsp:spPr>
        <a:xfrm>
          <a:off x="6595880" y="453"/>
          <a:ext cx="1796181" cy="1077709"/>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kern="1200" dirty="0">
              <a:latin typeface="Work Sans" pitchFamily="2" charset="77"/>
            </a:rPr>
            <a:t>Function calling mechanisms</a:t>
          </a:r>
        </a:p>
      </dsp:txBody>
      <dsp:txXfrm>
        <a:off x="6595880" y="453"/>
        <a:ext cx="1796181" cy="1077709"/>
      </dsp:txXfrm>
    </dsp:sp>
  </dsp:spTree>
</dsp:drawing>
</file>

<file path=ppt/diagrams/layout1.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BB474B5-CFE1-D842-BC01-451BD0A0B4A6}" type="datetimeFigureOut">
              <a:rPr lang="en-US" smtClean="0"/>
              <a:t>9/13/25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CE2A828-883B-9040-A185-C9E23E0FD9BC}" type="slidenum">
              <a:rPr lang="en-US" smtClean="0"/>
              <a:t>‹#›</a:t>
            </a:fld>
            <a:endParaRPr lang="en-US"/>
          </a:p>
        </p:txBody>
      </p:sp>
    </p:spTree>
    <p:extLst>
      <p:ext uri="{BB962C8B-B14F-4D97-AF65-F5344CB8AC3E}">
        <p14:creationId xmlns:p14="http://schemas.microsoft.com/office/powerpoint/2010/main" val="5899639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35C820-9C20-C401-2E02-9FA4611C4AD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42F37BC-BFA4-6A34-103A-906556CA916C}"/>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A3B1A819-F156-79F9-A48F-3AB7EE30E63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3956965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a:extLst>
            <a:ext uri="{FF2B5EF4-FFF2-40B4-BE49-F238E27FC236}">
              <a16:creationId xmlns:a16="http://schemas.microsoft.com/office/drawing/2014/main" id="{96F082CC-500C-97CE-E470-52E970EB5F00}"/>
            </a:ext>
          </a:extLst>
        </p:cNvPr>
        <p:cNvGrpSpPr/>
        <p:nvPr/>
      </p:nvGrpSpPr>
      <p:grpSpPr>
        <a:xfrm>
          <a:off x="0" y="0"/>
          <a:ext cx="0" cy="0"/>
          <a:chOff x="0" y="0"/>
          <a:chExt cx="0" cy="0"/>
        </a:xfrm>
      </p:grpSpPr>
      <p:sp>
        <p:nvSpPr>
          <p:cNvPr id="115" name="Google Shape;115;p1:notes">
            <a:extLst>
              <a:ext uri="{FF2B5EF4-FFF2-40B4-BE49-F238E27FC236}">
                <a16:creationId xmlns:a16="http://schemas.microsoft.com/office/drawing/2014/main" id="{54053D16-2E18-A1AE-D744-53311E72292B}"/>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6" name="Google Shape;116;p1:notes">
            <a:extLst>
              <a:ext uri="{FF2B5EF4-FFF2-40B4-BE49-F238E27FC236}">
                <a16:creationId xmlns:a16="http://schemas.microsoft.com/office/drawing/2014/main" id="{607F65E4-53F3-C4A2-21FB-B427CE39B431}"/>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171450" lvl="0" indent="-171450" algn="l" rtl="0">
              <a:lnSpc>
                <a:spcPct val="100000"/>
              </a:lnSpc>
              <a:spcBef>
                <a:spcPts val="0"/>
              </a:spcBef>
              <a:spcAft>
                <a:spcPts val="0"/>
              </a:spcAft>
              <a:buSzPts val="1400"/>
              <a:buFont typeface="Arial"/>
              <a:buChar char="•"/>
            </a:pPr>
            <a:r>
              <a:rPr lang="en"/>
              <a:t>Create an alternate journey slide that has the process for a platform team buyer persona</a:t>
            </a:r>
            <a:endParaRPr/>
          </a:p>
          <a:p>
            <a:pPr marL="171450" lvl="0" indent="-171450" algn="l" rtl="0">
              <a:lnSpc>
                <a:spcPct val="100000"/>
              </a:lnSpc>
              <a:spcBef>
                <a:spcPts val="0"/>
              </a:spcBef>
              <a:spcAft>
                <a:spcPts val="0"/>
              </a:spcAft>
              <a:buSzPts val="1400"/>
              <a:buFont typeface="Arial"/>
              <a:buChar char="•"/>
            </a:pPr>
            <a:r>
              <a:rPr lang="en"/>
              <a:t>Get Numbers for the usage thing to Nikunj</a:t>
            </a:r>
            <a:endParaRPr/>
          </a:p>
          <a:p>
            <a:pPr marL="171450" lvl="0" indent="-171450" algn="l" rtl="0">
              <a:lnSpc>
                <a:spcPct val="100000"/>
              </a:lnSpc>
              <a:spcBef>
                <a:spcPts val="0"/>
              </a:spcBef>
              <a:spcAft>
                <a:spcPts val="0"/>
              </a:spcAft>
              <a:buSzPts val="1400"/>
              <a:buFont typeface="Arial"/>
              <a:buChar char="•"/>
            </a:pPr>
            <a:r>
              <a:rPr lang="en"/>
              <a:t>In the pipeline things mention that the </a:t>
            </a:r>
            <a:endParaRPr/>
          </a:p>
          <a:p>
            <a:pPr marL="628650" lvl="1" indent="-171450" algn="l" rtl="0">
              <a:lnSpc>
                <a:spcPct val="100000"/>
              </a:lnSpc>
              <a:spcBef>
                <a:spcPts val="0"/>
              </a:spcBef>
              <a:spcAft>
                <a:spcPts val="0"/>
              </a:spcAft>
              <a:buSzPts val="1400"/>
              <a:buFont typeface="Arial"/>
              <a:buChar char="•"/>
            </a:pPr>
            <a:r>
              <a:rPr lang="en"/>
              <a:t>Elevance – platform</a:t>
            </a:r>
            <a:endParaRPr/>
          </a:p>
          <a:p>
            <a:pPr marL="628650" lvl="1" indent="-171450" algn="l" rtl="0">
              <a:lnSpc>
                <a:spcPct val="100000"/>
              </a:lnSpc>
              <a:spcBef>
                <a:spcPts val="0"/>
              </a:spcBef>
              <a:spcAft>
                <a:spcPts val="0"/>
              </a:spcAft>
              <a:buSzPts val="1400"/>
              <a:buFont typeface="Arial"/>
              <a:buChar char="•"/>
            </a:pPr>
            <a:r>
              <a:rPr lang="en"/>
              <a:t>Otsuka –business</a:t>
            </a:r>
            <a:endParaRPr/>
          </a:p>
          <a:p>
            <a:pPr marL="628650" lvl="1" indent="-171450" algn="l" rtl="0">
              <a:lnSpc>
                <a:spcPct val="100000"/>
              </a:lnSpc>
              <a:spcBef>
                <a:spcPts val="0"/>
              </a:spcBef>
              <a:spcAft>
                <a:spcPts val="0"/>
              </a:spcAft>
              <a:buSzPts val="1400"/>
              <a:buFont typeface="Arial"/>
              <a:buChar char="•"/>
            </a:pPr>
            <a:r>
              <a:rPr lang="en"/>
              <a:t>Pfizer – Business Team</a:t>
            </a:r>
            <a:endParaRPr/>
          </a:p>
          <a:p>
            <a:pPr marL="628650" lvl="1" indent="-171450" algn="l" rtl="0">
              <a:lnSpc>
                <a:spcPct val="100000"/>
              </a:lnSpc>
              <a:spcBef>
                <a:spcPts val="0"/>
              </a:spcBef>
              <a:spcAft>
                <a:spcPts val="0"/>
              </a:spcAft>
              <a:buSzPts val="1400"/>
              <a:buFont typeface="Arial"/>
              <a:buChar char="•"/>
            </a:pPr>
            <a:r>
              <a:rPr lang="en"/>
              <a:t>Medidata – both business and platform</a:t>
            </a:r>
            <a:endParaRPr/>
          </a:p>
          <a:p>
            <a:pPr marL="171450" lvl="0" indent="-171450" algn="l" rtl="0">
              <a:lnSpc>
                <a:spcPct val="100000"/>
              </a:lnSpc>
              <a:spcBef>
                <a:spcPts val="0"/>
              </a:spcBef>
              <a:spcAft>
                <a:spcPts val="0"/>
              </a:spcAft>
              <a:buSzPts val="1400"/>
              <a:buFont typeface="Arial"/>
              <a:buChar char="•"/>
            </a:pPr>
            <a:r>
              <a:rPr lang="en"/>
              <a:t>Team slide, put  team wise and some logo – only few people</a:t>
            </a:r>
            <a:endParaRPr/>
          </a:p>
          <a:p>
            <a:pPr marL="171450" lvl="0" indent="-171450" algn="l" rtl="0">
              <a:lnSpc>
                <a:spcPct val="100000"/>
              </a:lnSpc>
              <a:spcBef>
                <a:spcPts val="0"/>
              </a:spcBef>
              <a:spcAft>
                <a:spcPts val="0"/>
              </a:spcAft>
              <a:buSzPts val="1400"/>
              <a:buFont typeface="Arial"/>
              <a:buChar char="•"/>
            </a:pPr>
            <a:r>
              <a:rPr lang="en"/>
              <a:t>Add G2 Review slide</a:t>
            </a:r>
            <a:endParaRPr/>
          </a:p>
          <a:p>
            <a:pPr marL="171450" marR="0" lvl="0" indent="-171450" algn="l" rtl="0">
              <a:lnSpc>
                <a:spcPct val="100000"/>
              </a:lnSpc>
              <a:spcBef>
                <a:spcPts val="0"/>
              </a:spcBef>
              <a:spcAft>
                <a:spcPts val="0"/>
              </a:spcAft>
              <a:buClr>
                <a:schemeClr val="dk1"/>
              </a:buClr>
              <a:buSzPts val="1200"/>
              <a:buFont typeface="Arial"/>
              <a:buChar char="•"/>
            </a:pPr>
            <a:r>
              <a:rPr lang="en"/>
              <a:t>Add Public Recognition</a:t>
            </a:r>
            <a:endParaRPr/>
          </a:p>
          <a:p>
            <a:pPr marL="628650" lvl="1" indent="-171450" algn="l" rtl="0">
              <a:lnSpc>
                <a:spcPct val="100000"/>
              </a:lnSpc>
              <a:spcBef>
                <a:spcPts val="0"/>
              </a:spcBef>
              <a:spcAft>
                <a:spcPts val="0"/>
              </a:spcAft>
              <a:buSzPts val="1400"/>
              <a:buFont typeface="Arial"/>
              <a:buChar char="•"/>
            </a:pPr>
            <a:r>
              <a:rPr lang="en"/>
              <a:t>Elevance guy quote – Elevance thing This foundry is unlike any other foundry</a:t>
            </a:r>
            <a:endParaRPr/>
          </a:p>
          <a:p>
            <a:pPr marL="628650" lvl="1" indent="-171450" algn="l" rtl="0">
              <a:lnSpc>
                <a:spcPct val="100000"/>
              </a:lnSpc>
              <a:spcBef>
                <a:spcPts val="0"/>
              </a:spcBef>
              <a:spcAft>
                <a:spcPts val="0"/>
              </a:spcAft>
              <a:buSzPts val="1400"/>
              <a:buFont typeface="Arial"/>
              <a:buChar char="•"/>
            </a:pPr>
            <a:r>
              <a:rPr lang="en"/>
              <a:t>Other Google review and all</a:t>
            </a:r>
            <a:endParaRPr/>
          </a:p>
          <a:p>
            <a:pPr marL="171450" lvl="0" indent="-171450" algn="l" rtl="0">
              <a:lnSpc>
                <a:spcPct val="100000"/>
              </a:lnSpc>
              <a:spcBef>
                <a:spcPts val="0"/>
              </a:spcBef>
              <a:spcAft>
                <a:spcPts val="0"/>
              </a:spcAft>
              <a:buSzPts val="1400"/>
              <a:buFont typeface="Arial"/>
              <a:buChar char="•"/>
            </a:pPr>
            <a:r>
              <a:rPr lang="en"/>
              <a:t>Unique insights</a:t>
            </a:r>
            <a:endParaRPr/>
          </a:p>
          <a:p>
            <a:pPr marL="171450" lvl="0" indent="-171450" algn="l" rtl="0">
              <a:lnSpc>
                <a:spcPct val="100000"/>
              </a:lnSpc>
              <a:spcBef>
                <a:spcPts val="0"/>
              </a:spcBef>
              <a:spcAft>
                <a:spcPts val="0"/>
              </a:spcAft>
              <a:buSzPts val="1400"/>
              <a:buFont typeface="Arial"/>
              <a:buChar char="•"/>
            </a:pPr>
            <a:r>
              <a:rPr lang="en"/>
              <a:t>GTM Slides pick from email</a:t>
            </a:r>
            <a:endParaRPr/>
          </a:p>
          <a:p>
            <a:pPr marL="171450" lvl="0" indent="-171450" algn="l" rtl="0">
              <a:lnSpc>
                <a:spcPct val="100000"/>
              </a:lnSpc>
              <a:spcBef>
                <a:spcPts val="0"/>
              </a:spcBef>
              <a:spcAft>
                <a:spcPts val="0"/>
              </a:spcAft>
              <a:buSzPts val="1400"/>
              <a:buFont typeface="Arial"/>
              <a:buChar char="•"/>
            </a:pPr>
            <a:r>
              <a:rPr lang="en"/>
              <a:t>Long Term Direction Slide</a:t>
            </a:r>
            <a:endParaRPr/>
          </a:p>
          <a:p>
            <a:pPr marL="628650" lvl="1" indent="-171450" algn="l" rtl="0">
              <a:lnSpc>
                <a:spcPct val="100000"/>
              </a:lnSpc>
              <a:spcBef>
                <a:spcPts val="0"/>
              </a:spcBef>
              <a:spcAft>
                <a:spcPts val="0"/>
              </a:spcAft>
              <a:buSzPts val="1400"/>
              <a:buFont typeface="Arial"/>
              <a:buChar char="•"/>
            </a:pPr>
            <a:r>
              <a:rPr lang="en"/>
              <a:t>Auto Pilot (Product Screenshots)</a:t>
            </a:r>
            <a:endParaRPr/>
          </a:p>
          <a:p>
            <a:pPr marL="171450" lvl="0" indent="-171450" algn="l" rtl="0">
              <a:lnSpc>
                <a:spcPct val="100000"/>
              </a:lnSpc>
              <a:spcBef>
                <a:spcPts val="0"/>
              </a:spcBef>
              <a:spcAft>
                <a:spcPts val="0"/>
              </a:spcAft>
              <a:buSzPts val="1400"/>
              <a:buFont typeface="Arial"/>
              <a:buChar char="•"/>
            </a:pPr>
            <a:r>
              <a:rPr lang="en"/>
              <a:t>Competitors thing add</a:t>
            </a:r>
            <a:endParaRPr/>
          </a:p>
          <a:p>
            <a:pPr marL="171450" lvl="0" indent="-171450" algn="l" rtl="0">
              <a:lnSpc>
                <a:spcPct val="100000"/>
              </a:lnSpc>
              <a:spcBef>
                <a:spcPts val="0"/>
              </a:spcBef>
              <a:spcAft>
                <a:spcPts val="0"/>
              </a:spcAft>
              <a:buSzPts val="1400"/>
              <a:buFont typeface="Arial"/>
              <a:buChar char="•"/>
            </a:pPr>
            <a:r>
              <a:rPr lang="en"/>
              <a:t>Product Deep dive explaining the product -&gt; Modules -&gt; One important slide and 3-4 follow up slides </a:t>
            </a:r>
            <a:r>
              <a:rPr lang="en" err="1"/>
              <a:t>kinda</a:t>
            </a:r>
            <a:r>
              <a:rPr lang="en"/>
              <a:t> thing</a:t>
            </a:r>
            <a:endParaRPr/>
          </a:p>
          <a:p>
            <a:pPr marL="171450" lvl="0" indent="-171450" algn="l" rtl="0">
              <a:lnSpc>
                <a:spcPct val="100000"/>
              </a:lnSpc>
              <a:spcBef>
                <a:spcPts val="0"/>
              </a:spcBef>
              <a:spcAft>
                <a:spcPts val="0"/>
              </a:spcAft>
              <a:buSzPts val="1400"/>
              <a:buFont typeface="Arial"/>
              <a:buChar char="•"/>
            </a:pPr>
            <a:r>
              <a:rPr lang="en"/>
              <a:t>Fundraise slide – How much etc.</a:t>
            </a:r>
            <a:endParaRPr/>
          </a:p>
          <a:p>
            <a:pPr marL="171450" lvl="0" indent="-171450" algn="l" rtl="0">
              <a:lnSpc>
                <a:spcPct val="100000"/>
              </a:lnSpc>
              <a:spcBef>
                <a:spcPts val="0"/>
              </a:spcBef>
              <a:spcAft>
                <a:spcPts val="0"/>
              </a:spcAft>
              <a:buSzPts val="1400"/>
              <a:buFont typeface="Arial"/>
              <a:buChar char="•"/>
            </a:pPr>
            <a:r>
              <a:rPr lang="en"/>
              <a:t>Ingest customer stories from throughout</a:t>
            </a:r>
            <a:endParaRPr/>
          </a:p>
          <a:p>
            <a:pPr marL="171450" lvl="0" indent="-82550" algn="l" rtl="0">
              <a:lnSpc>
                <a:spcPct val="100000"/>
              </a:lnSpc>
              <a:spcBef>
                <a:spcPts val="0"/>
              </a:spcBef>
              <a:spcAft>
                <a:spcPts val="0"/>
              </a:spcAft>
              <a:buSzPts val="1400"/>
              <a:buFont typeface="Arial"/>
              <a:buNone/>
            </a:pPr>
            <a:endParaRPr/>
          </a:p>
          <a:p>
            <a:pPr marL="171450" lvl="0" indent="-82550" algn="l" rtl="0">
              <a:lnSpc>
                <a:spcPct val="100000"/>
              </a:lnSpc>
              <a:spcBef>
                <a:spcPts val="0"/>
              </a:spcBef>
              <a:spcAft>
                <a:spcPts val="0"/>
              </a:spcAft>
              <a:buSzPts val="1400"/>
              <a:buFont typeface="Arial"/>
              <a:buNone/>
            </a:pPr>
            <a:endParaRPr/>
          </a:p>
          <a:p>
            <a:pPr marL="171450" lvl="0" indent="-82550" algn="l" rtl="0">
              <a:lnSpc>
                <a:spcPct val="100000"/>
              </a:lnSpc>
              <a:spcBef>
                <a:spcPts val="0"/>
              </a:spcBef>
              <a:spcAft>
                <a:spcPts val="0"/>
              </a:spcAft>
              <a:buSzPts val="1400"/>
              <a:buFont typeface="Arial"/>
              <a:buNone/>
            </a:pPr>
            <a:endParaRPr/>
          </a:p>
          <a:p>
            <a:pPr marL="171450" lvl="0" indent="-82550" algn="l" rtl="0">
              <a:lnSpc>
                <a:spcPct val="100000"/>
              </a:lnSpc>
              <a:spcBef>
                <a:spcPts val="0"/>
              </a:spcBef>
              <a:spcAft>
                <a:spcPts val="0"/>
              </a:spcAft>
              <a:buSzPts val="1400"/>
              <a:buFont typeface="Arial"/>
              <a:buNone/>
            </a:pPr>
            <a:endParaRPr/>
          </a:p>
          <a:p>
            <a:pPr marL="171450" lvl="0" indent="-82550" algn="l" rtl="0">
              <a:lnSpc>
                <a:spcPct val="100000"/>
              </a:lnSpc>
              <a:spcBef>
                <a:spcPts val="0"/>
              </a:spcBef>
              <a:spcAft>
                <a:spcPts val="0"/>
              </a:spcAft>
              <a:buSzPts val="1400"/>
              <a:buFont typeface="Arial"/>
              <a:buNone/>
            </a:pPr>
            <a:endParaRPr/>
          </a:p>
          <a:p>
            <a:pPr marL="171450" lvl="0" indent="-82550" algn="l" rtl="0">
              <a:lnSpc>
                <a:spcPct val="100000"/>
              </a:lnSpc>
              <a:spcBef>
                <a:spcPts val="0"/>
              </a:spcBef>
              <a:spcAft>
                <a:spcPts val="0"/>
              </a:spcAft>
              <a:buSzPts val="1400"/>
              <a:buFont typeface="Arial"/>
              <a:buNone/>
            </a:pPr>
            <a:endParaRPr/>
          </a:p>
        </p:txBody>
      </p:sp>
      <p:sp>
        <p:nvSpPr>
          <p:cNvPr id="117" name="Google Shape;117;p1:notes">
            <a:extLst>
              <a:ext uri="{FF2B5EF4-FFF2-40B4-BE49-F238E27FC236}">
                <a16:creationId xmlns:a16="http://schemas.microsoft.com/office/drawing/2014/main" id="{DFAF4D83-AFF2-6611-85A9-CCB89082A0DC}"/>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fld id="{00000000-1234-1234-1234-123412341234}" type="slidenum">
              <a:rPr kumimoji="0" lang="en" sz="12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t>11</a:t>
            </a:fld>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12135106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7A050C-E17A-092B-8CC6-5146FDDC5DB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08C02C1-B85D-7D1D-7E69-91B737BCE6B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7FFE7B6-F5A6-5502-38DD-4CBEBF6708C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EE8539C-55FB-52AF-D6E5-0C6609C69459}"/>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CE2A828-883B-9040-A185-C9E23E0FD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447873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213F56-D68C-0208-DE74-2B5A6203AF5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C780E72-B557-93B9-D515-79117EC91CE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7D8C1D9-0DDF-D75F-9065-81C52AC8E74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B53E502-E50C-966D-8B00-59FFAB0CE6A8}"/>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CE2A828-883B-9040-A185-C9E23E0FD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656094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a:extLst>
            <a:ext uri="{FF2B5EF4-FFF2-40B4-BE49-F238E27FC236}">
              <a16:creationId xmlns:a16="http://schemas.microsoft.com/office/drawing/2014/main" id="{C25D8C0C-D529-2D7D-2A5F-3E33D95040E4}"/>
            </a:ext>
          </a:extLst>
        </p:cNvPr>
        <p:cNvGrpSpPr/>
        <p:nvPr/>
      </p:nvGrpSpPr>
      <p:grpSpPr>
        <a:xfrm>
          <a:off x="0" y="0"/>
          <a:ext cx="0" cy="0"/>
          <a:chOff x="0" y="0"/>
          <a:chExt cx="0" cy="0"/>
        </a:xfrm>
      </p:grpSpPr>
      <p:sp>
        <p:nvSpPr>
          <p:cNvPr id="115" name="Google Shape;115;p1:notes">
            <a:extLst>
              <a:ext uri="{FF2B5EF4-FFF2-40B4-BE49-F238E27FC236}">
                <a16:creationId xmlns:a16="http://schemas.microsoft.com/office/drawing/2014/main" id="{E0C01D17-C2D3-600B-1613-D16299C811B1}"/>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6" name="Google Shape;116;p1:notes">
            <a:extLst>
              <a:ext uri="{FF2B5EF4-FFF2-40B4-BE49-F238E27FC236}">
                <a16:creationId xmlns:a16="http://schemas.microsoft.com/office/drawing/2014/main" id="{92125405-F784-FF7E-DB11-183778AC03A8}"/>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171450" lvl="0" indent="-171450" algn="l" rtl="0">
              <a:lnSpc>
                <a:spcPct val="100000"/>
              </a:lnSpc>
              <a:spcBef>
                <a:spcPts val="0"/>
              </a:spcBef>
              <a:spcAft>
                <a:spcPts val="0"/>
              </a:spcAft>
              <a:buSzPts val="1400"/>
              <a:buFont typeface="Arial"/>
              <a:buChar char="•"/>
            </a:pPr>
            <a:r>
              <a:rPr lang="en"/>
              <a:t>Create an alternate journey slide that has the process for a platform team buyer persona</a:t>
            </a:r>
            <a:endParaRPr/>
          </a:p>
          <a:p>
            <a:pPr marL="171450" lvl="0" indent="-171450" algn="l" rtl="0">
              <a:lnSpc>
                <a:spcPct val="100000"/>
              </a:lnSpc>
              <a:spcBef>
                <a:spcPts val="0"/>
              </a:spcBef>
              <a:spcAft>
                <a:spcPts val="0"/>
              </a:spcAft>
              <a:buSzPts val="1400"/>
              <a:buFont typeface="Arial"/>
              <a:buChar char="•"/>
            </a:pPr>
            <a:r>
              <a:rPr lang="en"/>
              <a:t>Get Numbers for the usage thing to Nikunj</a:t>
            </a:r>
            <a:endParaRPr/>
          </a:p>
          <a:p>
            <a:pPr marL="171450" lvl="0" indent="-171450" algn="l" rtl="0">
              <a:lnSpc>
                <a:spcPct val="100000"/>
              </a:lnSpc>
              <a:spcBef>
                <a:spcPts val="0"/>
              </a:spcBef>
              <a:spcAft>
                <a:spcPts val="0"/>
              </a:spcAft>
              <a:buSzPts val="1400"/>
              <a:buFont typeface="Arial"/>
              <a:buChar char="•"/>
            </a:pPr>
            <a:r>
              <a:rPr lang="en"/>
              <a:t>In the pipeline things mention that the </a:t>
            </a:r>
            <a:endParaRPr/>
          </a:p>
          <a:p>
            <a:pPr marL="628650" lvl="1" indent="-171450" algn="l" rtl="0">
              <a:lnSpc>
                <a:spcPct val="100000"/>
              </a:lnSpc>
              <a:spcBef>
                <a:spcPts val="0"/>
              </a:spcBef>
              <a:spcAft>
                <a:spcPts val="0"/>
              </a:spcAft>
              <a:buSzPts val="1400"/>
              <a:buFont typeface="Arial"/>
              <a:buChar char="•"/>
            </a:pPr>
            <a:r>
              <a:rPr lang="en"/>
              <a:t>Elevance – platform</a:t>
            </a:r>
            <a:endParaRPr/>
          </a:p>
          <a:p>
            <a:pPr marL="628650" lvl="1" indent="-171450" algn="l" rtl="0">
              <a:lnSpc>
                <a:spcPct val="100000"/>
              </a:lnSpc>
              <a:spcBef>
                <a:spcPts val="0"/>
              </a:spcBef>
              <a:spcAft>
                <a:spcPts val="0"/>
              </a:spcAft>
              <a:buSzPts val="1400"/>
              <a:buFont typeface="Arial"/>
              <a:buChar char="•"/>
            </a:pPr>
            <a:r>
              <a:rPr lang="en"/>
              <a:t>Otsuka –business</a:t>
            </a:r>
            <a:endParaRPr/>
          </a:p>
          <a:p>
            <a:pPr marL="628650" lvl="1" indent="-171450" algn="l" rtl="0">
              <a:lnSpc>
                <a:spcPct val="100000"/>
              </a:lnSpc>
              <a:spcBef>
                <a:spcPts val="0"/>
              </a:spcBef>
              <a:spcAft>
                <a:spcPts val="0"/>
              </a:spcAft>
              <a:buSzPts val="1400"/>
              <a:buFont typeface="Arial"/>
              <a:buChar char="•"/>
            </a:pPr>
            <a:r>
              <a:rPr lang="en"/>
              <a:t>Pfizer – Business Team</a:t>
            </a:r>
            <a:endParaRPr/>
          </a:p>
          <a:p>
            <a:pPr marL="628650" lvl="1" indent="-171450" algn="l" rtl="0">
              <a:lnSpc>
                <a:spcPct val="100000"/>
              </a:lnSpc>
              <a:spcBef>
                <a:spcPts val="0"/>
              </a:spcBef>
              <a:spcAft>
                <a:spcPts val="0"/>
              </a:spcAft>
              <a:buSzPts val="1400"/>
              <a:buFont typeface="Arial"/>
              <a:buChar char="•"/>
            </a:pPr>
            <a:r>
              <a:rPr lang="en"/>
              <a:t>Medidata – both business and platform</a:t>
            </a:r>
            <a:endParaRPr/>
          </a:p>
          <a:p>
            <a:pPr marL="171450" lvl="0" indent="-171450" algn="l" rtl="0">
              <a:lnSpc>
                <a:spcPct val="100000"/>
              </a:lnSpc>
              <a:spcBef>
                <a:spcPts val="0"/>
              </a:spcBef>
              <a:spcAft>
                <a:spcPts val="0"/>
              </a:spcAft>
              <a:buSzPts val="1400"/>
              <a:buFont typeface="Arial"/>
              <a:buChar char="•"/>
            </a:pPr>
            <a:r>
              <a:rPr lang="en"/>
              <a:t>Team slide, put  team wise and some logo – only few people</a:t>
            </a:r>
            <a:endParaRPr/>
          </a:p>
          <a:p>
            <a:pPr marL="171450" lvl="0" indent="-171450" algn="l" rtl="0">
              <a:lnSpc>
                <a:spcPct val="100000"/>
              </a:lnSpc>
              <a:spcBef>
                <a:spcPts val="0"/>
              </a:spcBef>
              <a:spcAft>
                <a:spcPts val="0"/>
              </a:spcAft>
              <a:buSzPts val="1400"/>
              <a:buFont typeface="Arial"/>
              <a:buChar char="•"/>
            </a:pPr>
            <a:r>
              <a:rPr lang="en"/>
              <a:t>Add G2 Review slide</a:t>
            </a:r>
            <a:endParaRPr/>
          </a:p>
          <a:p>
            <a:pPr marL="171450" marR="0" lvl="0" indent="-171450" algn="l" rtl="0">
              <a:lnSpc>
                <a:spcPct val="100000"/>
              </a:lnSpc>
              <a:spcBef>
                <a:spcPts val="0"/>
              </a:spcBef>
              <a:spcAft>
                <a:spcPts val="0"/>
              </a:spcAft>
              <a:buClr>
                <a:schemeClr val="dk1"/>
              </a:buClr>
              <a:buSzPts val="1200"/>
              <a:buFont typeface="Arial"/>
              <a:buChar char="•"/>
            </a:pPr>
            <a:r>
              <a:rPr lang="en"/>
              <a:t>Add Public Recognition</a:t>
            </a:r>
            <a:endParaRPr/>
          </a:p>
          <a:p>
            <a:pPr marL="628650" lvl="1" indent="-171450" algn="l" rtl="0">
              <a:lnSpc>
                <a:spcPct val="100000"/>
              </a:lnSpc>
              <a:spcBef>
                <a:spcPts val="0"/>
              </a:spcBef>
              <a:spcAft>
                <a:spcPts val="0"/>
              </a:spcAft>
              <a:buSzPts val="1400"/>
              <a:buFont typeface="Arial"/>
              <a:buChar char="•"/>
            </a:pPr>
            <a:r>
              <a:rPr lang="en"/>
              <a:t>Elevance guy quote – Elevance thing This foundry is unlike any other foundry</a:t>
            </a:r>
            <a:endParaRPr/>
          </a:p>
          <a:p>
            <a:pPr marL="628650" lvl="1" indent="-171450" algn="l" rtl="0">
              <a:lnSpc>
                <a:spcPct val="100000"/>
              </a:lnSpc>
              <a:spcBef>
                <a:spcPts val="0"/>
              </a:spcBef>
              <a:spcAft>
                <a:spcPts val="0"/>
              </a:spcAft>
              <a:buSzPts val="1400"/>
              <a:buFont typeface="Arial"/>
              <a:buChar char="•"/>
            </a:pPr>
            <a:r>
              <a:rPr lang="en"/>
              <a:t>Other Google review and all</a:t>
            </a:r>
            <a:endParaRPr/>
          </a:p>
          <a:p>
            <a:pPr marL="171450" lvl="0" indent="-171450" algn="l" rtl="0">
              <a:lnSpc>
                <a:spcPct val="100000"/>
              </a:lnSpc>
              <a:spcBef>
                <a:spcPts val="0"/>
              </a:spcBef>
              <a:spcAft>
                <a:spcPts val="0"/>
              </a:spcAft>
              <a:buSzPts val="1400"/>
              <a:buFont typeface="Arial"/>
              <a:buChar char="•"/>
            </a:pPr>
            <a:r>
              <a:rPr lang="en"/>
              <a:t>Unique insights</a:t>
            </a:r>
            <a:endParaRPr/>
          </a:p>
          <a:p>
            <a:pPr marL="171450" lvl="0" indent="-171450" algn="l" rtl="0">
              <a:lnSpc>
                <a:spcPct val="100000"/>
              </a:lnSpc>
              <a:spcBef>
                <a:spcPts val="0"/>
              </a:spcBef>
              <a:spcAft>
                <a:spcPts val="0"/>
              </a:spcAft>
              <a:buSzPts val="1400"/>
              <a:buFont typeface="Arial"/>
              <a:buChar char="•"/>
            </a:pPr>
            <a:r>
              <a:rPr lang="en"/>
              <a:t>GTM Slides pick from email</a:t>
            </a:r>
            <a:endParaRPr/>
          </a:p>
          <a:p>
            <a:pPr marL="171450" lvl="0" indent="-171450" algn="l" rtl="0">
              <a:lnSpc>
                <a:spcPct val="100000"/>
              </a:lnSpc>
              <a:spcBef>
                <a:spcPts val="0"/>
              </a:spcBef>
              <a:spcAft>
                <a:spcPts val="0"/>
              </a:spcAft>
              <a:buSzPts val="1400"/>
              <a:buFont typeface="Arial"/>
              <a:buChar char="•"/>
            </a:pPr>
            <a:r>
              <a:rPr lang="en"/>
              <a:t>Long Term Direction Slide</a:t>
            </a:r>
            <a:endParaRPr/>
          </a:p>
          <a:p>
            <a:pPr marL="628650" lvl="1" indent="-171450" algn="l" rtl="0">
              <a:lnSpc>
                <a:spcPct val="100000"/>
              </a:lnSpc>
              <a:spcBef>
                <a:spcPts val="0"/>
              </a:spcBef>
              <a:spcAft>
                <a:spcPts val="0"/>
              </a:spcAft>
              <a:buSzPts val="1400"/>
              <a:buFont typeface="Arial"/>
              <a:buChar char="•"/>
            </a:pPr>
            <a:r>
              <a:rPr lang="en"/>
              <a:t>Auto Pilot (Product Screenshots)</a:t>
            </a:r>
            <a:endParaRPr/>
          </a:p>
          <a:p>
            <a:pPr marL="171450" lvl="0" indent="-171450" algn="l" rtl="0">
              <a:lnSpc>
                <a:spcPct val="100000"/>
              </a:lnSpc>
              <a:spcBef>
                <a:spcPts val="0"/>
              </a:spcBef>
              <a:spcAft>
                <a:spcPts val="0"/>
              </a:spcAft>
              <a:buSzPts val="1400"/>
              <a:buFont typeface="Arial"/>
              <a:buChar char="•"/>
            </a:pPr>
            <a:r>
              <a:rPr lang="en"/>
              <a:t>Competitors thing add</a:t>
            </a:r>
            <a:endParaRPr/>
          </a:p>
          <a:p>
            <a:pPr marL="171450" lvl="0" indent="-171450" algn="l" rtl="0">
              <a:lnSpc>
                <a:spcPct val="100000"/>
              </a:lnSpc>
              <a:spcBef>
                <a:spcPts val="0"/>
              </a:spcBef>
              <a:spcAft>
                <a:spcPts val="0"/>
              </a:spcAft>
              <a:buSzPts val="1400"/>
              <a:buFont typeface="Arial"/>
              <a:buChar char="•"/>
            </a:pPr>
            <a:r>
              <a:rPr lang="en"/>
              <a:t>Product Deep dive explaining the product -&gt; Modules -&gt; One important slide and 3-4 follow up slides </a:t>
            </a:r>
            <a:r>
              <a:rPr lang="en" err="1"/>
              <a:t>kinda</a:t>
            </a:r>
            <a:r>
              <a:rPr lang="en"/>
              <a:t> thing</a:t>
            </a:r>
            <a:endParaRPr/>
          </a:p>
          <a:p>
            <a:pPr marL="171450" lvl="0" indent="-171450" algn="l" rtl="0">
              <a:lnSpc>
                <a:spcPct val="100000"/>
              </a:lnSpc>
              <a:spcBef>
                <a:spcPts val="0"/>
              </a:spcBef>
              <a:spcAft>
                <a:spcPts val="0"/>
              </a:spcAft>
              <a:buSzPts val="1400"/>
              <a:buFont typeface="Arial"/>
              <a:buChar char="•"/>
            </a:pPr>
            <a:r>
              <a:rPr lang="en"/>
              <a:t>Fundraise slide – How much etc.</a:t>
            </a:r>
            <a:endParaRPr/>
          </a:p>
          <a:p>
            <a:pPr marL="171450" lvl="0" indent="-171450" algn="l" rtl="0">
              <a:lnSpc>
                <a:spcPct val="100000"/>
              </a:lnSpc>
              <a:spcBef>
                <a:spcPts val="0"/>
              </a:spcBef>
              <a:spcAft>
                <a:spcPts val="0"/>
              </a:spcAft>
              <a:buSzPts val="1400"/>
              <a:buFont typeface="Arial"/>
              <a:buChar char="•"/>
            </a:pPr>
            <a:r>
              <a:rPr lang="en"/>
              <a:t>Ingest customer stories from throughout</a:t>
            </a:r>
            <a:endParaRPr/>
          </a:p>
          <a:p>
            <a:pPr marL="171450" lvl="0" indent="-82550" algn="l" rtl="0">
              <a:lnSpc>
                <a:spcPct val="100000"/>
              </a:lnSpc>
              <a:spcBef>
                <a:spcPts val="0"/>
              </a:spcBef>
              <a:spcAft>
                <a:spcPts val="0"/>
              </a:spcAft>
              <a:buSzPts val="1400"/>
              <a:buFont typeface="Arial"/>
              <a:buNone/>
            </a:pPr>
            <a:endParaRPr/>
          </a:p>
          <a:p>
            <a:pPr marL="171450" lvl="0" indent="-82550" algn="l" rtl="0">
              <a:lnSpc>
                <a:spcPct val="100000"/>
              </a:lnSpc>
              <a:spcBef>
                <a:spcPts val="0"/>
              </a:spcBef>
              <a:spcAft>
                <a:spcPts val="0"/>
              </a:spcAft>
              <a:buSzPts val="1400"/>
              <a:buFont typeface="Arial"/>
              <a:buNone/>
            </a:pPr>
            <a:endParaRPr/>
          </a:p>
          <a:p>
            <a:pPr marL="171450" lvl="0" indent="-82550" algn="l" rtl="0">
              <a:lnSpc>
                <a:spcPct val="100000"/>
              </a:lnSpc>
              <a:spcBef>
                <a:spcPts val="0"/>
              </a:spcBef>
              <a:spcAft>
                <a:spcPts val="0"/>
              </a:spcAft>
              <a:buSzPts val="1400"/>
              <a:buFont typeface="Arial"/>
              <a:buNone/>
            </a:pPr>
            <a:endParaRPr/>
          </a:p>
          <a:p>
            <a:pPr marL="171450" lvl="0" indent="-82550" algn="l" rtl="0">
              <a:lnSpc>
                <a:spcPct val="100000"/>
              </a:lnSpc>
              <a:spcBef>
                <a:spcPts val="0"/>
              </a:spcBef>
              <a:spcAft>
                <a:spcPts val="0"/>
              </a:spcAft>
              <a:buSzPts val="1400"/>
              <a:buFont typeface="Arial"/>
              <a:buNone/>
            </a:pPr>
            <a:endParaRPr/>
          </a:p>
          <a:p>
            <a:pPr marL="171450" lvl="0" indent="-82550" algn="l" rtl="0">
              <a:lnSpc>
                <a:spcPct val="100000"/>
              </a:lnSpc>
              <a:spcBef>
                <a:spcPts val="0"/>
              </a:spcBef>
              <a:spcAft>
                <a:spcPts val="0"/>
              </a:spcAft>
              <a:buSzPts val="1400"/>
              <a:buFont typeface="Arial"/>
              <a:buNone/>
            </a:pPr>
            <a:endParaRPr/>
          </a:p>
          <a:p>
            <a:pPr marL="171450" lvl="0" indent="-82550" algn="l" rtl="0">
              <a:lnSpc>
                <a:spcPct val="100000"/>
              </a:lnSpc>
              <a:spcBef>
                <a:spcPts val="0"/>
              </a:spcBef>
              <a:spcAft>
                <a:spcPts val="0"/>
              </a:spcAft>
              <a:buSzPts val="1400"/>
              <a:buFont typeface="Arial"/>
              <a:buNone/>
            </a:pPr>
            <a:endParaRPr/>
          </a:p>
        </p:txBody>
      </p:sp>
      <p:sp>
        <p:nvSpPr>
          <p:cNvPr id="117" name="Google Shape;117;p1:notes">
            <a:extLst>
              <a:ext uri="{FF2B5EF4-FFF2-40B4-BE49-F238E27FC236}">
                <a16:creationId xmlns:a16="http://schemas.microsoft.com/office/drawing/2014/main" id="{482DEF7A-4264-AACF-D4B7-8DDB4EF18C5C}"/>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fld id="{00000000-1234-1234-1234-123412341234}" type="slidenum">
              <a:rPr kumimoji="0" lang="en" sz="12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t>14</a:t>
            </a:fld>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40794333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Self-organizing maps</a:t>
            </a:r>
          </a:p>
          <a:p>
            <a:r>
              <a:rPr lang="en-US"/>
              <a:t>What are variational autoencoders</a:t>
            </a:r>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CE2A828-883B-9040-A185-C9E23E0FD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553722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FDAA1E-7868-03DC-5972-CB132F04C05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97EB356-148E-41A0-EFC4-4AABDAF6FB9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FAD91AC-E392-6575-0A63-E430CFE57D4E}"/>
              </a:ext>
            </a:extLst>
          </p:cNvPr>
          <p:cNvSpPr>
            <a:spLocks noGrp="1"/>
          </p:cNvSpPr>
          <p:nvPr>
            <p:ph type="body" idx="1"/>
          </p:nvPr>
        </p:nvSpPr>
        <p:spPr/>
        <p:txBody>
          <a:bodyPr/>
          <a:lstStyle/>
          <a:p>
            <a:r>
              <a:rPr lang="en-US"/>
              <a:t>Self-organizing maps</a:t>
            </a:r>
          </a:p>
          <a:p>
            <a:r>
              <a:rPr lang="en-US"/>
              <a:t>What are variational autoencoders</a:t>
            </a:r>
            <a:endParaRPr lang="en-US" dirty="0"/>
          </a:p>
        </p:txBody>
      </p:sp>
      <p:sp>
        <p:nvSpPr>
          <p:cNvPr id="4" name="Slide Number Placeholder 3">
            <a:extLst>
              <a:ext uri="{FF2B5EF4-FFF2-40B4-BE49-F238E27FC236}">
                <a16:creationId xmlns:a16="http://schemas.microsoft.com/office/drawing/2014/main" id="{3BC5B5BF-9CCE-D109-E1E6-F4A7BA02B54A}"/>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CE2A828-883B-9040-A185-C9E23E0FD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576965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a:extLst>
            <a:ext uri="{FF2B5EF4-FFF2-40B4-BE49-F238E27FC236}">
              <a16:creationId xmlns:a16="http://schemas.microsoft.com/office/drawing/2014/main" id="{2F376021-1CE2-1D6B-12EA-68369AA355E9}"/>
            </a:ext>
          </a:extLst>
        </p:cNvPr>
        <p:cNvGrpSpPr/>
        <p:nvPr/>
      </p:nvGrpSpPr>
      <p:grpSpPr>
        <a:xfrm>
          <a:off x="0" y="0"/>
          <a:ext cx="0" cy="0"/>
          <a:chOff x="0" y="0"/>
          <a:chExt cx="0" cy="0"/>
        </a:xfrm>
      </p:grpSpPr>
      <p:sp>
        <p:nvSpPr>
          <p:cNvPr id="115" name="Google Shape;115;p1:notes">
            <a:extLst>
              <a:ext uri="{FF2B5EF4-FFF2-40B4-BE49-F238E27FC236}">
                <a16:creationId xmlns:a16="http://schemas.microsoft.com/office/drawing/2014/main" id="{72BAAACD-CAB2-6866-AEEA-8611BFA14AAE}"/>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6" name="Google Shape;116;p1:notes">
            <a:extLst>
              <a:ext uri="{FF2B5EF4-FFF2-40B4-BE49-F238E27FC236}">
                <a16:creationId xmlns:a16="http://schemas.microsoft.com/office/drawing/2014/main" id="{F25A210A-9AA4-EC20-72DB-3679FE1FFD68}"/>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171450" lvl="0" indent="-171450" algn="l" rtl="0">
              <a:lnSpc>
                <a:spcPct val="100000"/>
              </a:lnSpc>
              <a:spcBef>
                <a:spcPts val="0"/>
              </a:spcBef>
              <a:spcAft>
                <a:spcPts val="0"/>
              </a:spcAft>
              <a:buSzPts val="1400"/>
              <a:buFont typeface="Arial"/>
              <a:buChar char="•"/>
            </a:pPr>
            <a:r>
              <a:rPr lang="en"/>
              <a:t>Create an alternate journey slide that has the process for a platform team buyer persona</a:t>
            </a:r>
            <a:endParaRPr/>
          </a:p>
          <a:p>
            <a:pPr marL="171450" lvl="0" indent="-171450" algn="l" rtl="0">
              <a:lnSpc>
                <a:spcPct val="100000"/>
              </a:lnSpc>
              <a:spcBef>
                <a:spcPts val="0"/>
              </a:spcBef>
              <a:spcAft>
                <a:spcPts val="0"/>
              </a:spcAft>
              <a:buSzPts val="1400"/>
              <a:buFont typeface="Arial"/>
              <a:buChar char="•"/>
            </a:pPr>
            <a:r>
              <a:rPr lang="en"/>
              <a:t>Get Numbers for the usage thing to Nikunj</a:t>
            </a:r>
            <a:endParaRPr/>
          </a:p>
          <a:p>
            <a:pPr marL="171450" lvl="0" indent="-171450" algn="l" rtl="0">
              <a:lnSpc>
                <a:spcPct val="100000"/>
              </a:lnSpc>
              <a:spcBef>
                <a:spcPts val="0"/>
              </a:spcBef>
              <a:spcAft>
                <a:spcPts val="0"/>
              </a:spcAft>
              <a:buSzPts val="1400"/>
              <a:buFont typeface="Arial"/>
              <a:buChar char="•"/>
            </a:pPr>
            <a:r>
              <a:rPr lang="en"/>
              <a:t>In the pipeline things mention that the </a:t>
            </a:r>
            <a:endParaRPr/>
          </a:p>
          <a:p>
            <a:pPr marL="628650" lvl="1" indent="-171450" algn="l" rtl="0">
              <a:lnSpc>
                <a:spcPct val="100000"/>
              </a:lnSpc>
              <a:spcBef>
                <a:spcPts val="0"/>
              </a:spcBef>
              <a:spcAft>
                <a:spcPts val="0"/>
              </a:spcAft>
              <a:buSzPts val="1400"/>
              <a:buFont typeface="Arial"/>
              <a:buChar char="•"/>
            </a:pPr>
            <a:r>
              <a:rPr lang="en"/>
              <a:t>Elevance – platform</a:t>
            </a:r>
            <a:endParaRPr/>
          </a:p>
          <a:p>
            <a:pPr marL="628650" lvl="1" indent="-171450" algn="l" rtl="0">
              <a:lnSpc>
                <a:spcPct val="100000"/>
              </a:lnSpc>
              <a:spcBef>
                <a:spcPts val="0"/>
              </a:spcBef>
              <a:spcAft>
                <a:spcPts val="0"/>
              </a:spcAft>
              <a:buSzPts val="1400"/>
              <a:buFont typeface="Arial"/>
              <a:buChar char="•"/>
            </a:pPr>
            <a:r>
              <a:rPr lang="en"/>
              <a:t>Otsuka –business</a:t>
            </a:r>
            <a:endParaRPr/>
          </a:p>
          <a:p>
            <a:pPr marL="628650" lvl="1" indent="-171450" algn="l" rtl="0">
              <a:lnSpc>
                <a:spcPct val="100000"/>
              </a:lnSpc>
              <a:spcBef>
                <a:spcPts val="0"/>
              </a:spcBef>
              <a:spcAft>
                <a:spcPts val="0"/>
              </a:spcAft>
              <a:buSzPts val="1400"/>
              <a:buFont typeface="Arial"/>
              <a:buChar char="•"/>
            </a:pPr>
            <a:r>
              <a:rPr lang="en"/>
              <a:t>Pfizer – Business Team</a:t>
            </a:r>
            <a:endParaRPr/>
          </a:p>
          <a:p>
            <a:pPr marL="628650" lvl="1" indent="-171450" algn="l" rtl="0">
              <a:lnSpc>
                <a:spcPct val="100000"/>
              </a:lnSpc>
              <a:spcBef>
                <a:spcPts val="0"/>
              </a:spcBef>
              <a:spcAft>
                <a:spcPts val="0"/>
              </a:spcAft>
              <a:buSzPts val="1400"/>
              <a:buFont typeface="Arial"/>
              <a:buChar char="•"/>
            </a:pPr>
            <a:r>
              <a:rPr lang="en"/>
              <a:t>Medidata – both business and platform</a:t>
            </a:r>
            <a:endParaRPr/>
          </a:p>
          <a:p>
            <a:pPr marL="171450" lvl="0" indent="-171450" algn="l" rtl="0">
              <a:lnSpc>
                <a:spcPct val="100000"/>
              </a:lnSpc>
              <a:spcBef>
                <a:spcPts val="0"/>
              </a:spcBef>
              <a:spcAft>
                <a:spcPts val="0"/>
              </a:spcAft>
              <a:buSzPts val="1400"/>
              <a:buFont typeface="Arial"/>
              <a:buChar char="•"/>
            </a:pPr>
            <a:r>
              <a:rPr lang="en"/>
              <a:t>Team slide, put  team wise and some logo – only few people</a:t>
            </a:r>
            <a:endParaRPr/>
          </a:p>
          <a:p>
            <a:pPr marL="171450" lvl="0" indent="-171450" algn="l" rtl="0">
              <a:lnSpc>
                <a:spcPct val="100000"/>
              </a:lnSpc>
              <a:spcBef>
                <a:spcPts val="0"/>
              </a:spcBef>
              <a:spcAft>
                <a:spcPts val="0"/>
              </a:spcAft>
              <a:buSzPts val="1400"/>
              <a:buFont typeface="Arial"/>
              <a:buChar char="•"/>
            </a:pPr>
            <a:r>
              <a:rPr lang="en"/>
              <a:t>Add G2 Review slide</a:t>
            </a:r>
            <a:endParaRPr/>
          </a:p>
          <a:p>
            <a:pPr marL="171450" marR="0" lvl="0" indent="-171450" algn="l" rtl="0">
              <a:lnSpc>
                <a:spcPct val="100000"/>
              </a:lnSpc>
              <a:spcBef>
                <a:spcPts val="0"/>
              </a:spcBef>
              <a:spcAft>
                <a:spcPts val="0"/>
              </a:spcAft>
              <a:buClr>
                <a:schemeClr val="dk1"/>
              </a:buClr>
              <a:buSzPts val="1200"/>
              <a:buFont typeface="Arial"/>
              <a:buChar char="•"/>
            </a:pPr>
            <a:r>
              <a:rPr lang="en"/>
              <a:t>Add Public Recognition</a:t>
            </a:r>
            <a:endParaRPr/>
          </a:p>
          <a:p>
            <a:pPr marL="628650" lvl="1" indent="-171450" algn="l" rtl="0">
              <a:lnSpc>
                <a:spcPct val="100000"/>
              </a:lnSpc>
              <a:spcBef>
                <a:spcPts val="0"/>
              </a:spcBef>
              <a:spcAft>
                <a:spcPts val="0"/>
              </a:spcAft>
              <a:buSzPts val="1400"/>
              <a:buFont typeface="Arial"/>
              <a:buChar char="•"/>
            </a:pPr>
            <a:r>
              <a:rPr lang="en"/>
              <a:t>Elevance guy quote – Elevance thing This foundry is unlike any other foundry</a:t>
            </a:r>
            <a:endParaRPr/>
          </a:p>
          <a:p>
            <a:pPr marL="628650" lvl="1" indent="-171450" algn="l" rtl="0">
              <a:lnSpc>
                <a:spcPct val="100000"/>
              </a:lnSpc>
              <a:spcBef>
                <a:spcPts val="0"/>
              </a:spcBef>
              <a:spcAft>
                <a:spcPts val="0"/>
              </a:spcAft>
              <a:buSzPts val="1400"/>
              <a:buFont typeface="Arial"/>
              <a:buChar char="•"/>
            </a:pPr>
            <a:r>
              <a:rPr lang="en"/>
              <a:t>Other Google review and all</a:t>
            </a:r>
            <a:endParaRPr/>
          </a:p>
          <a:p>
            <a:pPr marL="171450" lvl="0" indent="-171450" algn="l" rtl="0">
              <a:lnSpc>
                <a:spcPct val="100000"/>
              </a:lnSpc>
              <a:spcBef>
                <a:spcPts val="0"/>
              </a:spcBef>
              <a:spcAft>
                <a:spcPts val="0"/>
              </a:spcAft>
              <a:buSzPts val="1400"/>
              <a:buFont typeface="Arial"/>
              <a:buChar char="•"/>
            </a:pPr>
            <a:r>
              <a:rPr lang="en"/>
              <a:t>Unique insights</a:t>
            </a:r>
            <a:endParaRPr/>
          </a:p>
          <a:p>
            <a:pPr marL="171450" lvl="0" indent="-171450" algn="l" rtl="0">
              <a:lnSpc>
                <a:spcPct val="100000"/>
              </a:lnSpc>
              <a:spcBef>
                <a:spcPts val="0"/>
              </a:spcBef>
              <a:spcAft>
                <a:spcPts val="0"/>
              </a:spcAft>
              <a:buSzPts val="1400"/>
              <a:buFont typeface="Arial"/>
              <a:buChar char="•"/>
            </a:pPr>
            <a:r>
              <a:rPr lang="en"/>
              <a:t>GTM Slides pick from email</a:t>
            </a:r>
            <a:endParaRPr/>
          </a:p>
          <a:p>
            <a:pPr marL="171450" lvl="0" indent="-171450" algn="l" rtl="0">
              <a:lnSpc>
                <a:spcPct val="100000"/>
              </a:lnSpc>
              <a:spcBef>
                <a:spcPts val="0"/>
              </a:spcBef>
              <a:spcAft>
                <a:spcPts val="0"/>
              </a:spcAft>
              <a:buSzPts val="1400"/>
              <a:buFont typeface="Arial"/>
              <a:buChar char="•"/>
            </a:pPr>
            <a:r>
              <a:rPr lang="en"/>
              <a:t>Long Term Direction Slide</a:t>
            </a:r>
            <a:endParaRPr/>
          </a:p>
          <a:p>
            <a:pPr marL="628650" lvl="1" indent="-171450" algn="l" rtl="0">
              <a:lnSpc>
                <a:spcPct val="100000"/>
              </a:lnSpc>
              <a:spcBef>
                <a:spcPts val="0"/>
              </a:spcBef>
              <a:spcAft>
                <a:spcPts val="0"/>
              </a:spcAft>
              <a:buSzPts val="1400"/>
              <a:buFont typeface="Arial"/>
              <a:buChar char="•"/>
            </a:pPr>
            <a:r>
              <a:rPr lang="en"/>
              <a:t>Auto Pilot (Product Screenshots)</a:t>
            </a:r>
            <a:endParaRPr/>
          </a:p>
          <a:p>
            <a:pPr marL="171450" lvl="0" indent="-171450" algn="l" rtl="0">
              <a:lnSpc>
                <a:spcPct val="100000"/>
              </a:lnSpc>
              <a:spcBef>
                <a:spcPts val="0"/>
              </a:spcBef>
              <a:spcAft>
                <a:spcPts val="0"/>
              </a:spcAft>
              <a:buSzPts val="1400"/>
              <a:buFont typeface="Arial"/>
              <a:buChar char="•"/>
            </a:pPr>
            <a:r>
              <a:rPr lang="en"/>
              <a:t>Competitors thing add</a:t>
            </a:r>
            <a:endParaRPr/>
          </a:p>
          <a:p>
            <a:pPr marL="171450" lvl="0" indent="-171450" algn="l" rtl="0">
              <a:lnSpc>
                <a:spcPct val="100000"/>
              </a:lnSpc>
              <a:spcBef>
                <a:spcPts val="0"/>
              </a:spcBef>
              <a:spcAft>
                <a:spcPts val="0"/>
              </a:spcAft>
              <a:buSzPts val="1400"/>
              <a:buFont typeface="Arial"/>
              <a:buChar char="•"/>
            </a:pPr>
            <a:r>
              <a:rPr lang="en"/>
              <a:t>Product Deep dive explaining the product -&gt; Modules -&gt; One important slide and 3-4 follow up slides </a:t>
            </a:r>
            <a:r>
              <a:rPr lang="en" err="1"/>
              <a:t>kinda</a:t>
            </a:r>
            <a:r>
              <a:rPr lang="en"/>
              <a:t> thing</a:t>
            </a:r>
            <a:endParaRPr/>
          </a:p>
          <a:p>
            <a:pPr marL="171450" lvl="0" indent="-171450" algn="l" rtl="0">
              <a:lnSpc>
                <a:spcPct val="100000"/>
              </a:lnSpc>
              <a:spcBef>
                <a:spcPts val="0"/>
              </a:spcBef>
              <a:spcAft>
                <a:spcPts val="0"/>
              </a:spcAft>
              <a:buSzPts val="1400"/>
              <a:buFont typeface="Arial"/>
              <a:buChar char="•"/>
            </a:pPr>
            <a:r>
              <a:rPr lang="en"/>
              <a:t>Fundraise slide – How much etc.</a:t>
            </a:r>
            <a:endParaRPr/>
          </a:p>
          <a:p>
            <a:pPr marL="171450" lvl="0" indent="-171450" algn="l" rtl="0">
              <a:lnSpc>
                <a:spcPct val="100000"/>
              </a:lnSpc>
              <a:spcBef>
                <a:spcPts val="0"/>
              </a:spcBef>
              <a:spcAft>
                <a:spcPts val="0"/>
              </a:spcAft>
              <a:buSzPts val="1400"/>
              <a:buFont typeface="Arial"/>
              <a:buChar char="•"/>
            </a:pPr>
            <a:r>
              <a:rPr lang="en"/>
              <a:t>Ingest customer stories from throughout</a:t>
            </a:r>
            <a:endParaRPr/>
          </a:p>
          <a:p>
            <a:pPr marL="171450" lvl="0" indent="-82550" algn="l" rtl="0">
              <a:lnSpc>
                <a:spcPct val="100000"/>
              </a:lnSpc>
              <a:spcBef>
                <a:spcPts val="0"/>
              </a:spcBef>
              <a:spcAft>
                <a:spcPts val="0"/>
              </a:spcAft>
              <a:buSzPts val="1400"/>
              <a:buFont typeface="Arial"/>
              <a:buNone/>
            </a:pPr>
            <a:endParaRPr/>
          </a:p>
          <a:p>
            <a:pPr marL="171450" lvl="0" indent="-82550" algn="l" rtl="0">
              <a:lnSpc>
                <a:spcPct val="100000"/>
              </a:lnSpc>
              <a:spcBef>
                <a:spcPts val="0"/>
              </a:spcBef>
              <a:spcAft>
                <a:spcPts val="0"/>
              </a:spcAft>
              <a:buSzPts val="1400"/>
              <a:buFont typeface="Arial"/>
              <a:buNone/>
            </a:pPr>
            <a:endParaRPr/>
          </a:p>
          <a:p>
            <a:pPr marL="171450" lvl="0" indent="-82550" algn="l" rtl="0">
              <a:lnSpc>
                <a:spcPct val="100000"/>
              </a:lnSpc>
              <a:spcBef>
                <a:spcPts val="0"/>
              </a:spcBef>
              <a:spcAft>
                <a:spcPts val="0"/>
              </a:spcAft>
              <a:buSzPts val="1400"/>
              <a:buFont typeface="Arial"/>
              <a:buNone/>
            </a:pPr>
            <a:endParaRPr/>
          </a:p>
          <a:p>
            <a:pPr marL="171450" lvl="0" indent="-82550" algn="l" rtl="0">
              <a:lnSpc>
                <a:spcPct val="100000"/>
              </a:lnSpc>
              <a:spcBef>
                <a:spcPts val="0"/>
              </a:spcBef>
              <a:spcAft>
                <a:spcPts val="0"/>
              </a:spcAft>
              <a:buSzPts val="1400"/>
              <a:buFont typeface="Arial"/>
              <a:buNone/>
            </a:pPr>
            <a:endParaRPr/>
          </a:p>
          <a:p>
            <a:pPr marL="171450" lvl="0" indent="-82550" algn="l" rtl="0">
              <a:lnSpc>
                <a:spcPct val="100000"/>
              </a:lnSpc>
              <a:spcBef>
                <a:spcPts val="0"/>
              </a:spcBef>
              <a:spcAft>
                <a:spcPts val="0"/>
              </a:spcAft>
              <a:buSzPts val="1400"/>
              <a:buFont typeface="Arial"/>
              <a:buNone/>
            </a:pPr>
            <a:endParaRPr/>
          </a:p>
          <a:p>
            <a:pPr marL="171450" lvl="0" indent="-82550" algn="l" rtl="0">
              <a:lnSpc>
                <a:spcPct val="100000"/>
              </a:lnSpc>
              <a:spcBef>
                <a:spcPts val="0"/>
              </a:spcBef>
              <a:spcAft>
                <a:spcPts val="0"/>
              </a:spcAft>
              <a:buSzPts val="1400"/>
              <a:buFont typeface="Arial"/>
              <a:buNone/>
            </a:pPr>
            <a:endParaRPr/>
          </a:p>
        </p:txBody>
      </p:sp>
      <p:sp>
        <p:nvSpPr>
          <p:cNvPr id="117" name="Google Shape;117;p1:notes">
            <a:extLst>
              <a:ext uri="{FF2B5EF4-FFF2-40B4-BE49-F238E27FC236}">
                <a16:creationId xmlns:a16="http://schemas.microsoft.com/office/drawing/2014/main" id="{ECB266FB-AC1D-5AC8-EB47-E95E5FD76176}"/>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fld id="{00000000-1234-1234-1234-123412341234}" type="slidenum">
              <a:rPr kumimoji="0" lang="en" sz="12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t>17</a:t>
            </a:fld>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22162931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6DA48A-92A3-BBF7-51C5-EC531023A2A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189D743-88F5-47B1-E21A-B8E129FB164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0EF96D2-1845-2856-4715-7F49738149A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A16DDDDB-0FFB-A6C0-CFC8-51DFAB45AEF3}"/>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CE2A828-883B-9040-A185-C9E23E0FD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466288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a:extLst>
            <a:ext uri="{FF2B5EF4-FFF2-40B4-BE49-F238E27FC236}">
              <a16:creationId xmlns:a16="http://schemas.microsoft.com/office/drawing/2014/main" id="{D7833CB6-2C7E-D87D-0120-E69B8FC22609}"/>
            </a:ext>
          </a:extLst>
        </p:cNvPr>
        <p:cNvGrpSpPr/>
        <p:nvPr/>
      </p:nvGrpSpPr>
      <p:grpSpPr>
        <a:xfrm>
          <a:off x="0" y="0"/>
          <a:ext cx="0" cy="0"/>
          <a:chOff x="0" y="0"/>
          <a:chExt cx="0" cy="0"/>
        </a:xfrm>
      </p:grpSpPr>
      <p:sp>
        <p:nvSpPr>
          <p:cNvPr id="115" name="Google Shape;115;p1:notes">
            <a:extLst>
              <a:ext uri="{FF2B5EF4-FFF2-40B4-BE49-F238E27FC236}">
                <a16:creationId xmlns:a16="http://schemas.microsoft.com/office/drawing/2014/main" id="{BA09B86E-DEA4-E9EC-89EF-4FECA6F7A36B}"/>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6" name="Google Shape;116;p1:notes">
            <a:extLst>
              <a:ext uri="{FF2B5EF4-FFF2-40B4-BE49-F238E27FC236}">
                <a16:creationId xmlns:a16="http://schemas.microsoft.com/office/drawing/2014/main" id="{5F2E7DDF-24A2-11E6-FD47-105CAF6CC6DB}"/>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171450" lvl="0" indent="-171450" algn="l" rtl="0">
              <a:lnSpc>
                <a:spcPct val="100000"/>
              </a:lnSpc>
              <a:spcBef>
                <a:spcPts val="0"/>
              </a:spcBef>
              <a:spcAft>
                <a:spcPts val="0"/>
              </a:spcAft>
              <a:buSzPts val="1400"/>
              <a:buFont typeface="Arial"/>
              <a:buChar char="•"/>
            </a:pPr>
            <a:r>
              <a:rPr lang="en" dirty="0"/>
              <a:t>Create an alternate journey slide that has the process for a platform team buyer persona</a:t>
            </a:r>
            <a:endParaRPr dirty="0"/>
          </a:p>
          <a:p>
            <a:pPr marL="171450" lvl="0" indent="-171450" algn="l" rtl="0">
              <a:lnSpc>
                <a:spcPct val="100000"/>
              </a:lnSpc>
              <a:spcBef>
                <a:spcPts val="0"/>
              </a:spcBef>
              <a:spcAft>
                <a:spcPts val="0"/>
              </a:spcAft>
              <a:buSzPts val="1400"/>
              <a:buFont typeface="Arial"/>
              <a:buChar char="•"/>
            </a:pPr>
            <a:r>
              <a:rPr lang="en" dirty="0"/>
              <a:t>Get Numbers for the usage thing to Nikunj</a:t>
            </a:r>
            <a:endParaRPr dirty="0"/>
          </a:p>
          <a:p>
            <a:pPr marL="171450" lvl="0" indent="-171450" algn="l" rtl="0">
              <a:lnSpc>
                <a:spcPct val="100000"/>
              </a:lnSpc>
              <a:spcBef>
                <a:spcPts val="0"/>
              </a:spcBef>
              <a:spcAft>
                <a:spcPts val="0"/>
              </a:spcAft>
              <a:buSzPts val="1400"/>
              <a:buFont typeface="Arial"/>
              <a:buChar char="•"/>
            </a:pPr>
            <a:r>
              <a:rPr lang="en" dirty="0"/>
              <a:t>In the pipeline things mention that the </a:t>
            </a:r>
            <a:endParaRPr dirty="0"/>
          </a:p>
          <a:p>
            <a:pPr marL="628650" lvl="1" indent="-171450" algn="l" rtl="0">
              <a:lnSpc>
                <a:spcPct val="100000"/>
              </a:lnSpc>
              <a:spcBef>
                <a:spcPts val="0"/>
              </a:spcBef>
              <a:spcAft>
                <a:spcPts val="0"/>
              </a:spcAft>
              <a:buSzPts val="1400"/>
              <a:buFont typeface="Arial"/>
              <a:buChar char="•"/>
            </a:pPr>
            <a:r>
              <a:rPr lang="en" dirty="0"/>
              <a:t>Elevance – platform</a:t>
            </a:r>
            <a:endParaRPr dirty="0"/>
          </a:p>
          <a:p>
            <a:pPr marL="628650" lvl="1" indent="-171450" algn="l" rtl="0">
              <a:lnSpc>
                <a:spcPct val="100000"/>
              </a:lnSpc>
              <a:spcBef>
                <a:spcPts val="0"/>
              </a:spcBef>
              <a:spcAft>
                <a:spcPts val="0"/>
              </a:spcAft>
              <a:buSzPts val="1400"/>
              <a:buFont typeface="Arial"/>
              <a:buChar char="•"/>
            </a:pPr>
            <a:r>
              <a:rPr lang="en" dirty="0"/>
              <a:t>Otsuka –business</a:t>
            </a:r>
            <a:endParaRPr dirty="0"/>
          </a:p>
          <a:p>
            <a:pPr marL="628650" lvl="1" indent="-171450" algn="l" rtl="0">
              <a:lnSpc>
                <a:spcPct val="100000"/>
              </a:lnSpc>
              <a:spcBef>
                <a:spcPts val="0"/>
              </a:spcBef>
              <a:spcAft>
                <a:spcPts val="0"/>
              </a:spcAft>
              <a:buSzPts val="1400"/>
              <a:buFont typeface="Arial"/>
              <a:buChar char="•"/>
            </a:pPr>
            <a:r>
              <a:rPr lang="en" dirty="0"/>
              <a:t>Pfizer – Business Team</a:t>
            </a:r>
            <a:endParaRPr dirty="0"/>
          </a:p>
          <a:p>
            <a:pPr marL="628650" lvl="1" indent="-171450" algn="l" rtl="0">
              <a:lnSpc>
                <a:spcPct val="100000"/>
              </a:lnSpc>
              <a:spcBef>
                <a:spcPts val="0"/>
              </a:spcBef>
              <a:spcAft>
                <a:spcPts val="0"/>
              </a:spcAft>
              <a:buSzPts val="1400"/>
              <a:buFont typeface="Arial"/>
              <a:buChar char="•"/>
            </a:pPr>
            <a:r>
              <a:rPr lang="en" dirty="0"/>
              <a:t>Medidata – both business and platform</a:t>
            </a:r>
            <a:endParaRPr dirty="0"/>
          </a:p>
          <a:p>
            <a:pPr marL="171450" lvl="0" indent="-171450" algn="l" rtl="0">
              <a:lnSpc>
                <a:spcPct val="100000"/>
              </a:lnSpc>
              <a:spcBef>
                <a:spcPts val="0"/>
              </a:spcBef>
              <a:spcAft>
                <a:spcPts val="0"/>
              </a:spcAft>
              <a:buSzPts val="1400"/>
              <a:buFont typeface="Arial"/>
              <a:buChar char="•"/>
            </a:pPr>
            <a:r>
              <a:rPr lang="en" dirty="0"/>
              <a:t>Team slide, put  team wise and some logo – only few people</a:t>
            </a:r>
            <a:endParaRPr dirty="0"/>
          </a:p>
          <a:p>
            <a:pPr marL="171450" lvl="0" indent="-171450" algn="l" rtl="0">
              <a:lnSpc>
                <a:spcPct val="100000"/>
              </a:lnSpc>
              <a:spcBef>
                <a:spcPts val="0"/>
              </a:spcBef>
              <a:spcAft>
                <a:spcPts val="0"/>
              </a:spcAft>
              <a:buSzPts val="1400"/>
              <a:buFont typeface="Arial"/>
              <a:buChar char="•"/>
            </a:pPr>
            <a:r>
              <a:rPr lang="en" dirty="0"/>
              <a:t>Add G2 Review slide</a:t>
            </a:r>
            <a:endParaRPr dirty="0"/>
          </a:p>
          <a:p>
            <a:pPr marL="171450" marR="0" lvl="0" indent="-171450" algn="l" rtl="0">
              <a:lnSpc>
                <a:spcPct val="100000"/>
              </a:lnSpc>
              <a:spcBef>
                <a:spcPts val="0"/>
              </a:spcBef>
              <a:spcAft>
                <a:spcPts val="0"/>
              </a:spcAft>
              <a:buClr>
                <a:schemeClr val="dk1"/>
              </a:buClr>
              <a:buSzPts val="1200"/>
              <a:buFont typeface="Arial"/>
              <a:buChar char="•"/>
            </a:pPr>
            <a:r>
              <a:rPr lang="en" dirty="0"/>
              <a:t>Add Public Recognition</a:t>
            </a:r>
            <a:endParaRPr dirty="0"/>
          </a:p>
          <a:p>
            <a:pPr marL="628650" lvl="1" indent="-171450" algn="l" rtl="0">
              <a:lnSpc>
                <a:spcPct val="100000"/>
              </a:lnSpc>
              <a:spcBef>
                <a:spcPts val="0"/>
              </a:spcBef>
              <a:spcAft>
                <a:spcPts val="0"/>
              </a:spcAft>
              <a:buSzPts val="1400"/>
              <a:buFont typeface="Arial"/>
              <a:buChar char="•"/>
            </a:pPr>
            <a:r>
              <a:rPr lang="en" dirty="0"/>
              <a:t>Elevance guy quote – Elevance thing This foundry is unlike any other foundry</a:t>
            </a:r>
            <a:endParaRPr dirty="0"/>
          </a:p>
          <a:p>
            <a:pPr marL="628650" lvl="1" indent="-171450" algn="l" rtl="0">
              <a:lnSpc>
                <a:spcPct val="100000"/>
              </a:lnSpc>
              <a:spcBef>
                <a:spcPts val="0"/>
              </a:spcBef>
              <a:spcAft>
                <a:spcPts val="0"/>
              </a:spcAft>
              <a:buSzPts val="1400"/>
              <a:buFont typeface="Arial"/>
              <a:buChar char="•"/>
            </a:pPr>
            <a:r>
              <a:rPr lang="en" dirty="0"/>
              <a:t>Other Google review and all</a:t>
            </a:r>
            <a:endParaRPr dirty="0"/>
          </a:p>
          <a:p>
            <a:pPr marL="171450" lvl="0" indent="-171450" algn="l" rtl="0">
              <a:lnSpc>
                <a:spcPct val="100000"/>
              </a:lnSpc>
              <a:spcBef>
                <a:spcPts val="0"/>
              </a:spcBef>
              <a:spcAft>
                <a:spcPts val="0"/>
              </a:spcAft>
              <a:buSzPts val="1400"/>
              <a:buFont typeface="Arial"/>
              <a:buChar char="•"/>
            </a:pPr>
            <a:r>
              <a:rPr lang="en" dirty="0"/>
              <a:t>Unique insights</a:t>
            </a:r>
            <a:endParaRPr dirty="0"/>
          </a:p>
          <a:p>
            <a:pPr marL="171450" lvl="0" indent="-171450" algn="l" rtl="0">
              <a:lnSpc>
                <a:spcPct val="100000"/>
              </a:lnSpc>
              <a:spcBef>
                <a:spcPts val="0"/>
              </a:spcBef>
              <a:spcAft>
                <a:spcPts val="0"/>
              </a:spcAft>
              <a:buSzPts val="1400"/>
              <a:buFont typeface="Arial"/>
              <a:buChar char="•"/>
            </a:pPr>
            <a:r>
              <a:rPr lang="en" dirty="0"/>
              <a:t>GTM Slides pick from email</a:t>
            </a:r>
            <a:endParaRPr dirty="0"/>
          </a:p>
          <a:p>
            <a:pPr marL="171450" lvl="0" indent="-171450" algn="l" rtl="0">
              <a:lnSpc>
                <a:spcPct val="100000"/>
              </a:lnSpc>
              <a:spcBef>
                <a:spcPts val="0"/>
              </a:spcBef>
              <a:spcAft>
                <a:spcPts val="0"/>
              </a:spcAft>
              <a:buSzPts val="1400"/>
              <a:buFont typeface="Arial"/>
              <a:buChar char="•"/>
            </a:pPr>
            <a:r>
              <a:rPr lang="en" dirty="0"/>
              <a:t>Long Term Direction Slide</a:t>
            </a:r>
            <a:endParaRPr dirty="0"/>
          </a:p>
          <a:p>
            <a:pPr marL="628650" lvl="1" indent="-171450" algn="l" rtl="0">
              <a:lnSpc>
                <a:spcPct val="100000"/>
              </a:lnSpc>
              <a:spcBef>
                <a:spcPts val="0"/>
              </a:spcBef>
              <a:spcAft>
                <a:spcPts val="0"/>
              </a:spcAft>
              <a:buSzPts val="1400"/>
              <a:buFont typeface="Arial"/>
              <a:buChar char="•"/>
            </a:pPr>
            <a:r>
              <a:rPr lang="en" dirty="0"/>
              <a:t>Auto Pilot (Product Screenshots)</a:t>
            </a:r>
            <a:endParaRPr dirty="0"/>
          </a:p>
          <a:p>
            <a:pPr marL="171450" lvl="0" indent="-171450" algn="l" rtl="0">
              <a:lnSpc>
                <a:spcPct val="100000"/>
              </a:lnSpc>
              <a:spcBef>
                <a:spcPts val="0"/>
              </a:spcBef>
              <a:spcAft>
                <a:spcPts val="0"/>
              </a:spcAft>
              <a:buSzPts val="1400"/>
              <a:buFont typeface="Arial"/>
              <a:buChar char="•"/>
            </a:pPr>
            <a:r>
              <a:rPr lang="en" dirty="0"/>
              <a:t>Competitors thing add</a:t>
            </a:r>
            <a:endParaRPr dirty="0"/>
          </a:p>
          <a:p>
            <a:pPr marL="171450" lvl="0" indent="-171450" algn="l" rtl="0">
              <a:lnSpc>
                <a:spcPct val="100000"/>
              </a:lnSpc>
              <a:spcBef>
                <a:spcPts val="0"/>
              </a:spcBef>
              <a:spcAft>
                <a:spcPts val="0"/>
              </a:spcAft>
              <a:buSzPts val="1400"/>
              <a:buFont typeface="Arial"/>
              <a:buChar char="•"/>
            </a:pPr>
            <a:r>
              <a:rPr lang="en" dirty="0"/>
              <a:t>Product Deep dive explaining the product -&gt; Modules -&gt; One important slide and 3-4 follow up slides </a:t>
            </a:r>
            <a:r>
              <a:rPr lang="en" dirty="0" err="1"/>
              <a:t>kinda</a:t>
            </a:r>
            <a:r>
              <a:rPr lang="en" dirty="0"/>
              <a:t> thing</a:t>
            </a:r>
            <a:endParaRPr dirty="0"/>
          </a:p>
          <a:p>
            <a:pPr marL="171450" lvl="0" indent="-171450" algn="l" rtl="0">
              <a:lnSpc>
                <a:spcPct val="100000"/>
              </a:lnSpc>
              <a:spcBef>
                <a:spcPts val="0"/>
              </a:spcBef>
              <a:spcAft>
                <a:spcPts val="0"/>
              </a:spcAft>
              <a:buSzPts val="1400"/>
              <a:buFont typeface="Arial"/>
              <a:buChar char="•"/>
            </a:pPr>
            <a:r>
              <a:rPr lang="en" dirty="0"/>
              <a:t>Fundraise slide – How much etc.</a:t>
            </a:r>
            <a:endParaRPr dirty="0"/>
          </a:p>
          <a:p>
            <a:pPr marL="171450" lvl="0" indent="-171450" algn="l" rtl="0">
              <a:lnSpc>
                <a:spcPct val="100000"/>
              </a:lnSpc>
              <a:spcBef>
                <a:spcPts val="0"/>
              </a:spcBef>
              <a:spcAft>
                <a:spcPts val="0"/>
              </a:spcAft>
              <a:buSzPts val="1400"/>
              <a:buFont typeface="Arial"/>
              <a:buChar char="•"/>
            </a:pPr>
            <a:r>
              <a:rPr lang="en" dirty="0"/>
              <a:t>Ingest customer stories from throughout</a:t>
            </a:r>
            <a:endParaRPr dirty="0"/>
          </a:p>
          <a:p>
            <a:pPr marL="171450" lvl="0" indent="-82550" algn="l" rtl="0">
              <a:lnSpc>
                <a:spcPct val="100000"/>
              </a:lnSpc>
              <a:spcBef>
                <a:spcPts val="0"/>
              </a:spcBef>
              <a:spcAft>
                <a:spcPts val="0"/>
              </a:spcAft>
              <a:buSzPts val="1400"/>
              <a:buFont typeface="Arial"/>
              <a:buNone/>
            </a:pPr>
            <a:endParaRPr dirty="0"/>
          </a:p>
          <a:p>
            <a:pPr marL="171450" lvl="0" indent="-82550" algn="l" rtl="0">
              <a:lnSpc>
                <a:spcPct val="100000"/>
              </a:lnSpc>
              <a:spcBef>
                <a:spcPts val="0"/>
              </a:spcBef>
              <a:spcAft>
                <a:spcPts val="0"/>
              </a:spcAft>
              <a:buSzPts val="1400"/>
              <a:buFont typeface="Arial"/>
              <a:buNone/>
            </a:pPr>
            <a:endParaRPr dirty="0"/>
          </a:p>
          <a:p>
            <a:pPr marL="171450" lvl="0" indent="-82550" algn="l" rtl="0">
              <a:lnSpc>
                <a:spcPct val="100000"/>
              </a:lnSpc>
              <a:spcBef>
                <a:spcPts val="0"/>
              </a:spcBef>
              <a:spcAft>
                <a:spcPts val="0"/>
              </a:spcAft>
              <a:buSzPts val="1400"/>
              <a:buFont typeface="Arial"/>
              <a:buNone/>
            </a:pPr>
            <a:endParaRPr dirty="0"/>
          </a:p>
          <a:p>
            <a:pPr marL="171450" lvl="0" indent="-82550" algn="l" rtl="0">
              <a:lnSpc>
                <a:spcPct val="100000"/>
              </a:lnSpc>
              <a:spcBef>
                <a:spcPts val="0"/>
              </a:spcBef>
              <a:spcAft>
                <a:spcPts val="0"/>
              </a:spcAft>
              <a:buSzPts val="1400"/>
              <a:buFont typeface="Arial"/>
              <a:buNone/>
            </a:pPr>
            <a:endParaRPr dirty="0"/>
          </a:p>
          <a:p>
            <a:pPr marL="171450" lvl="0" indent="-82550" algn="l" rtl="0">
              <a:lnSpc>
                <a:spcPct val="100000"/>
              </a:lnSpc>
              <a:spcBef>
                <a:spcPts val="0"/>
              </a:spcBef>
              <a:spcAft>
                <a:spcPts val="0"/>
              </a:spcAft>
              <a:buSzPts val="1400"/>
              <a:buFont typeface="Arial"/>
              <a:buNone/>
            </a:pPr>
            <a:endParaRPr dirty="0"/>
          </a:p>
          <a:p>
            <a:pPr marL="171450" lvl="0" indent="-82550" algn="l" rtl="0">
              <a:lnSpc>
                <a:spcPct val="100000"/>
              </a:lnSpc>
              <a:spcBef>
                <a:spcPts val="0"/>
              </a:spcBef>
              <a:spcAft>
                <a:spcPts val="0"/>
              </a:spcAft>
              <a:buSzPts val="1400"/>
              <a:buFont typeface="Arial"/>
              <a:buNone/>
            </a:pPr>
            <a:endParaRPr dirty="0"/>
          </a:p>
        </p:txBody>
      </p:sp>
      <p:sp>
        <p:nvSpPr>
          <p:cNvPr id="117" name="Google Shape;117;p1:notes">
            <a:extLst>
              <a:ext uri="{FF2B5EF4-FFF2-40B4-BE49-F238E27FC236}">
                <a16:creationId xmlns:a16="http://schemas.microsoft.com/office/drawing/2014/main" id="{3BBDE382-361C-CE46-3B10-783371B3F0E8}"/>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fld id="{00000000-1234-1234-1234-123412341234}" type="slidenum">
              <a:rPr kumimoji="0" lang="en" sz="12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t>19</a:t>
            </a:fld>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15391947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a:extLst>
            <a:ext uri="{FF2B5EF4-FFF2-40B4-BE49-F238E27FC236}">
              <a16:creationId xmlns:a16="http://schemas.microsoft.com/office/drawing/2014/main" id="{69839719-EB3C-1812-AB4C-587F8289E3CD}"/>
            </a:ext>
          </a:extLst>
        </p:cNvPr>
        <p:cNvGrpSpPr/>
        <p:nvPr/>
      </p:nvGrpSpPr>
      <p:grpSpPr>
        <a:xfrm>
          <a:off x="0" y="0"/>
          <a:ext cx="0" cy="0"/>
          <a:chOff x="0" y="0"/>
          <a:chExt cx="0" cy="0"/>
        </a:xfrm>
      </p:grpSpPr>
      <p:sp>
        <p:nvSpPr>
          <p:cNvPr id="115" name="Google Shape;115;p1:notes">
            <a:extLst>
              <a:ext uri="{FF2B5EF4-FFF2-40B4-BE49-F238E27FC236}">
                <a16:creationId xmlns:a16="http://schemas.microsoft.com/office/drawing/2014/main" id="{79CAD155-3D6C-CE8F-A605-A9A5BBA5BA44}"/>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6" name="Google Shape;116;p1:notes">
            <a:extLst>
              <a:ext uri="{FF2B5EF4-FFF2-40B4-BE49-F238E27FC236}">
                <a16:creationId xmlns:a16="http://schemas.microsoft.com/office/drawing/2014/main" id="{2B2E6125-4738-22CC-0907-18E04E9E2DA7}"/>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171450" lvl="0" indent="-82550" algn="l" rtl="0">
              <a:lnSpc>
                <a:spcPct val="100000"/>
              </a:lnSpc>
              <a:spcBef>
                <a:spcPts val="0"/>
              </a:spcBef>
              <a:spcAft>
                <a:spcPts val="0"/>
              </a:spcAft>
              <a:buSzPts val="1400"/>
              <a:buFont typeface="Arial"/>
              <a:buNone/>
            </a:pPr>
            <a:endParaRPr dirty="0"/>
          </a:p>
        </p:txBody>
      </p:sp>
      <p:sp>
        <p:nvSpPr>
          <p:cNvPr id="117" name="Google Shape;117;p1:notes">
            <a:extLst>
              <a:ext uri="{FF2B5EF4-FFF2-40B4-BE49-F238E27FC236}">
                <a16:creationId xmlns:a16="http://schemas.microsoft.com/office/drawing/2014/main" id="{87249B4D-CDF5-4CDE-56AD-6288E3C2387C}"/>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fld id="{00000000-1234-1234-1234-123412341234}" type="slidenum">
              <a:rPr kumimoji="0" lang="en" sz="12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t>20</a:t>
            </a:fld>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27062219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a:extLst>
            <a:ext uri="{FF2B5EF4-FFF2-40B4-BE49-F238E27FC236}">
              <a16:creationId xmlns:a16="http://schemas.microsoft.com/office/drawing/2014/main" id="{EC86975C-D026-01A9-962D-C8E033C65264}"/>
            </a:ext>
          </a:extLst>
        </p:cNvPr>
        <p:cNvGrpSpPr/>
        <p:nvPr/>
      </p:nvGrpSpPr>
      <p:grpSpPr>
        <a:xfrm>
          <a:off x="0" y="0"/>
          <a:ext cx="0" cy="0"/>
          <a:chOff x="0" y="0"/>
          <a:chExt cx="0" cy="0"/>
        </a:xfrm>
      </p:grpSpPr>
      <p:sp>
        <p:nvSpPr>
          <p:cNvPr id="115" name="Google Shape;115;p1:notes">
            <a:extLst>
              <a:ext uri="{FF2B5EF4-FFF2-40B4-BE49-F238E27FC236}">
                <a16:creationId xmlns:a16="http://schemas.microsoft.com/office/drawing/2014/main" id="{5029C367-4397-67A2-0A1F-CEECF12F7569}"/>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6" name="Google Shape;116;p1:notes">
            <a:extLst>
              <a:ext uri="{FF2B5EF4-FFF2-40B4-BE49-F238E27FC236}">
                <a16:creationId xmlns:a16="http://schemas.microsoft.com/office/drawing/2014/main" id="{FE6EADAE-97EA-79AA-26C9-B135F5B305AD}"/>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171450" lvl="0" indent="-82550" algn="l" rtl="0">
              <a:lnSpc>
                <a:spcPct val="100000"/>
              </a:lnSpc>
              <a:spcBef>
                <a:spcPts val="0"/>
              </a:spcBef>
              <a:spcAft>
                <a:spcPts val="0"/>
              </a:spcAft>
              <a:buSzPts val="1400"/>
              <a:buFont typeface="Arial"/>
              <a:buNone/>
            </a:pPr>
            <a:endParaRPr dirty="0"/>
          </a:p>
        </p:txBody>
      </p:sp>
      <p:sp>
        <p:nvSpPr>
          <p:cNvPr id="117" name="Google Shape;117;p1:notes">
            <a:extLst>
              <a:ext uri="{FF2B5EF4-FFF2-40B4-BE49-F238E27FC236}">
                <a16:creationId xmlns:a16="http://schemas.microsoft.com/office/drawing/2014/main" id="{F2390E6E-FD8F-B4E3-3C9D-8C239D707010}"/>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fld id="{00000000-1234-1234-1234-123412341234}" type="slidenum">
              <a:rPr kumimoji="0" lang="en" sz="12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t>3</a:t>
            </a:fld>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17732328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a:extLst>
            <a:ext uri="{FF2B5EF4-FFF2-40B4-BE49-F238E27FC236}">
              <a16:creationId xmlns:a16="http://schemas.microsoft.com/office/drawing/2014/main" id="{9BC87C77-6BAA-2DDD-4C47-1082DC08A113}"/>
            </a:ext>
          </a:extLst>
        </p:cNvPr>
        <p:cNvGrpSpPr/>
        <p:nvPr/>
      </p:nvGrpSpPr>
      <p:grpSpPr>
        <a:xfrm>
          <a:off x="0" y="0"/>
          <a:ext cx="0" cy="0"/>
          <a:chOff x="0" y="0"/>
          <a:chExt cx="0" cy="0"/>
        </a:xfrm>
      </p:grpSpPr>
      <p:sp>
        <p:nvSpPr>
          <p:cNvPr id="115" name="Google Shape;115;p1:notes">
            <a:extLst>
              <a:ext uri="{FF2B5EF4-FFF2-40B4-BE49-F238E27FC236}">
                <a16:creationId xmlns:a16="http://schemas.microsoft.com/office/drawing/2014/main" id="{A8F0BCC2-949D-038F-BB17-64CD9CC99C52}"/>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6" name="Google Shape;116;p1:notes">
            <a:extLst>
              <a:ext uri="{FF2B5EF4-FFF2-40B4-BE49-F238E27FC236}">
                <a16:creationId xmlns:a16="http://schemas.microsoft.com/office/drawing/2014/main" id="{F3536A0D-332C-8FD8-59AA-D5554D8F3278}"/>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171450" lvl="0" indent="-171450" algn="l" rtl="0">
              <a:lnSpc>
                <a:spcPct val="100000"/>
              </a:lnSpc>
              <a:spcBef>
                <a:spcPts val="0"/>
              </a:spcBef>
              <a:spcAft>
                <a:spcPts val="0"/>
              </a:spcAft>
              <a:buSzPts val="1400"/>
              <a:buFont typeface="Arial"/>
              <a:buChar char="•"/>
            </a:pPr>
            <a:r>
              <a:rPr lang="en"/>
              <a:t>Create an alternate journey slide that has the process for a platform team buyer persona</a:t>
            </a:r>
            <a:endParaRPr/>
          </a:p>
          <a:p>
            <a:pPr marL="171450" lvl="0" indent="-171450" algn="l" rtl="0">
              <a:lnSpc>
                <a:spcPct val="100000"/>
              </a:lnSpc>
              <a:spcBef>
                <a:spcPts val="0"/>
              </a:spcBef>
              <a:spcAft>
                <a:spcPts val="0"/>
              </a:spcAft>
              <a:buSzPts val="1400"/>
              <a:buFont typeface="Arial"/>
              <a:buChar char="•"/>
            </a:pPr>
            <a:r>
              <a:rPr lang="en"/>
              <a:t>Get Numbers for the usage thing to Nikunj</a:t>
            </a:r>
            <a:endParaRPr/>
          </a:p>
          <a:p>
            <a:pPr marL="171450" lvl="0" indent="-171450" algn="l" rtl="0">
              <a:lnSpc>
                <a:spcPct val="100000"/>
              </a:lnSpc>
              <a:spcBef>
                <a:spcPts val="0"/>
              </a:spcBef>
              <a:spcAft>
                <a:spcPts val="0"/>
              </a:spcAft>
              <a:buSzPts val="1400"/>
              <a:buFont typeface="Arial"/>
              <a:buChar char="•"/>
            </a:pPr>
            <a:r>
              <a:rPr lang="en"/>
              <a:t>In the pipeline things mention that the </a:t>
            </a:r>
            <a:endParaRPr/>
          </a:p>
          <a:p>
            <a:pPr marL="628650" lvl="1" indent="-171450" algn="l" rtl="0">
              <a:lnSpc>
                <a:spcPct val="100000"/>
              </a:lnSpc>
              <a:spcBef>
                <a:spcPts val="0"/>
              </a:spcBef>
              <a:spcAft>
                <a:spcPts val="0"/>
              </a:spcAft>
              <a:buSzPts val="1400"/>
              <a:buFont typeface="Arial"/>
              <a:buChar char="•"/>
            </a:pPr>
            <a:r>
              <a:rPr lang="en"/>
              <a:t>Elevance – platform</a:t>
            </a:r>
            <a:endParaRPr/>
          </a:p>
          <a:p>
            <a:pPr marL="628650" lvl="1" indent="-171450" algn="l" rtl="0">
              <a:lnSpc>
                <a:spcPct val="100000"/>
              </a:lnSpc>
              <a:spcBef>
                <a:spcPts val="0"/>
              </a:spcBef>
              <a:spcAft>
                <a:spcPts val="0"/>
              </a:spcAft>
              <a:buSzPts val="1400"/>
              <a:buFont typeface="Arial"/>
              <a:buChar char="•"/>
            </a:pPr>
            <a:r>
              <a:rPr lang="en"/>
              <a:t>Otsuka –business</a:t>
            </a:r>
            <a:endParaRPr/>
          </a:p>
          <a:p>
            <a:pPr marL="628650" lvl="1" indent="-171450" algn="l" rtl="0">
              <a:lnSpc>
                <a:spcPct val="100000"/>
              </a:lnSpc>
              <a:spcBef>
                <a:spcPts val="0"/>
              </a:spcBef>
              <a:spcAft>
                <a:spcPts val="0"/>
              </a:spcAft>
              <a:buSzPts val="1400"/>
              <a:buFont typeface="Arial"/>
              <a:buChar char="•"/>
            </a:pPr>
            <a:r>
              <a:rPr lang="en"/>
              <a:t>Pfizer – Business Team</a:t>
            </a:r>
            <a:endParaRPr/>
          </a:p>
          <a:p>
            <a:pPr marL="628650" lvl="1" indent="-171450" algn="l" rtl="0">
              <a:lnSpc>
                <a:spcPct val="100000"/>
              </a:lnSpc>
              <a:spcBef>
                <a:spcPts val="0"/>
              </a:spcBef>
              <a:spcAft>
                <a:spcPts val="0"/>
              </a:spcAft>
              <a:buSzPts val="1400"/>
              <a:buFont typeface="Arial"/>
              <a:buChar char="•"/>
            </a:pPr>
            <a:r>
              <a:rPr lang="en"/>
              <a:t>Medidata – both business and platform</a:t>
            </a:r>
            <a:endParaRPr/>
          </a:p>
          <a:p>
            <a:pPr marL="171450" lvl="0" indent="-171450" algn="l" rtl="0">
              <a:lnSpc>
                <a:spcPct val="100000"/>
              </a:lnSpc>
              <a:spcBef>
                <a:spcPts val="0"/>
              </a:spcBef>
              <a:spcAft>
                <a:spcPts val="0"/>
              </a:spcAft>
              <a:buSzPts val="1400"/>
              <a:buFont typeface="Arial"/>
              <a:buChar char="•"/>
            </a:pPr>
            <a:r>
              <a:rPr lang="en"/>
              <a:t>Team slide, put  team wise and some logo – only few people</a:t>
            </a:r>
            <a:endParaRPr/>
          </a:p>
          <a:p>
            <a:pPr marL="171450" lvl="0" indent="-171450" algn="l" rtl="0">
              <a:lnSpc>
                <a:spcPct val="100000"/>
              </a:lnSpc>
              <a:spcBef>
                <a:spcPts val="0"/>
              </a:spcBef>
              <a:spcAft>
                <a:spcPts val="0"/>
              </a:spcAft>
              <a:buSzPts val="1400"/>
              <a:buFont typeface="Arial"/>
              <a:buChar char="•"/>
            </a:pPr>
            <a:r>
              <a:rPr lang="en"/>
              <a:t>Add G2 Review slide</a:t>
            </a:r>
            <a:endParaRPr/>
          </a:p>
          <a:p>
            <a:pPr marL="171450" marR="0" lvl="0" indent="-171450" algn="l" rtl="0">
              <a:lnSpc>
                <a:spcPct val="100000"/>
              </a:lnSpc>
              <a:spcBef>
                <a:spcPts val="0"/>
              </a:spcBef>
              <a:spcAft>
                <a:spcPts val="0"/>
              </a:spcAft>
              <a:buClr>
                <a:schemeClr val="dk1"/>
              </a:buClr>
              <a:buSzPts val="1200"/>
              <a:buFont typeface="Arial"/>
              <a:buChar char="•"/>
            </a:pPr>
            <a:r>
              <a:rPr lang="en"/>
              <a:t>Add Public Recognition</a:t>
            </a:r>
            <a:endParaRPr/>
          </a:p>
          <a:p>
            <a:pPr marL="628650" lvl="1" indent="-171450" algn="l" rtl="0">
              <a:lnSpc>
                <a:spcPct val="100000"/>
              </a:lnSpc>
              <a:spcBef>
                <a:spcPts val="0"/>
              </a:spcBef>
              <a:spcAft>
                <a:spcPts val="0"/>
              </a:spcAft>
              <a:buSzPts val="1400"/>
              <a:buFont typeface="Arial"/>
              <a:buChar char="•"/>
            </a:pPr>
            <a:r>
              <a:rPr lang="en"/>
              <a:t>Elevance guy quote – Elevance thing This foundry is unlike any other foundry</a:t>
            </a:r>
            <a:endParaRPr/>
          </a:p>
          <a:p>
            <a:pPr marL="628650" lvl="1" indent="-171450" algn="l" rtl="0">
              <a:lnSpc>
                <a:spcPct val="100000"/>
              </a:lnSpc>
              <a:spcBef>
                <a:spcPts val="0"/>
              </a:spcBef>
              <a:spcAft>
                <a:spcPts val="0"/>
              </a:spcAft>
              <a:buSzPts val="1400"/>
              <a:buFont typeface="Arial"/>
              <a:buChar char="•"/>
            </a:pPr>
            <a:r>
              <a:rPr lang="en"/>
              <a:t>Other Google review and all</a:t>
            </a:r>
            <a:endParaRPr/>
          </a:p>
          <a:p>
            <a:pPr marL="171450" lvl="0" indent="-171450" algn="l" rtl="0">
              <a:lnSpc>
                <a:spcPct val="100000"/>
              </a:lnSpc>
              <a:spcBef>
                <a:spcPts val="0"/>
              </a:spcBef>
              <a:spcAft>
                <a:spcPts val="0"/>
              </a:spcAft>
              <a:buSzPts val="1400"/>
              <a:buFont typeface="Arial"/>
              <a:buChar char="•"/>
            </a:pPr>
            <a:r>
              <a:rPr lang="en"/>
              <a:t>Unique insights</a:t>
            </a:r>
            <a:endParaRPr/>
          </a:p>
          <a:p>
            <a:pPr marL="171450" lvl="0" indent="-171450" algn="l" rtl="0">
              <a:lnSpc>
                <a:spcPct val="100000"/>
              </a:lnSpc>
              <a:spcBef>
                <a:spcPts val="0"/>
              </a:spcBef>
              <a:spcAft>
                <a:spcPts val="0"/>
              </a:spcAft>
              <a:buSzPts val="1400"/>
              <a:buFont typeface="Arial"/>
              <a:buChar char="•"/>
            </a:pPr>
            <a:r>
              <a:rPr lang="en"/>
              <a:t>GTM Slides pick from email</a:t>
            </a:r>
            <a:endParaRPr/>
          </a:p>
          <a:p>
            <a:pPr marL="171450" lvl="0" indent="-171450" algn="l" rtl="0">
              <a:lnSpc>
                <a:spcPct val="100000"/>
              </a:lnSpc>
              <a:spcBef>
                <a:spcPts val="0"/>
              </a:spcBef>
              <a:spcAft>
                <a:spcPts val="0"/>
              </a:spcAft>
              <a:buSzPts val="1400"/>
              <a:buFont typeface="Arial"/>
              <a:buChar char="•"/>
            </a:pPr>
            <a:r>
              <a:rPr lang="en"/>
              <a:t>Long Term Direction Slide</a:t>
            </a:r>
            <a:endParaRPr/>
          </a:p>
          <a:p>
            <a:pPr marL="628650" lvl="1" indent="-171450" algn="l" rtl="0">
              <a:lnSpc>
                <a:spcPct val="100000"/>
              </a:lnSpc>
              <a:spcBef>
                <a:spcPts val="0"/>
              </a:spcBef>
              <a:spcAft>
                <a:spcPts val="0"/>
              </a:spcAft>
              <a:buSzPts val="1400"/>
              <a:buFont typeface="Arial"/>
              <a:buChar char="•"/>
            </a:pPr>
            <a:r>
              <a:rPr lang="en"/>
              <a:t>Auto Pilot (Product Screenshots)</a:t>
            </a:r>
            <a:endParaRPr/>
          </a:p>
          <a:p>
            <a:pPr marL="171450" lvl="0" indent="-171450" algn="l" rtl="0">
              <a:lnSpc>
                <a:spcPct val="100000"/>
              </a:lnSpc>
              <a:spcBef>
                <a:spcPts val="0"/>
              </a:spcBef>
              <a:spcAft>
                <a:spcPts val="0"/>
              </a:spcAft>
              <a:buSzPts val="1400"/>
              <a:buFont typeface="Arial"/>
              <a:buChar char="•"/>
            </a:pPr>
            <a:r>
              <a:rPr lang="en"/>
              <a:t>Competitors thing add</a:t>
            </a:r>
            <a:endParaRPr/>
          </a:p>
          <a:p>
            <a:pPr marL="171450" lvl="0" indent="-171450" algn="l" rtl="0">
              <a:lnSpc>
                <a:spcPct val="100000"/>
              </a:lnSpc>
              <a:spcBef>
                <a:spcPts val="0"/>
              </a:spcBef>
              <a:spcAft>
                <a:spcPts val="0"/>
              </a:spcAft>
              <a:buSzPts val="1400"/>
              <a:buFont typeface="Arial"/>
              <a:buChar char="•"/>
            </a:pPr>
            <a:r>
              <a:rPr lang="en"/>
              <a:t>Product Deep dive explaining the product -&gt; Modules -&gt; One important slide and 3-4 follow up slides </a:t>
            </a:r>
            <a:r>
              <a:rPr lang="en" err="1"/>
              <a:t>kinda</a:t>
            </a:r>
            <a:r>
              <a:rPr lang="en"/>
              <a:t> thing</a:t>
            </a:r>
            <a:endParaRPr/>
          </a:p>
          <a:p>
            <a:pPr marL="171450" lvl="0" indent="-171450" algn="l" rtl="0">
              <a:lnSpc>
                <a:spcPct val="100000"/>
              </a:lnSpc>
              <a:spcBef>
                <a:spcPts val="0"/>
              </a:spcBef>
              <a:spcAft>
                <a:spcPts val="0"/>
              </a:spcAft>
              <a:buSzPts val="1400"/>
              <a:buFont typeface="Arial"/>
              <a:buChar char="•"/>
            </a:pPr>
            <a:r>
              <a:rPr lang="en"/>
              <a:t>Fundraise slide – How much etc.</a:t>
            </a:r>
            <a:endParaRPr/>
          </a:p>
          <a:p>
            <a:pPr marL="171450" lvl="0" indent="-171450" algn="l" rtl="0">
              <a:lnSpc>
                <a:spcPct val="100000"/>
              </a:lnSpc>
              <a:spcBef>
                <a:spcPts val="0"/>
              </a:spcBef>
              <a:spcAft>
                <a:spcPts val="0"/>
              </a:spcAft>
              <a:buSzPts val="1400"/>
              <a:buFont typeface="Arial"/>
              <a:buChar char="•"/>
            </a:pPr>
            <a:r>
              <a:rPr lang="en"/>
              <a:t>Ingest customer stories from throughout</a:t>
            </a:r>
            <a:endParaRPr/>
          </a:p>
          <a:p>
            <a:pPr marL="171450" lvl="0" indent="-82550" algn="l" rtl="0">
              <a:lnSpc>
                <a:spcPct val="100000"/>
              </a:lnSpc>
              <a:spcBef>
                <a:spcPts val="0"/>
              </a:spcBef>
              <a:spcAft>
                <a:spcPts val="0"/>
              </a:spcAft>
              <a:buSzPts val="1400"/>
              <a:buFont typeface="Arial"/>
              <a:buNone/>
            </a:pPr>
            <a:endParaRPr/>
          </a:p>
          <a:p>
            <a:pPr marL="171450" lvl="0" indent="-82550" algn="l" rtl="0">
              <a:lnSpc>
                <a:spcPct val="100000"/>
              </a:lnSpc>
              <a:spcBef>
                <a:spcPts val="0"/>
              </a:spcBef>
              <a:spcAft>
                <a:spcPts val="0"/>
              </a:spcAft>
              <a:buSzPts val="1400"/>
              <a:buFont typeface="Arial"/>
              <a:buNone/>
            </a:pPr>
            <a:endParaRPr/>
          </a:p>
          <a:p>
            <a:pPr marL="171450" lvl="0" indent="-82550" algn="l" rtl="0">
              <a:lnSpc>
                <a:spcPct val="100000"/>
              </a:lnSpc>
              <a:spcBef>
                <a:spcPts val="0"/>
              </a:spcBef>
              <a:spcAft>
                <a:spcPts val="0"/>
              </a:spcAft>
              <a:buSzPts val="1400"/>
              <a:buFont typeface="Arial"/>
              <a:buNone/>
            </a:pPr>
            <a:endParaRPr/>
          </a:p>
          <a:p>
            <a:pPr marL="171450" lvl="0" indent="-82550" algn="l" rtl="0">
              <a:lnSpc>
                <a:spcPct val="100000"/>
              </a:lnSpc>
              <a:spcBef>
                <a:spcPts val="0"/>
              </a:spcBef>
              <a:spcAft>
                <a:spcPts val="0"/>
              </a:spcAft>
              <a:buSzPts val="1400"/>
              <a:buFont typeface="Arial"/>
              <a:buNone/>
            </a:pPr>
            <a:endParaRPr/>
          </a:p>
          <a:p>
            <a:pPr marL="171450" lvl="0" indent="-82550" algn="l" rtl="0">
              <a:lnSpc>
                <a:spcPct val="100000"/>
              </a:lnSpc>
              <a:spcBef>
                <a:spcPts val="0"/>
              </a:spcBef>
              <a:spcAft>
                <a:spcPts val="0"/>
              </a:spcAft>
              <a:buSzPts val="1400"/>
              <a:buFont typeface="Arial"/>
              <a:buNone/>
            </a:pPr>
            <a:endParaRPr/>
          </a:p>
          <a:p>
            <a:pPr marL="171450" lvl="0" indent="-82550" algn="l" rtl="0">
              <a:lnSpc>
                <a:spcPct val="100000"/>
              </a:lnSpc>
              <a:spcBef>
                <a:spcPts val="0"/>
              </a:spcBef>
              <a:spcAft>
                <a:spcPts val="0"/>
              </a:spcAft>
              <a:buSzPts val="1400"/>
              <a:buFont typeface="Arial"/>
              <a:buNone/>
            </a:pPr>
            <a:endParaRPr/>
          </a:p>
        </p:txBody>
      </p:sp>
      <p:sp>
        <p:nvSpPr>
          <p:cNvPr id="117" name="Google Shape;117;p1:notes">
            <a:extLst>
              <a:ext uri="{FF2B5EF4-FFF2-40B4-BE49-F238E27FC236}">
                <a16:creationId xmlns:a16="http://schemas.microsoft.com/office/drawing/2014/main" id="{AB9E78AA-D23B-A2E6-3A94-CED0066B85B6}"/>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fld id="{00000000-1234-1234-1234-123412341234}" type="slidenum">
              <a:rPr kumimoji="0" lang="en" sz="12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t>21</a:t>
            </a:fld>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11120738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DE5ADB-28A1-0683-105D-8706FDCFB94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FBBB0BC-B861-A68E-4DE9-7C44C4425C4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A5F99D8-4AAD-1DDD-4E6A-AF99AA66290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11E6C201-E8E7-343E-92C0-156FA47EAC68}"/>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CE2A828-883B-9040-A185-C9E23E0FD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267693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7E9E34-2021-C89D-5F06-C34C140A754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6BEEAAF-703D-D190-D324-47C953F4B98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68E2AFF-C1F1-CE30-A459-276E5155B8B3}"/>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EE567DAC-6378-97FC-4619-0F08460D8322}"/>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CE2A828-883B-9040-A185-C9E23E0FD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8390696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C5AA0A-AECB-B590-0E9B-1EBC3221C06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743DF97-26BA-B948-4F13-48614ECACE8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3A4B489-5A2E-328D-D9F3-055DB101B318}"/>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C27B5739-FDE5-645D-51CA-DADDE4ECD0B9}"/>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CE2A828-883B-9040-A185-C9E23E0FD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7114184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A6F350-6807-87DD-B8BC-65E106194D8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74A1EE-B2E9-AC8E-752B-AC307C1CDBD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6A2C915-8F93-8819-2FF3-BD50A40E4573}"/>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7BA4CA44-5A1C-A12D-B220-8F3115D3523F}"/>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CE2A828-883B-9040-A185-C9E23E0FD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1569684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a:extLst>
            <a:ext uri="{FF2B5EF4-FFF2-40B4-BE49-F238E27FC236}">
              <a16:creationId xmlns:a16="http://schemas.microsoft.com/office/drawing/2014/main" id="{0088CA3C-1667-08BB-24D7-52A71DE94846}"/>
            </a:ext>
          </a:extLst>
        </p:cNvPr>
        <p:cNvGrpSpPr/>
        <p:nvPr/>
      </p:nvGrpSpPr>
      <p:grpSpPr>
        <a:xfrm>
          <a:off x="0" y="0"/>
          <a:ext cx="0" cy="0"/>
          <a:chOff x="0" y="0"/>
          <a:chExt cx="0" cy="0"/>
        </a:xfrm>
      </p:grpSpPr>
      <p:sp>
        <p:nvSpPr>
          <p:cNvPr id="115" name="Google Shape;115;p1:notes">
            <a:extLst>
              <a:ext uri="{FF2B5EF4-FFF2-40B4-BE49-F238E27FC236}">
                <a16:creationId xmlns:a16="http://schemas.microsoft.com/office/drawing/2014/main" id="{F5097803-7249-A289-EF0E-CA96CA91FF96}"/>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6" name="Google Shape;116;p1:notes">
            <a:extLst>
              <a:ext uri="{FF2B5EF4-FFF2-40B4-BE49-F238E27FC236}">
                <a16:creationId xmlns:a16="http://schemas.microsoft.com/office/drawing/2014/main" id="{661CAD41-F5F4-ACE8-A866-C4C49300CD90}"/>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171450" lvl="0" indent="-171450" algn="l" rtl="0">
              <a:lnSpc>
                <a:spcPct val="100000"/>
              </a:lnSpc>
              <a:spcBef>
                <a:spcPts val="0"/>
              </a:spcBef>
              <a:spcAft>
                <a:spcPts val="0"/>
              </a:spcAft>
              <a:buSzPts val="1400"/>
              <a:buFont typeface="Arial"/>
              <a:buChar char="•"/>
            </a:pPr>
            <a:r>
              <a:rPr lang="en"/>
              <a:t>Create an alternate journey slide that has the process for a platform team buyer persona</a:t>
            </a:r>
            <a:endParaRPr/>
          </a:p>
          <a:p>
            <a:pPr marL="171450" lvl="0" indent="-171450" algn="l" rtl="0">
              <a:lnSpc>
                <a:spcPct val="100000"/>
              </a:lnSpc>
              <a:spcBef>
                <a:spcPts val="0"/>
              </a:spcBef>
              <a:spcAft>
                <a:spcPts val="0"/>
              </a:spcAft>
              <a:buSzPts val="1400"/>
              <a:buFont typeface="Arial"/>
              <a:buChar char="•"/>
            </a:pPr>
            <a:r>
              <a:rPr lang="en"/>
              <a:t>Get Numbers for the usage thing to Nikunj</a:t>
            </a:r>
            <a:endParaRPr/>
          </a:p>
          <a:p>
            <a:pPr marL="171450" lvl="0" indent="-171450" algn="l" rtl="0">
              <a:lnSpc>
                <a:spcPct val="100000"/>
              </a:lnSpc>
              <a:spcBef>
                <a:spcPts val="0"/>
              </a:spcBef>
              <a:spcAft>
                <a:spcPts val="0"/>
              </a:spcAft>
              <a:buSzPts val="1400"/>
              <a:buFont typeface="Arial"/>
              <a:buChar char="•"/>
            </a:pPr>
            <a:r>
              <a:rPr lang="en"/>
              <a:t>In the pipeline things mention that the </a:t>
            </a:r>
            <a:endParaRPr/>
          </a:p>
          <a:p>
            <a:pPr marL="628650" lvl="1" indent="-171450" algn="l" rtl="0">
              <a:lnSpc>
                <a:spcPct val="100000"/>
              </a:lnSpc>
              <a:spcBef>
                <a:spcPts val="0"/>
              </a:spcBef>
              <a:spcAft>
                <a:spcPts val="0"/>
              </a:spcAft>
              <a:buSzPts val="1400"/>
              <a:buFont typeface="Arial"/>
              <a:buChar char="•"/>
            </a:pPr>
            <a:r>
              <a:rPr lang="en"/>
              <a:t>Elevance – platform</a:t>
            </a:r>
            <a:endParaRPr/>
          </a:p>
          <a:p>
            <a:pPr marL="628650" lvl="1" indent="-171450" algn="l" rtl="0">
              <a:lnSpc>
                <a:spcPct val="100000"/>
              </a:lnSpc>
              <a:spcBef>
                <a:spcPts val="0"/>
              </a:spcBef>
              <a:spcAft>
                <a:spcPts val="0"/>
              </a:spcAft>
              <a:buSzPts val="1400"/>
              <a:buFont typeface="Arial"/>
              <a:buChar char="•"/>
            </a:pPr>
            <a:r>
              <a:rPr lang="en"/>
              <a:t>Otsuka –business</a:t>
            </a:r>
            <a:endParaRPr/>
          </a:p>
          <a:p>
            <a:pPr marL="628650" lvl="1" indent="-171450" algn="l" rtl="0">
              <a:lnSpc>
                <a:spcPct val="100000"/>
              </a:lnSpc>
              <a:spcBef>
                <a:spcPts val="0"/>
              </a:spcBef>
              <a:spcAft>
                <a:spcPts val="0"/>
              </a:spcAft>
              <a:buSzPts val="1400"/>
              <a:buFont typeface="Arial"/>
              <a:buChar char="•"/>
            </a:pPr>
            <a:r>
              <a:rPr lang="en"/>
              <a:t>Pfizer – Business Team</a:t>
            </a:r>
            <a:endParaRPr/>
          </a:p>
          <a:p>
            <a:pPr marL="628650" lvl="1" indent="-171450" algn="l" rtl="0">
              <a:lnSpc>
                <a:spcPct val="100000"/>
              </a:lnSpc>
              <a:spcBef>
                <a:spcPts val="0"/>
              </a:spcBef>
              <a:spcAft>
                <a:spcPts val="0"/>
              </a:spcAft>
              <a:buSzPts val="1400"/>
              <a:buFont typeface="Arial"/>
              <a:buChar char="•"/>
            </a:pPr>
            <a:r>
              <a:rPr lang="en"/>
              <a:t>Medidata – both business and platform</a:t>
            </a:r>
            <a:endParaRPr/>
          </a:p>
          <a:p>
            <a:pPr marL="171450" lvl="0" indent="-171450" algn="l" rtl="0">
              <a:lnSpc>
                <a:spcPct val="100000"/>
              </a:lnSpc>
              <a:spcBef>
                <a:spcPts val="0"/>
              </a:spcBef>
              <a:spcAft>
                <a:spcPts val="0"/>
              </a:spcAft>
              <a:buSzPts val="1400"/>
              <a:buFont typeface="Arial"/>
              <a:buChar char="•"/>
            </a:pPr>
            <a:r>
              <a:rPr lang="en"/>
              <a:t>Team slide, put  team wise and some logo – only few people</a:t>
            </a:r>
            <a:endParaRPr/>
          </a:p>
          <a:p>
            <a:pPr marL="171450" lvl="0" indent="-171450" algn="l" rtl="0">
              <a:lnSpc>
                <a:spcPct val="100000"/>
              </a:lnSpc>
              <a:spcBef>
                <a:spcPts val="0"/>
              </a:spcBef>
              <a:spcAft>
                <a:spcPts val="0"/>
              </a:spcAft>
              <a:buSzPts val="1400"/>
              <a:buFont typeface="Arial"/>
              <a:buChar char="•"/>
            </a:pPr>
            <a:r>
              <a:rPr lang="en"/>
              <a:t>Add G2 Review slide</a:t>
            </a:r>
            <a:endParaRPr/>
          </a:p>
          <a:p>
            <a:pPr marL="171450" marR="0" lvl="0" indent="-171450" algn="l" rtl="0">
              <a:lnSpc>
                <a:spcPct val="100000"/>
              </a:lnSpc>
              <a:spcBef>
                <a:spcPts val="0"/>
              </a:spcBef>
              <a:spcAft>
                <a:spcPts val="0"/>
              </a:spcAft>
              <a:buClr>
                <a:schemeClr val="dk1"/>
              </a:buClr>
              <a:buSzPts val="1200"/>
              <a:buFont typeface="Arial"/>
              <a:buChar char="•"/>
            </a:pPr>
            <a:r>
              <a:rPr lang="en"/>
              <a:t>Add Public Recognition</a:t>
            </a:r>
            <a:endParaRPr/>
          </a:p>
          <a:p>
            <a:pPr marL="628650" lvl="1" indent="-171450" algn="l" rtl="0">
              <a:lnSpc>
                <a:spcPct val="100000"/>
              </a:lnSpc>
              <a:spcBef>
                <a:spcPts val="0"/>
              </a:spcBef>
              <a:spcAft>
                <a:spcPts val="0"/>
              </a:spcAft>
              <a:buSzPts val="1400"/>
              <a:buFont typeface="Arial"/>
              <a:buChar char="•"/>
            </a:pPr>
            <a:r>
              <a:rPr lang="en"/>
              <a:t>Elevance guy quote – Elevance thing This foundry is unlike any other foundry</a:t>
            </a:r>
            <a:endParaRPr/>
          </a:p>
          <a:p>
            <a:pPr marL="628650" lvl="1" indent="-171450" algn="l" rtl="0">
              <a:lnSpc>
                <a:spcPct val="100000"/>
              </a:lnSpc>
              <a:spcBef>
                <a:spcPts val="0"/>
              </a:spcBef>
              <a:spcAft>
                <a:spcPts val="0"/>
              </a:spcAft>
              <a:buSzPts val="1400"/>
              <a:buFont typeface="Arial"/>
              <a:buChar char="•"/>
            </a:pPr>
            <a:r>
              <a:rPr lang="en"/>
              <a:t>Other Google review and all</a:t>
            </a:r>
            <a:endParaRPr/>
          </a:p>
          <a:p>
            <a:pPr marL="171450" lvl="0" indent="-171450" algn="l" rtl="0">
              <a:lnSpc>
                <a:spcPct val="100000"/>
              </a:lnSpc>
              <a:spcBef>
                <a:spcPts val="0"/>
              </a:spcBef>
              <a:spcAft>
                <a:spcPts val="0"/>
              </a:spcAft>
              <a:buSzPts val="1400"/>
              <a:buFont typeface="Arial"/>
              <a:buChar char="•"/>
            </a:pPr>
            <a:r>
              <a:rPr lang="en"/>
              <a:t>Unique insights</a:t>
            </a:r>
            <a:endParaRPr/>
          </a:p>
          <a:p>
            <a:pPr marL="171450" lvl="0" indent="-171450" algn="l" rtl="0">
              <a:lnSpc>
                <a:spcPct val="100000"/>
              </a:lnSpc>
              <a:spcBef>
                <a:spcPts val="0"/>
              </a:spcBef>
              <a:spcAft>
                <a:spcPts val="0"/>
              </a:spcAft>
              <a:buSzPts val="1400"/>
              <a:buFont typeface="Arial"/>
              <a:buChar char="•"/>
            </a:pPr>
            <a:r>
              <a:rPr lang="en"/>
              <a:t>GTM Slides pick from email</a:t>
            </a:r>
            <a:endParaRPr/>
          </a:p>
          <a:p>
            <a:pPr marL="171450" lvl="0" indent="-171450" algn="l" rtl="0">
              <a:lnSpc>
                <a:spcPct val="100000"/>
              </a:lnSpc>
              <a:spcBef>
                <a:spcPts val="0"/>
              </a:spcBef>
              <a:spcAft>
                <a:spcPts val="0"/>
              </a:spcAft>
              <a:buSzPts val="1400"/>
              <a:buFont typeface="Arial"/>
              <a:buChar char="•"/>
            </a:pPr>
            <a:r>
              <a:rPr lang="en"/>
              <a:t>Long Term Direction Slide</a:t>
            </a:r>
            <a:endParaRPr/>
          </a:p>
          <a:p>
            <a:pPr marL="628650" lvl="1" indent="-171450" algn="l" rtl="0">
              <a:lnSpc>
                <a:spcPct val="100000"/>
              </a:lnSpc>
              <a:spcBef>
                <a:spcPts val="0"/>
              </a:spcBef>
              <a:spcAft>
                <a:spcPts val="0"/>
              </a:spcAft>
              <a:buSzPts val="1400"/>
              <a:buFont typeface="Arial"/>
              <a:buChar char="•"/>
            </a:pPr>
            <a:r>
              <a:rPr lang="en"/>
              <a:t>Auto Pilot (Product Screenshots)</a:t>
            </a:r>
            <a:endParaRPr/>
          </a:p>
          <a:p>
            <a:pPr marL="171450" lvl="0" indent="-171450" algn="l" rtl="0">
              <a:lnSpc>
                <a:spcPct val="100000"/>
              </a:lnSpc>
              <a:spcBef>
                <a:spcPts val="0"/>
              </a:spcBef>
              <a:spcAft>
                <a:spcPts val="0"/>
              </a:spcAft>
              <a:buSzPts val="1400"/>
              <a:buFont typeface="Arial"/>
              <a:buChar char="•"/>
            </a:pPr>
            <a:r>
              <a:rPr lang="en"/>
              <a:t>Competitors thing add</a:t>
            </a:r>
            <a:endParaRPr/>
          </a:p>
          <a:p>
            <a:pPr marL="171450" lvl="0" indent="-171450" algn="l" rtl="0">
              <a:lnSpc>
                <a:spcPct val="100000"/>
              </a:lnSpc>
              <a:spcBef>
                <a:spcPts val="0"/>
              </a:spcBef>
              <a:spcAft>
                <a:spcPts val="0"/>
              </a:spcAft>
              <a:buSzPts val="1400"/>
              <a:buFont typeface="Arial"/>
              <a:buChar char="•"/>
            </a:pPr>
            <a:r>
              <a:rPr lang="en"/>
              <a:t>Product Deep dive explaining the product -&gt; Modules -&gt; One important slide and 3-4 follow up slides </a:t>
            </a:r>
            <a:r>
              <a:rPr lang="en" err="1"/>
              <a:t>kinda</a:t>
            </a:r>
            <a:r>
              <a:rPr lang="en"/>
              <a:t> thing</a:t>
            </a:r>
            <a:endParaRPr/>
          </a:p>
          <a:p>
            <a:pPr marL="171450" lvl="0" indent="-171450" algn="l" rtl="0">
              <a:lnSpc>
                <a:spcPct val="100000"/>
              </a:lnSpc>
              <a:spcBef>
                <a:spcPts val="0"/>
              </a:spcBef>
              <a:spcAft>
                <a:spcPts val="0"/>
              </a:spcAft>
              <a:buSzPts val="1400"/>
              <a:buFont typeface="Arial"/>
              <a:buChar char="•"/>
            </a:pPr>
            <a:r>
              <a:rPr lang="en"/>
              <a:t>Fundraise slide – How much etc.</a:t>
            </a:r>
            <a:endParaRPr/>
          </a:p>
          <a:p>
            <a:pPr marL="171450" lvl="0" indent="-171450" algn="l" rtl="0">
              <a:lnSpc>
                <a:spcPct val="100000"/>
              </a:lnSpc>
              <a:spcBef>
                <a:spcPts val="0"/>
              </a:spcBef>
              <a:spcAft>
                <a:spcPts val="0"/>
              </a:spcAft>
              <a:buSzPts val="1400"/>
              <a:buFont typeface="Arial"/>
              <a:buChar char="•"/>
            </a:pPr>
            <a:r>
              <a:rPr lang="en"/>
              <a:t>Ingest customer stories from throughout</a:t>
            </a:r>
            <a:endParaRPr/>
          </a:p>
          <a:p>
            <a:pPr marL="171450" lvl="0" indent="-82550" algn="l" rtl="0">
              <a:lnSpc>
                <a:spcPct val="100000"/>
              </a:lnSpc>
              <a:spcBef>
                <a:spcPts val="0"/>
              </a:spcBef>
              <a:spcAft>
                <a:spcPts val="0"/>
              </a:spcAft>
              <a:buSzPts val="1400"/>
              <a:buFont typeface="Arial"/>
              <a:buNone/>
            </a:pPr>
            <a:endParaRPr/>
          </a:p>
          <a:p>
            <a:pPr marL="171450" lvl="0" indent="-82550" algn="l" rtl="0">
              <a:lnSpc>
                <a:spcPct val="100000"/>
              </a:lnSpc>
              <a:spcBef>
                <a:spcPts val="0"/>
              </a:spcBef>
              <a:spcAft>
                <a:spcPts val="0"/>
              </a:spcAft>
              <a:buSzPts val="1400"/>
              <a:buFont typeface="Arial"/>
              <a:buNone/>
            </a:pPr>
            <a:endParaRPr/>
          </a:p>
          <a:p>
            <a:pPr marL="171450" lvl="0" indent="-82550" algn="l" rtl="0">
              <a:lnSpc>
                <a:spcPct val="100000"/>
              </a:lnSpc>
              <a:spcBef>
                <a:spcPts val="0"/>
              </a:spcBef>
              <a:spcAft>
                <a:spcPts val="0"/>
              </a:spcAft>
              <a:buSzPts val="1400"/>
              <a:buFont typeface="Arial"/>
              <a:buNone/>
            </a:pPr>
            <a:endParaRPr/>
          </a:p>
          <a:p>
            <a:pPr marL="171450" lvl="0" indent="-82550" algn="l" rtl="0">
              <a:lnSpc>
                <a:spcPct val="100000"/>
              </a:lnSpc>
              <a:spcBef>
                <a:spcPts val="0"/>
              </a:spcBef>
              <a:spcAft>
                <a:spcPts val="0"/>
              </a:spcAft>
              <a:buSzPts val="1400"/>
              <a:buFont typeface="Arial"/>
              <a:buNone/>
            </a:pPr>
            <a:endParaRPr/>
          </a:p>
          <a:p>
            <a:pPr marL="171450" lvl="0" indent="-82550" algn="l" rtl="0">
              <a:lnSpc>
                <a:spcPct val="100000"/>
              </a:lnSpc>
              <a:spcBef>
                <a:spcPts val="0"/>
              </a:spcBef>
              <a:spcAft>
                <a:spcPts val="0"/>
              </a:spcAft>
              <a:buSzPts val="1400"/>
              <a:buFont typeface="Arial"/>
              <a:buNone/>
            </a:pPr>
            <a:endParaRPr/>
          </a:p>
          <a:p>
            <a:pPr marL="171450" lvl="0" indent="-82550" algn="l" rtl="0">
              <a:lnSpc>
                <a:spcPct val="100000"/>
              </a:lnSpc>
              <a:spcBef>
                <a:spcPts val="0"/>
              </a:spcBef>
              <a:spcAft>
                <a:spcPts val="0"/>
              </a:spcAft>
              <a:buSzPts val="1400"/>
              <a:buFont typeface="Arial"/>
              <a:buNone/>
            </a:pPr>
            <a:endParaRPr/>
          </a:p>
        </p:txBody>
      </p:sp>
      <p:sp>
        <p:nvSpPr>
          <p:cNvPr id="117" name="Google Shape;117;p1:notes">
            <a:extLst>
              <a:ext uri="{FF2B5EF4-FFF2-40B4-BE49-F238E27FC236}">
                <a16:creationId xmlns:a16="http://schemas.microsoft.com/office/drawing/2014/main" id="{B0D11557-9A82-5222-61EC-C3BA6254BF45}"/>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fld id="{00000000-1234-1234-1234-123412341234}" type="slidenum">
              <a:rPr kumimoji="0" lang="en" sz="12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t>26</a:t>
            </a:fld>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148679990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DCF19B-DCCF-2C22-CA9D-2EE59EAE4E8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0A9563F-4E23-E0E1-57BC-9D5023D4D30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97CC49A-8F48-BAEF-2E26-33E004824C13}"/>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655DB869-16A4-380B-4E78-F9EC1554C4A8}"/>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CE2A828-883B-9040-A185-C9E23E0FD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1998802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6BF4A6-AAD5-506E-665F-CF7C00259B6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9434B7D-5C21-15E2-5287-70BA0166053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E9779E2-9026-416C-E648-0D6FA9E8942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A99C49D0-90BE-4D7E-694A-4F5EF2413228}"/>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CE2A828-883B-9040-A185-C9E23E0FD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6276861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BFFF13-4D71-3F0A-A33B-979B149EC05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A9B589-5F52-D7FE-9726-121BC2EE7AA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94CD1F6-C048-294F-36DE-88FADEB0093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AD60A274-4483-1ED7-9AAE-79720FB9DECB}"/>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CE2A828-883B-9040-A185-C9E23E0FD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956074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E87DCB-D58D-21E9-B021-9EF0B1AD677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FCBFE13-DC45-62E3-8C46-C6701A1723B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7A17A6D-944A-DA37-6AB4-15956A758AD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1A06B006-9655-9750-8C62-F43326098165}"/>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CE2A828-883B-9040-A185-C9E23E0FD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085914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35C820-9C20-C401-2E02-9FA4611C4AD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42F37BC-BFA4-6A34-103A-906556CA916C}"/>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A3B1A819-F156-79F9-A48F-3AB7EE30E63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39569655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4EB208-4A13-A3CF-79D6-7D01F0151D1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30CD71E-B863-948D-3E41-1B686780A5A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2200489-F1B6-A2FC-1684-FD60BA2C75CC}"/>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2B5BF0DC-DD62-E38D-65BF-4339EB958B10}"/>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CE2A828-883B-9040-A185-C9E23E0FD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473444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2C63FA-28F6-897E-4920-841CC00B57F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9C6C90D-294B-6F61-EE27-C0EA11FE305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9F9B257-2D6E-46DE-EE6F-547FE9ECFFF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1EC350F8-BEE7-F527-36BF-DB45B724A25C}"/>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CE2A828-883B-9040-A185-C9E23E0FD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1911655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a:extLst>
            <a:ext uri="{FF2B5EF4-FFF2-40B4-BE49-F238E27FC236}">
              <a16:creationId xmlns:a16="http://schemas.microsoft.com/office/drawing/2014/main" id="{AD83EE9E-EB12-07C8-9253-2EC9F6EC112D}"/>
            </a:ext>
          </a:extLst>
        </p:cNvPr>
        <p:cNvGrpSpPr/>
        <p:nvPr/>
      </p:nvGrpSpPr>
      <p:grpSpPr>
        <a:xfrm>
          <a:off x="0" y="0"/>
          <a:ext cx="0" cy="0"/>
          <a:chOff x="0" y="0"/>
          <a:chExt cx="0" cy="0"/>
        </a:xfrm>
      </p:grpSpPr>
      <p:sp>
        <p:nvSpPr>
          <p:cNvPr id="115" name="Google Shape;115;p1:notes">
            <a:extLst>
              <a:ext uri="{FF2B5EF4-FFF2-40B4-BE49-F238E27FC236}">
                <a16:creationId xmlns:a16="http://schemas.microsoft.com/office/drawing/2014/main" id="{9F73DA6D-E9D2-51F2-A6A8-11D93F481E71}"/>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6" name="Google Shape;116;p1:notes">
            <a:extLst>
              <a:ext uri="{FF2B5EF4-FFF2-40B4-BE49-F238E27FC236}">
                <a16:creationId xmlns:a16="http://schemas.microsoft.com/office/drawing/2014/main" id="{1F37E06D-0A75-EE64-FBAD-3FF118C7088D}"/>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171450" lvl="0" indent="-171450" algn="l" rtl="0">
              <a:lnSpc>
                <a:spcPct val="100000"/>
              </a:lnSpc>
              <a:spcBef>
                <a:spcPts val="0"/>
              </a:spcBef>
              <a:spcAft>
                <a:spcPts val="0"/>
              </a:spcAft>
              <a:buSzPts val="1400"/>
              <a:buFont typeface="Arial"/>
              <a:buChar char="•"/>
            </a:pPr>
            <a:r>
              <a:rPr lang="en"/>
              <a:t>Create an alternate journey slide that has the process for a platform team buyer persona</a:t>
            </a:r>
            <a:endParaRPr/>
          </a:p>
          <a:p>
            <a:pPr marL="171450" lvl="0" indent="-171450" algn="l" rtl="0">
              <a:lnSpc>
                <a:spcPct val="100000"/>
              </a:lnSpc>
              <a:spcBef>
                <a:spcPts val="0"/>
              </a:spcBef>
              <a:spcAft>
                <a:spcPts val="0"/>
              </a:spcAft>
              <a:buSzPts val="1400"/>
              <a:buFont typeface="Arial"/>
              <a:buChar char="•"/>
            </a:pPr>
            <a:r>
              <a:rPr lang="en"/>
              <a:t>Get Numbers for the usage thing to Nikunj</a:t>
            </a:r>
            <a:endParaRPr/>
          </a:p>
          <a:p>
            <a:pPr marL="171450" lvl="0" indent="-171450" algn="l" rtl="0">
              <a:lnSpc>
                <a:spcPct val="100000"/>
              </a:lnSpc>
              <a:spcBef>
                <a:spcPts val="0"/>
              </a:spcBef>
              <a:spcAft>
                <a:spcPts val="0"/>
              </a:spcAft>
              <a:buSzPts val="1400"/>
              <a:buFont typeface="Arial"/>
              <a:buChar char="•"/>
            </a:pPr>
            <a:r>
              <a:rPr lang="en"/>
              <a:t>In the pipeline things mention that the </a:t>
            </a:r>
            <a:endParaRPr/>
          </a:p>
          <a:p>
            <a:pPr marL="628650" lvl="1" indent="-171450" algn="l" rtl="0">
              <a:lnSpc>
                <a:spcPct val="100000"/>
              </a:lnSpc>
              <a:spcBef>
                <a:spcPts val="0"/>
              </a:spcBef>
              <a:spcAft>
                <a:spcPts val="0"/>
              </a:spcAft>
              <a:buSzPts val="1400"/>
              <a:buFont typeface="Arial"/>
              <a:buChar char="•"/>
            </a:pPr>
            <a:r>
              <a:rPr lang="en"/>
              <a:t>Elevance – platform</a:t>
            </a:r>
            <a:endParaRPr/>
          </a:p>
          <a:p>
            <a:pPr marL="628650" lvl="1" indent="-171450" algn="l" rtl="0">
              <a:lnSpc>
                <a:spcPct val="100000"/>
              </a:lnSpc>
              <a:spcBef>
                <a:spcPts val="0"/>
              </a:spcBef>
              <a:spcAft>
                <a:spcPts val="0"/>
              </a:spcAft>
              <a:buSzPts val="1400"/>
              <a:buFont typeface="Arial"/>
              <a:buChar char="•"/>
            </a:pPr>
            <a:r>
              <a:rPr lang="en"/>
              <a:t>Otsuka –business</a:t>
            </a:r>
            <a:endParaRPr/>
          </a:p>
          <a:p>
            <a:pPr marL="628650" lvl="1" indent="-171450" algn="l" rtl="0">
              <a:lnSpc>
                <a:spcPct val="100000"/>
              </a:lnSpc>
              <a:spcBef>
                <a:spcPts val="0"/>
              </a:spcBef>
              <a:spcAft>
                <a:spcPts val="0"/>
              </a:spcAft>
              <a:buSzPts val="1400"/>
              <a:buFont typeface="Arial"/>
              <a:buChar char="•"/>
            </a:pPr>
            <a:r>
              <a:rPr lang="en"/>
              <a:t>Pfizer – Business Team</a:t>
            </a:r>
            <a:endParaRPr/>
          </a:p>
          <a:p>
            <a:pPr marL="628650" lvl="1" indent="-171450" algn="l" rtl="0">
              <a:lnSpc>
                <a:spcPct val="100000"/>
              </a:lnSpc>
              <a:spcBef>
                <a:spcPts val="0"/>
              </a:spcBef>
              <a:spcAft>
                <a:spcPts val="0"/>
              </a:spcAft>
              <a:buSzPts val="1400"/>
              <a:buFont typeface="Arial"/>
              <a:buChar char="•"/>
            </a:pPr>
            <a:r>
              <a:rPr lang="en"/>
              <a:t>Medidata – both business and platform</a:t>
            </a:r>
            <a:endParaRPr/>
          </a:p>
          <a:p>
            <a:pPr marL="171450" lvl="0" indent="-171450" algn="l" rtl="0">
              <a:lnSpc>
                <a:spcPct val="100000"/>
              </a:lnSpc>
              <a:spcBef>
                <a:spcPts val="0"/>
              </a:spcBef>
              <a:spcAft>
                <a:spcPts val="0"/>
              </a:spcAft>
              <a:buSzPts val="1400"/>
              <a:buFont typeface="Arial"/>
              <a:buChar char="•"/>
            </a:pPr>
            <a:r>
              <a:rPr lang="en"/>
              <a:t>Team slide, put  team wise and some logo – only few people</a:t>
            </a:r>
            <a:endParaRPr/>
          </a:p>
          <a:p>
            <a:pPr marL="171450" lvl="0" indent="-171450" algn="l" rtl="0">
              <a:lnSpc>
                <a:spcPct val="100000"/>
              </a:lnSpc>
              <a:spcBef>
                <a:spcPts val="0"/>
              </a:spcBef>
              <a:spcAft>
                <a:spcPts val="0"/>
              </a:spcAft>
              <a:buSzPts val="1400"/>
              <a:buFont typeface="Arial"/>
              <a:buChar char="•"/>
            </a:pPr>
            <a:r>
              <a:rPr lang="en"/>
              <a:t>Add G2 Review slide</a:t>
            </a:r>
            <a:endParaRPr/>
          </a:p>
          <a:p>
            <a:pPr marL="171450" marR="0" lvl="0" indent="-171450" algn="l" rtl="0">
              <a:lnSpc>
                <a:spcPct val="100000"/>
              </a:lnSpc>
              <a:spcBef>
                <a:spcPts val="0"/>
              </a:spcBef>
              <a:spcAft>
                <a:spcPts val="0"/>
              </a:spcAft>
              <a:buClr>
                <a:schemeClr val="dk1"/>
              </a:buClr>
              <a:buSzPts val="1200"/>
              <a:buFont typeface="Arial"/>
              <a:buChar char="•"/>
            </a:pPr>
            <a:r>
              <a:rPr lang="en"/>
              <a:t>Add Public Recognition</a:t>
            </a:r>
            <a:endParaRPr/>
          </a:p>
          <a:p>
            <a:pPr marL="628650" lvl="1" indent="-171450" algn="l" rtl="0">
              <a:lnSpc>
                <a:spcPct val="100000"/>
              </a:lnSpc>
              <a:spcBef>
                <a:spcPts val="0"/>
              </a:spcBef>
              <a:spcAft>
                <a:spcPts val="0"/>
              </a:spcAft>
              <a:buSzPts val="1400"/>
              <a:buFont typeface="Arial"/>
              <a:buChar char="•"/>
            </a:pPr>
            <a:r>
              <a:rPr lang="en"/>
              <a:t>Elevance guy quote – Elevance thing This foundry is unlike any other foundry</a:t>
            </a:r>
            <a:endParaRPr/>
          </a:p>
          <a:p>
            <a:pPr marL="628650" lvl="1" indent="-171450" algn="l" rtl="0">
              <a:lnSpc>
                <a:spcPct val="100000"/>
              </a:lnSpc>
              <a:spcBef>
                <a:spcPts val="0"/>
              </a:spcBef>
              <a:spcAft>
                <a:spcPts val="0"/>
              </a:spcAft>
              <a:buSzPts val="1400"/>
              <a:buFont typeface="Arial"/>
              <a:buChar char="•"/>
            </a:pPr>
            <a:r>
              <a:rPr lang="en"/>
              <a:t>Other Google review and all</a:t>
            </a:r>
            <a:endParaRPr/>
          </a:p>
          <a:p>
            <a:pPr marL="171450" lvl="0" indent="-171450" algn="l" rtl="0">
              <a:lnSpc>
                <a:spcPct val="100000"/>
              </a:lnSpc>
              <a:spcBef>
                <a:spcPts val="0"/>
              </a:spcBef>
              <a:spcAft>
                <a:spcPts val="0"/>
              </a:spcAft>
              <a:buSzPts val="1400"/>
              <a:buFont typeface="Arial"/>
              <a:buChar char="•"/>
            </a:pPr>
            <a:r>
              <a:rPr lang="en"/>
              <a:t>Unique insights</a:t>
            </a:r>
            <a:endParaRPr/>
          </a:p>
          <a:p>
            <a:pPr marL="171450" lvl="0" indent="-171450" algn="l" rtl="0">
              <a:lnSpc>
                <a:spcPct val="100000"/>
              </a:lnSpc>
              <a:spcBef>
                <a:spcPts val="0"/>
              </a:spcBef>
              <a:spcAft>
                <a:spcPts val="0"/>
              </a:spcAft>
              <a:buSzPts val="1400"/>
              <a:buFont typeface="Arial"/>
              <a:buChar char="•"/>
            </a:pPr>
            <a:r>
              <a:rPr lang="en"/>
              <a:t>GTM Slides pick from email</a:t>
            </a:r>
            <a:endParaRPr/>
          </a:p>
          <a:p>
            <a:pPr marL="171450" lvl="0" indent="-171450" algn="l" rtl="0">
              <a:lnSpc>
                <a:spcPct val="100000"/>
              </a:lnSpc>
              <a:spcBef>
                <a:spcPts val="0"/>
              </a:spcBef>
              <a:spcAft>
                <a:spcPts val="0"/>
              </a:spcAft>
              <a:buSzPts val="1400"/>
              <a:buFont typeface="Arial"/>
              <a:buChar char="•"/>
            </a:pPr>
            <a:r>
              <a:rPr lang="en"/>
              <a:t>Long Term Direction Slide</a:t>
            </a:r>
            <a:endParaRPr/>
          </a:p>
          <a:p>
            <a:pPr marL="628650" lvl="1" indent="-171450" algn="l" rtl="0">
              <a:lnSpc>
                <a:spcPct val="100000"/>
              </a:lnSpc>
              <a:spcBef>
                <a:spcPts val="0"/>
              </a:spcBef>
              <a:spcAft>
                <a:spcPts val="0"/>
              </a:spcAft>
              <a:buSzPts val="1400"/>
              <a:buFont typeface="Arial"/>
              <a:buChar char="•"/>
            </a:pPr>
            <a:r>
              <a:rPr lang="en"/>
              <a:t>Auto Pilot (Product Screenshots)</a:t>
            </a:r>
            <a:endParaRPr/>
          </a:p>
          <a:p>
            <a:pPr marL="171450" lvl="0" indent="-171450" algn="l" rtl="0">
              <a:lnSpc>
                <a:spcPct val="100000"/>
              </a:lnSpc>
              <a:spcBef>
                <a:spcPts val="0"/>
              </a:spcBef>
              <a:spcAft>
                <a:spcPts val="0"/>
              </a:spcAft>
              <a:buSzPts val="1400"/>
              <a:buFont typeface="Arial"/>
              <a:buChar char="•"/>
            </a:pPr>
            <a:r>
              <a:rPr lang="en"/>
              <a:t>Competitors thing add</a:t>
            </a:r>
            <a:endParaRPr/>
          </a:p>
          <a:p>
            <a:pPr marL="171450" lvl="0" indent="-171450" algn="l" rtl="0">
              <a:lnSpc>
                <a:spcPct val="100000"/>
              </a:lnSpc>
              <a:spcBef>
                <a:spcPts val="0"/>
              </a:spcBef>
              <a:spcAft>
                <a:spcPts val="0"/>
              </a:spcAft>
              <a:buSzPts val="1400"/>
              <a:buFont typeface="Arial"/>
              <a:buChar char="•"/>
            </a:pPr>
            <a:r>
              <a:rPr lang="en"/>
              <a:t>Product Deep dive explaining the product -&gt; Modules -&gt; One important slide and 3-4 follow up slides </a:t>
            </a:r>
            <a:r>
              <a:rPr lang="en" err="1"/>
              <a:t>kinda</a:t>
            </a:r>
            <a:r>
              <a:rPr lang="en"/>
              <a:t> thing</a:t>
            </a:r>
            <a:endParaRPr/>
          </a:p>
          <a:p>
            <a:pPr marL="171450" lvl="0" indent="-171450" algn="l" rtl="0">
              <a:lnSpc>
                <a:spcPct val="100000"/>
              </a:lnSpc>
              <a:spcBef>
                <a:spcPts val="0"/>
              </a:spcBef>
              <a:spcAft>
                <a:spcPts val="0"/>
              </a:spcAft>
              <a:buSzPts val="1400"/>
              <a:buFont typeface="Arial"/>
              <a:buChar char="•"/>
            </a:pPr>
            <a:r>
              <a:rPr lang="en"/>
              <a:t>Fundraise slide – How much etc.</a:t>
            </a:r>
            <a:endParaRPr/>
          </a:p>
          <a:p>
            <a:pPr marL="171450" lvl="0" indent="-171450" algn="l" rtl="0">
              <a:lnSpc>
                <a:spcPct val="100000"/>
              </a:lnSpc>
              <a:spcBef>
                <a:spcPts val="0"/>
              </a:spcBef>
              <a:spcAft>
                <a:spcPts val="0"/>
              </a:spcAft>
              <a:buSzPts val="1400"/>
              <a:buFont typeface="Arial"/>
              <a:buChar char="•"/>
            </a:pPr>
            <a:r>
              <a:rPr lang="en"/>
              <a:t>Ingest customer stories from throughout</a:t>
            </a:r>
            <a:endParaRPr/>
          </a:p>
          <a:p>
            <a:pPr marL="171450" lvl="0" indent="-82550" algn="l" rtl="0">
              <a:lnSpc>
                <a:spcPct val="100000"/>
              </a:lnSpc>
              <a:spcBef>
                <a:spcPts val="0"/>
              </a:spcBef>
              <a:spcAft>
                <a:spcPts val="0"/>
              </a:spcAft>
              <a:buSzPts val="1400"/>
              <a:buFont typeface="Arial"/>
              <a:buNone/>
            </a:pPr>
            <a:endParaRPr/>
          </a:p>
          <a:p>
            <a:pPr marL="171450" lvl="0" indent="-82550" algn="l" rtl="0">
              <a:lnSpc>
                <a:spcPct val="100000"/>
              </a:lnSpc>
              <a:spcBef>
                <a:spcPts val="0"/>
              </a:spcBef>
              <a:spcAft>
                <a:spcPts val="0"/>
              </a:spcAft>
              <a:buSzPts val="1400"/>
              <a:buFont typeface="Arial"/>
              <a:buNone/>
            </a:pPr>
            <a:endParaRPr/>
          </a:p>
          <a:p>
            <a:pPr marL="171450" lvl="0" indent="-82550" algn="l" rtl="0">
              <a:lnSpc>
                <a:spcPct val="100000"/>
              </a:lnSpc>
              <a:spcBef>
                <a:spcPts val="0"/>
              </a:spcBef>
              <a:spcAft>
                <a:spcPts val="0"/>
              </a:spcAft>
              <a:buSzPts val="1400"/>
              <a:buFont typeface="Arial"/>
              <a:buNone/>
            </a:pPr>
            <a:endParaRPr/>
          </a:p>
          <a:p>
            <a:pPr marL="171450" lvl="0" indent="-82550" algn="l" rtl="0">
              <a:lnSpc>
                <a:spcPct val="100000"/>
              </a:lnSpc>
              <a:spcBef>
                <a:spcPts val="0"/>
              </a:spcBef>
              <a:spcAft>
                <a:spcPts val="0"/>
              </a:spcAft>
              <a:buSzPts val="1400"/>
              <a:buFont typeface="Arial"/>
              <a:buNone/>
            </a:pPr>
            <a:endParaRPr/>
          </a:p>
          <a:p>
            <a:pPr marL="171450" lvl="0" indent="-82550" algn="l" rtl="0">
              <a:lnSpc>
                <a:spcPct val="100000"/>
              </a:lnSpc>
              <a:spcBef>
                <a:spcPts val="0"/>
              </a:spcBef>
              <a:spcAft>
                <a:spcPts val="0"/>
              </a:spcAft>
              <a:buSzPts val="1400"/>
              <a:buFont typeface="Arial"/>
              <a:buNone/>
            </a:pPr>
            <a:endParaRPr/>
          </a:p>
          <a:p>
            <a:pPr marL="171450" lvl="0" indent="-82550" algn="l" rtl="0">
              <a:lnSpc>
                <a:spcPct val="100000"/>
              </a:lnSpc>
              <a:spcBef>
                <a:spcPts val="0"/>
              </a:spcBef>
              <a:spcAft>
                <a:spcPts val="0"/>
              </a:spcAft>
              <a:buSzPts val="1400"/>
              <a:buFont typeface="Arial"/>
              <a:buNone/>
            </a:pPr>
            <a:endParaRPr/>
          </a:p>
        </p:txBody>
      </p:sp>
      <p:sp>
        <p:nvSpPr>
          <p:cNvPr id="117" name="Google Shape;117;p1:notes">
            <a:extLst>
              <a:ext uri="{FF2B5EF4-FFF2-40B4-BE49-F238E27FC236}">
                <a16:creationId xmlns:a16="http://schemas.microsoft.com/office/drawing/2014/main" id="{F6870294-30E3-CF70-C930-A2D5A177EEC4}"/>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fld id="{00000000-1234-1234-1234-123412341234}" type="slidenum">
              <a:rPr kumimoji="0" lang="en" sz="12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t>33</a:t>
            </a:fld>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383506058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391CC8-32FD-14D0-01E0-7F1CBC0F844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1B78C22-5C96-7B27-B4B6-527BA7E571C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41B91CC-0408-A3B6-3A58-0C6E553E94E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BD8D28C8-BAF0-6F37-A80F-DCC883A45E65}"/>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CE2A828-883B-9040-A185-C9E23E0FD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7201855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8465FA-C78E-28D7-5AA3-8CECD012E42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30CC6A5-B3A6-B64F-26ED-4F02533758D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D2DF229-7192-2DFB-8C37-442326E8798B}"/>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0D4F8F74-3367-82EE-EBC5-F014EA6D5CF0}"/>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CE2A828-883B-9040-A185-C9E23E0FD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0715887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BDD39A-E76E-F560-F9CB-D290974B36F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93096F8-D1A6-F71B-878E-1E4D134CBDE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20F1FBB-6F81-300D-6210-291DABB73D2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3FA7140A-D126-0D6F-244E-4EF6E5C5CAA5}"/>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CE2A828-883B-9040-A185-C9E23E0FD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3348273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a:extLst>
            <a:ext uri="{FF2B5EF4-FFF2-40B4-BE49-F238E27FC236}">
              <a16:creationId xmlns:a16="http://schemas.microsoft.com/office/drawing/2014/main" id="{98C81D3E-3EB6-DA24-4532-8ED82DC6DDA5}"/>
            </a:ext>
          </a:extLst>
        </p:cNvPr>
        <p:cNvGrpSpPr/>
        <p:nvPr/>
      </p:nvGrpSpPr>
      <p:grpSpPr>
        <a:xfrm>
          <a:off x="0" y="0"/>
          <a:ext cx="0" cy="0"/>
          <a:chOff x="0" y="0"/>
          <a:chExt cx="0" cy="0"/>
        </a:xfrm>
      </p:grpSpPr>
      <p:sp>
        <p:nvSpPr>
          <p:cNvPr id="115" name="Google Shape;115;p1:notes">
            <a:extLst>
              <a:ext uri="{FF2B5EF4-FFF2-40B4-BE49-F238E27FC236}">
                <a16:creationId xmlns:a16="http://schemas.microsoft.com/office/drawing/2014/main" id="{96D0A458-F86D-2748-6EF2-DF4BDAFA708C}"/>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6" name="Google Shape;116;p1:notes">
            <a:extLst>
              <a:ext uri="{FF2B5EF4-FFF2-40B4-BE49-F238E27FC236}">
                <a16:creationId xmlns:a16="http://schemas.microsoft.com/office/drawing/2014/main" id="{F8D355EB-98C1-1E88-6940-53781D89B72D}"/>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171450" lvl="0" indent="-171450" algn="l" rtl="0">
              <a:lnSpc>
                <a:spcPct val="100000"/>
              </a:lnSpc>
              <a:spcBef>
                <a:spcPts val="0"/>
              </a:spcBef>
              <a:spcAft>
                <a:spcPts val="0"/>
              </a:spcAft>
              <a:buSzPts val="1400"/>
              <a:buFont typeface="Arial"/>
              <a:buChar char="•"/>
            </a:pPr>
            <a:r>
              <a:rPr lang="en"/>
              <a:t>Create an alternate journey slide that has the process for a platform team buyer persona</a:t>
            </a:r>
            <a:endParaRPr/>
          </a:p>
          <a:p>
            <a:pPr marL="171450" lvl="0" indent="-171450" algn="l" rtl="0">
              <a:lnSpc>
                <a:spcPct val="100000"/>
              </a:lnSpc>
              <a:spcBef>
                <a:spcPts val="0"/>
              </a:spcBef>
              <a:spcAft>
                <a:spcPts val="0"/>
              </a:spcAft>
              <a:buSzPts val="1400"/>
              <a:buFont typeface="Arial"/>
              <a:buChar char="•"/>
            </a:pPr>
            <a:r>
              <a:rPr lang="en"/>
              <a:t>Get Numbers for the usage thing to Nikunj</a:t>
            </a:r>
            <a:endParaRPr/>
          </a:p>
          <a:p>
            <a:pPr marL="171450" lvl="0" indent="-171450" algn="l" rtl="0">
              <a:lnSpc>
                <a:spcPct val="100000"/>
              </a:lnSpc>
              <a:spcBef>
                <a:spcPts val="0"/>
              </a:spcBef>
              <a:spcAft>
                <a:spcPts val="0"/>
              </a:spcAft>
              <a:buSzPts val="1400"/>
              <a:buFont typeface="Arial"/>
              <a:buChar char="•"/>
            </a:pPr>
            <a:r>
              <a:rPr lang="en"/>
              <a:t>In the pipeline things mention that the </a:t>
            </a:r>
            <a:endParaRPr/>
          </a:p>
          <a:p>
            <a:pPr marL="628650" lvl="1" indent="-171450" algn="l" rtl="0">
              <a:lnSpc>
                <a:spcPct val="100000"/>
              </a:lnSpc>
              <a:spcBef>
                <a:spcPts val="0"/>
              </a:spcBef>
              <a:spcAft>
                <a:spcPts val="0"/>
              </a:spcAft>
              <a:buSzPts val="1400"/>
              <a:buFont typeface="Arial"/>
              <a:buChar char="•"/>
            </a:pPr>
            <a:r>
              <a:rPr lang="en"/>
              <a:t>Elevance – platform</a:t>
            </a:r>
            <a:endParaRPr/>
          </a:p>
          <a:p>
            <a:pPr marL="628650" lvl="1" indent="-171450" algn="l" rtl="0">
              <a:lnSpc>
                <a:spcPct val="100000"/>
              </a:lnSpc>
              <a:spcBef>
                <a:spcPts val="0"/>
              </a:spcBef>
              <a:spcAft>
                <a:spcPts val="0"/>
              </a:spcAft>
              <a:buSzPts val="1400"/>
              <a:buFont typeface="Arial"/>
              <a:buChar char="•"/>
            </a:pPr>
            <a:r>
              <a:rPr lang="en"/>
              <a:t>Otsuka –business</a:t>
            </a:r>
            <a:endParaRPr/>
          </a:p>
          <a:p>
            <a:pPr marL="628650" lvl="1" indent="-171450" algn="l" rtl="0">
              <a:lnSpc>
                <a:spcPct val="100000"/>
              </a:lnSpc>
              <a:spcBef>
                <a:spcPts val="0"/>
              </a:spcBef>
              <a:spcAft>
                <a:spcPts val="0"/>
              </a:spcAft>
              <a:buSzPts val="1400"/>
              <a:buFont typeface="Arial"/>
              <a:buChar char="•"/>
            </a:pPr>
            <a:r>
              <a:rPr lang="en"/>
              <a:t>Pfizer – Business Team</a:t>
            </a:r>
            <a:endParaRPr/>
          </a:p>
          <a:p>
            <a:pPr marL="628650" lvl="1" indent="-171450" algn="l" rtl="0">
              <a:lnSpc>
                <a:spcPct val="100000"/>
              </a:lnSpc>
              <a:spcBef>
                <a:spcPts val="0"/>
              </a:spcBef>
              <a:spcAft>
                <a:spcPts val="0"/>
              </a:spcAft>
              <a:buSzPts val="1400"/>
              <a:buFont typeface="Arial"/>
              <a:buChar char="•"/>
            </a:pPr>
            <a:r>
              <a:rPr lang="en"/>
              <a:t>Medidata – both business and platform</a:t>
            </a:r>
            <a:endParaRPr/>
          </a:p>
          <a:p>
            <a:pPr marL="171450" lvl="0" indent="-171450" algn="l" rtl="0">
              <a:lnSpc>
                <a:spcPct val="100000"/>
              </a:lnSpc>
              <a:spcBef>
                <a:spcPts val="0"/>
              </a:spcBef>
              <a:spcAft>
                <a:spcPts val="0"/>
              </a:spcAft>
              <a:buSzPts val="1400"/>
              <a:buFont typeface="Arial"/>
              <a:buChar char="•"/>
            </a:pPr>
            <a:r>
              <a:rPr lang="en"/>
              <a:t>Team slide, put  team wise and some logo – only few people</a:t>
            </a:r>
            <a:endParaRPr/>
          </a:p>
          <a:p>
            <a:pPr marL="171450" lvl="0" indent="-171450" algn="l" rtl="0">
              <a:lnSpc>
                <a:spcPct val="100000"/>
              </a:lnSpc>
              <a:spcBef>
                <a:spcPts val="0"/>
              </a:spcBef>
              <a:spcAft>
                <a:spcPts val="0"/>
              </a:spcAft>
              <a:buSzPts val="1400"/>
              <a:buFont typeface="Arial"/>
              <a:buChar char="•"/>
            </a:pPr>
            <a:r>
              <a:rPr lang="en"/>
              <a:t>Add G2 Review slide</a:t>
            </a:r>
            <a:endParaRPr/>
          </a:p>
          <a:p>
            <a:pPr marL="171450" marR="0" lvl="0" indent="-171450" algn="l" rtl="0">
              <a:lnSpc>
                <a:spcPct val="100000"/>
              </a:lnSpc>
              <a:spcBef>
                <a:spcPts val="0"/>
              </a:spcBef>
              <a:spcAft>
                <a:spcPts val="0"/>
              </a:spcAft>
              <a:buClr>
                <a:schemeClr val="dk1"/>
              </a:buClr>
              <a:buSzPts val="1200"/>
              <a:buFont typeface="Arial"/>
              <a:buChar char="•"/>
            </a:pPr>
            <a:r>
              <a:rPr lang="en"/>
              <a:t>Add Public Recognition</a:t>
            </a:r>
            <a:endParaRPr/>
          </a:p>
          <a:p>
            <a:pPr marL="628650" lvl="1" indent="-171450" algn="l" rtl="0">
              <a:lnSpc>
                <a:spcPct val="100000"/>
              </a:lnSpc>
              <a:spcBef>
                <a:spcPts val="0"/>
              </a:spcBef>
              <a:spcAft>
                <a:spcPts val="0"/>
              </a:spcAft>
              <a:buSzPts val="1400"/>
              <a:buFont typeface="Arial"/>
              <a:buChar char="•"/>
            </a:pPr>
            <a:r>
              <a:rPr lang="en"/>
              <a:t>Elevance guy quote – Elevance thing This foundry is unlike any other foundry</a:t>
            </a:r>
            <a:endParaRPr/>
          </a:p>
          <a:p>
            <a:pPr marL="628650" lvl="1" indent="-171450" algn="l" rtl="0">
              <a:lnSpc>
                <a:spcPct val="100000"/>
              </a:lnSpc>
              <a:spcBef>
                <a:spcPts val="0"/>
              </a:spcBef>
              <a:spcAft>
                <a:spcPts val="0"/>
              </a:spcAft>
              <a:buSzPts val="1400"/>
              <a:buFont typeface="Arial"/>
              <a:buChar char="•"/>
            </a:pPr>
            <a:r>
              <a:rPr lang="en"/>
              <a:t>Other Google review and all</a:t>
            </a:r>
            <a:endParaRPr/>
          </a:p>
          <a:p>
            <a:pPr marL="171450" lvl="0" indent="-171450" algn="l" rtl="0">
              <a:lnSpc>
                <a:spcPct val="100000"/>
              </a:lnSpc>
              <a:spcBef>
                <a:spcPts val="0"/>
              </a:spcBef>
              <a:spcAft>
                <a:spcPts val="0"/>
              </a:spcAft>
              <a:buSzPts val="1400"/>
              <a:buFont typeface="Arial"/>
              <a:buChar char="•"/>
            </a:pPr>
            <a:r>
              <a:rPr lang="en"/>
              <a:t>Unique insights</a:t>
            </a:r>
            <a:endParaRPr/>
          </a:p>
          <a:p>
            <a:pPr marL="171450" lvl="0" indent="-171450" algn="l" rtl="0">
              <a:lnSpc>
                <a:spcPct val="100000"/>
              </a:lnSpc>
              <a:spcBef>
                <a:spcPts val="0"/>
              </a:spcBef>
              <a:spcAft>
                <a:spcPts val="0"/>
              </a:spcAft>
              <a:buSzPts val="1400"/>
              <a:buFont typeface="Arial"/>
              <a:buChar char="•"/>
            </a:pPr>
            <a:r>
              <a:rPr lang="en"/>
              <a:t>GTM Slides pick from email</a:t>
            </a:r>
            <a:endParaRPr/>
          </a:p>
          <a:p>
            <a:pPr marL="171450" lvl="0" indent="-171450" algn="l" rtl="0">
              <a:lnSpc>
                <a:spcPct val="100000"/>
              </a:lnSpc>
              <a:spcBef>
                <a:spcPts val="0"/>
              </a:spcBef>
              <a:spcAft>
                <a:spcPts val="0"/>
              </a:spcAft>
              <a:buSzPts val="1400"/>
              <a:buFont typeface="Arial"/>
              <a:buChar char="•"/>
            </a:pPr>
            <a:r>
              <a:rPr lang="en"/>
              <a:t>Long Term Direction Slide</a:t>
            </a:r>
            <a:endParaRPr/>
          </a:p>
          <a:p>
            <a:pPr marL="628650" lvl="1" indent="-171450" algn="l" rtl="0">
              <a:lnSpc>
                <a:spcPct val="100000"/>
              </a:lnSpc>
              <a:spcBef>
                <a:spcPts val="0"/>
              </a:spcBef>
              <a:spcAft>
                <a:spcPts val="0"/>
              </a:spcAft>
              <a:buSzPts val="1400"/>
              <a:buFont typeface="Arial"/>
              <a:buChar char="•"/>
            </a:pPr>
            <a:r>
              <a:rPr lang="en"/>
              <a:t>Auto Pilot (Product Screenshots)</a:t>
            </a:r>
            <a:endParaRPr/>
          </a:p>
          <a:p>
            <a:pPr marL="171450" lvl="0" indent="-171450" algn="l" rtl="0">
              <a:lnSpc>
                <a:spcPct val="100000"/>
              </a:lnSpc>
              <a:spcBef>
                <a:spcPts val="0"/>
              </a:spcBef>
              <a:spcAft>
                <a:spcPts val="0"/>
              </a:spcAft>
              <a:buSzPts val="1400"/>
              <a:buFont typeface="Arial"/>
              <a:buChar char="•"/>
            </a:pPr>
            <a:r>
              <a:rPr lang="en"/>
              <a:t>Competitors thing add</a:t>
            </a:r>
            <a:endParaRPr/>
          </a:p>
          <a:p>
            <a:pPr marL="171450" lvl="0" indent="-171450" algn="l" rtl="0">
              <a:lnSpc>
                <a:spcPct val="100000"/>
              </a:lnSpc>
              <a:spcBef>
                <a:spcPts val="0"/>
              </a:spcBef>
              <a:spcAft>
                <a:spcPts val="0"/>
              </a:spcAft>
              <a:buSzPts val="1400"/>
              <a:buFont typeface="Arial"/>
              <a:buChar char="•"/>
            </a:pPr>
            <a:r>
              <a:rPr lang="en"/>
              <a:t>Product Deep dive explaining the product -&gt; Modules -&gt; One important slide and 3-4 follow up slides </a:t>
            </a:r>
            <a:r>
              <a:rPr lang="en" err="1"/>
              <a:t>kinda</a:t>
            </a:r>
            <a:r>
              <a:rPr lang="en"/>
              <a:t> thing</a:t>
            </a:r>
            <a:endParaRPr/>
          </a:p>
          <a:p>
            <a:pPr marL="171450" lvl="0" indent="-171450" algn="l" rtl="0">
              <a:lnSpc>
                <a:spcPct val="100000"/>
              </a:lnSpc>
              <a:spcBef>
                <a:spcPts val="0"/>
              </a:spcBef>
              <a:spcAft>
                <a:spcPts val="0"/>
              </a:spcAft>
              <a:buSzPts val="1400"/>
              <a:buFont typeface="Arial"/>
              <a:buChar char="•"/>
            </a:pPr>
            <a:r>
              <a:rPr lang="en"/>
              <a:t>Fundraise slide – How much etc.</a:t>
            </a:r>
            <a:endParaRPr/>
          </a:p>
          <a:p>
            <a:pPr marL="171450" lvl="0" indent="-171450" algn="l" rtl="0">
              <a:lnSpc>
                <a:spcPct val="100000"/>
              </a:lnSpc>
              <a:spcBef>
                <a:spcPts val="0"/>
              </a:spcBef>
              <a:spcAft>
                <a:spcPts val="0"/>
              </a:spcAft>
              <a:buSzPts val="1400"/>
              <a:buFont typeface="Arial"/>
              <a:buChar char="•"/>
            </a:pPr>
            <a:r>
              <a:rPr lang="en"/>
              <a:t>Ingest customer stories from throughout</a:t>
            </a:r>
            <a:endParaRPr/>
          </a:p>
          <a:p>
            <a:pPr marL="171450" lvl="0" indent="-82550" algn="l" rtl="0">
              <a:lnSpc>
                <a:spcPct val="100000"/>
              </a:lnSpc>
              <a:spcBef>
                <a:spcPts val="0"/>
              </a:spcBef>
              <a:spcAft>
                <a:spcPts val="0"/>
              </a:spcAft>
              <a:buSzPts val="1400"/>
              <a:buFont typeface="Arial"/>
              <a:buNone/>
            </a:pPr>
            <a:endParaRPr/>
          </a:p>
          <a:p>
            <a:pPr marL="171450" lvl="0" indent="-82550" algn="l" rtl="0">
              <a:lnSpc>
                <a:spcPct val="100000"/>
              </a:lnSpc>
              <a:spcBef>
                <a:spcPts val="0"/>
              </a:spcBef>
              <a:spcAft>
                <a:spcPts val="0"/>
              </a:spcAft>
              <a:buSzPts val="1400"/>
              <a:buFont typeface="Arial"/>
              <a:buNone/>
            </a:pPr>
            <a:endParaRPr/>
          </a:p>
          <a:p>
            <a:pPr marL="171450" lvl="0" indent="-82550" algn="l" rtl="0">
              <a:lnSpc>
                <a:spcPct val="100000"/>
              </a:lnSpc>
              <a:spcBef>
                <a:spcPts val="0"/>
              </a:spcBef>
              <a:spcAft>
                <a:spcPts val="0"/>
              </a:spcAft>
              <a:buSzPts val="1400"/>
              <a:buFont typeface="Arial"/>
              <a:buNone/>
            </a:pPr>
            <a:endParaRPr/>
          </a:p>
          <a:p>
            <a:pPr marL="171450" lvl="0" indent="-82550" algn="l" rtl="0">
              <a:lnSpc>
                <a:spcPct val="100000"/>
              </a:lnSpc>
              <a:spcBef>
                <a:spcPts val="0"/>
              </a:spcBef>
              <a:spcAft>
                <a:spcPts val="0"/>
              </a:spcAft>
              <a:buSzPts val="1400"/>
              <a:buFont typeface="Arial"/>
              <a:buNone/>
            </a:pPr>
            <a:endParaRPr/>
          </a:p>
          <a:p>
            <a:pPr marL="171450" lvl="0" indent="-82550" algn="l" rtl="0">
              <a:lnSpc>
                <a:spcPct val="100000"/>
              </a:lnSpc>
              <a:spcBef>
                <a:spcPts val="0"/>
              </a:spcBef>
              <a:spcAft>
                <a:spcPts val="0"/>
              </a:spcAft>
              <a:buSzPts val="1400"/>
              <a:buFont typeface="Arial"/>
              <a:buNone/>
            </a:pPr>
            <a:endParaRPr/>
          </a:p>
          <a:p>
            <a:pPr marL="171450" lvl="0" indent="-82550" algn="l" rtl="0">
              <a:lnSpc>
                <a:spcPct val="100000"/>
              </a:lnSpc>
              <a:spcBef>
                <a:spcPts val="0"/>
              </a:spcBef>
              <a:spcAft>
                <a:spcPts val="0"/>
              </a:spcAft>
              <a:buSzPts val="1400"/>
              <a:buFont typeface="Arial"/>
              <a:buNone/>
            </a:pPr>
            <a:endParaRPr/>
          </a:p>
        </p:txBody>
      </p:sp>
      <p:sp>
        <p:nvSpPr>
          <p:cNvPr id="117" name="Google Shape;117;p1:notes">
            <a:extLst>
              <a:ext uri="{FF2B5EF4-FFF2-40B4-BE49-F238E27FC236}">
                <a16:creationId xmlns:a16="http://schemas.microsoft.com/office/drawing/2014/main" id="{ECD371EE-A8E1-99A7-D3EF-D79089AC63E7}"/>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fld id="{00000000-1234-1234-1234-123412341234}" type="slidenum">
              <a:rPr kumimoji="0" lang="en" sz="12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t>37</a:t>
            </a:fld>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387613087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1FF6C4-0E1E-0FAD-D1E8-68FC553DD49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BCB19B3-235B-3B9A-ED57-E3761F19837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0FEED40-4AE1-E26A-5093-375B3AECFFEF}"/>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3A36F229-5FE6-D090-7D33-CF842D5A81C4}"/>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CE2A828-883B-9040-A185-C9E23E0FD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2701398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230A75-0741-C7A7-0B3F-2D8A5290A0B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B21E887-FD36-38EA-D8FF-7B2039655C2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7AE01C5-E461-C68E-EA44-A3B7DE15438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7A70E72B-4361-B0FA-5B02-DC3BA6902B35}"/>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CE2A828-883B-9040-A185-C9E23E0FD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2316061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CA4CEF-9773-A928-B2C3-5CA49BB91B5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34C2061-C1E7-203D-4DA8-121DFE21D11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359EEB2-F6BA-EEE4-550D-202614847D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82BFEC55-0C1F-CCB6-7577-78ADCB32FF5A}"/>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CE2A828-883B-9040-A185-C9E23E0FD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113469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a:extLst>
            <a:ext uri="{FF2B5EF4-FFF2-40B4-BE49-F238E27FC236}">
              <a16:creationId xmlns:a16="http://schemas.microsoft.com/office/drawing/2014/main" id="{197A0C7D-DBCF-7161-C349-F16CBCF6A3F2}"/>
            </a:ext>
          </a:extLst>
        </p:cNvPr>
        <p:cNvGrpSpPr/>
        <p:nvPr/>
      </p:nvGrpSpPr>
      <p:grpSpPr>
        <a:xfrm>
          <a:off x="0" y="0"/>
          <a:ext cx="0" cy="0"/>
          <a:chOff x="0" y="0"/>
          <a:chExt cx="0" cy="0"/>
        </a:xfrm>
      </p:grpSpPr>
      <p:sp>
        <p:nvSpPr>
          <p:cNvPr id="115" name="Google Shape;115;p1:notes">
            <a:extLst>
              <a:ext uri="{FF2B5EF4-FFF2-40B4-BE49-F238E27FC236}">
                <a16:creationId xmlns:a16="http://schemas.microsoft.com/office/drawing/2014/main" id="{2A8000B8-C3C8-7E2D-7FAD-59607B6E9E8B}"/>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6" name="Google Shape;116;p1:notes">
            <a:extLst>
              <a:ext uri="{FF2B5EF4-FFF2-40B4-BE49-F238E27FC236}">
                <a16:creationId xmlns:a16="http://schemas.microsoft.com/office/drawing/2014/main" id="{253F4286-D6B8-1D4E-683E-DC645F00439A}"/>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171450" lvl="0" indent="-171450" algn="l" rtl="0">
              <a:lnSpc>
                <a:spcPct val="100000"/>
              </a:lnSpc>
              <a:spcBef>
                <a:spcPts val="0"/>
              </a:spcBef>
              <a:spcAft>
                <a:spcPts val="0"/>
              </a:spcAft>
              <a:buSzPts val="1400"/>
              <a:buFont typeface="Arial"/>
              <a:buChar char="•"/>
            </a:pPr>
            <a:r>
              <a:rPr lang="en"/>
              <a:t>Create an alternate journey slide that has the process for a platform team buyer persona</a:t>
            </a:r>
            <a:endParaRPr/>
          </a:p>
          <a:p>
            <a:pPr marL="171450" lvl="0" indent="-171450" algn="l" rtl="0">
              <a:lnSpc>
                <a:spcPct val="100000"/>
              </a:lnSpc>
              <a:spcBef>
                <a:spcPts val="0"/>
              </a:spcBef>
              <a:spcAft>
                <a:spcPts val="0"/>
              </a:spcAft>
              <a:buSzPts val="1400"/>
              <a:buFont typeface="Arial"/>
              <a:buChar char="•"/>
            </a:pPr>
            <a:r>
              <a:rPr lang="en"/>
              <a:t>Get Numbers for the usage thing to Nikunj</a:t>
            </a:r>
            <a:endParaRPr/>
          </a:p>
          <a:p>
            <a:pPr marL="171450" lvl="0" indent="-171450" algn="l" rtl="0">
              <a:lnSpc>
                <a:spcPct val="100000"/>
              </a:lnSpc>
              <a:spcBef>
                <a:spcPts val="0"/>
              </a:spcBef>
              <a:spcAft>
                <a:spcPts val="0"/>
              </a:spcAft>
              <a:buSzPts val="1400"/>
              <a:buFont typeface="Arial"/>
              <a:buChar char="•"/>
            </a:pPr>
            <a:r>
              <a:rPr lang="en"/>
              <a:t>In the pipeline things mention that the </a:t>
            </a:r>
            <a:endParaRPr/>
          </a:p>
          <a:p>
            <a:pPr marL="628650" lvl="1" indent="-171450" algn="l" rtl="0">
              <a:lnSpc>
                <a:spcPct val="100000"/>
              </a:lnSpc>
              <a:spcBef>
                <a:spcPts val="0"/>
              </a:spcBef>
              <a:spcAft>
                <a:spcPts val="0"/>
              </a:spcAft>
              <a:buSzPts val="1400"/>
              <a:buFont typeface="Arial"/>
              <a:buChar char="•"/>
            </a:pPr>
            <a:r>
              <a:rPr lang="en"/>
              <a:t>Elevance – platform</a:t>
            </a:r>
            <a:endParaRPr/>
          </a:p>
          <a:p>
            <a:pPr marL="628650" lvl="1" indent="-171450" algn="l" rtl="0">
              <a:lnSpc>
                <a:spcPct val="100000"/>
              </a:lnSpc>
              <a:spcBef>
                <a:spcPts val="0"/>
              </a:spcBef>
              <a:spcAft>
                <a:spcPts val="0"/>
              </a:spcAft>
              <a:buSzPts val="1400"/>
              <a:buFont typeface="Arial"/>
              <a:buChar char="•"/>
            </a:pPr>
            <a:r>
              <a:rPr lang="en"/>
              <a:t>Otsuka –business</a:t>
            </a:r>
            <a:endParaRPr/>
          </a:p>
          <a:p>
            <a:pPr marL="628650" lvl="1" indent="-171450" algn="l" rtl="0">
              <a:lnSpc>
                <a:spcPct val="100000"/>
              </a:lnSpc>
              <a:spcBef>
                <a:spcPts val="0"/>
              </a:spcBef>
              <a:spcAft>
                <a:spcPts val="0"/>
              </a:spcAft>
              <a:buSzPts val="1400"/>
              <a:buFont typeface="Arial"/>
              <a:buChar char="•"/>
            </a:pPr>
            <a:r>
              <a:rPr lang="en"/>
              <a:t>Pfizer – Business Team</a:t>
            </a:r>
            <a:endParaRPr/>
          </a:p>
          <a:p>
            <a:pPr marL="628650" lvl="1" indent="-171450" algn="l" rtl="0">
              <a:lnSpc>
                <a:spcPct val="100000"/>
              </a:lnSpc>
              <a:spcBef>
                <a:spcPts val="0"/>
              </a:spcBef>
              <a:spcAft>
                <a:spcPts val="0"/>
              </a:spcAft>
              <a:buSzPts val="1400"/>
              <a:buFont typeface="Arial"/>
              <a:buChar char="•"/>
            </a:pPr>
            <a:r>
              <a:rPr lang="en"/>
              <a:t>Medidata – both business and platform</a:t>
            </a:r>
            <a:endParaRPr/>
          </a:p>
          <a:p>
            <a:pPr marL="171450" lvl="0" indent="-171450" algn="l" rtl="0">
              <a:lnSpc>
                <a:spcPct val="100000"/>
              </a:lnSpc>
              <a:spcBef>
                <a:spcPts val="0"/>
              </a:spcBef>
              <a:spcAft>
                <a:spcPts val="0"/>
              </a:spcAft>
              <a:buSzPts val="1400"/>
              <a:buFont typeface="Arial"/>
              <a:buChar char="•"/>
            </a:pPr>
            <a:r>
              <a:rPr lang="en"/>
              <a:t>Team slide, put  team wise and some logo – only few people</a:t>
            </a:r>
            <a:endParaRPr/>
          </a:p>
          <a:p>
            <a:pPr marL="171450" lvl="0" indent="-171450" algn="l" rtl="0">
              <a:lnSpc>
                <a:spcPct val="100000"/>
              </a:lnSpc>
              <a:spcBef>
                <a:spcPts val="0"/>
              </a:spcBef>
              <a:spcAft>
                <a:spcPts val="0"/>
              </a:spcAft>
              <a:buSzPts val="1400"/>
              <a:buFont typeface="Arial"/>
              <a:buChar char="•"/>
            </a:pPr>
            <a:r>
              <a:rPr lang="en"/>
              <a:t>Add G2 Review slide</a:t>
            </a:r>
            <a:endParaRPr/>
          </a:p>
          <a:p>
            <a:pPr marL="171450" marR="0" lvl="0" indent="-171450" algn="l" rtl="0">
              <a:lnSpc>
                <a:spcPct val="100000"/>
              </a:lnSpc>
              <a:spcBef>
                <a:spcPts val="0"/>
              </a:spcBef>
              <a:spcAft>
                <a:spcPts val="0"/>
              </a:spcAft>
              <a:buClr>
                <a:schemeClr val="dk1"/>
              </a:buClr>
              <a:buSzPts val="1200"/>
              <a:buFont typeface="Arial"/>
              <a:buChar char="•"/>
            </a:pPr>
            <a:r>
              <a:rPr lang="en"/>
              <a:t>Add Public Recognition</a:t>
            </a:r>
            <a:endParaRPr/>
          </a:p>
          <a:p>
            <a:pPr marL="628650" lvl="1" indent="-171450" algn="l" rtl="0">
              <a:lnSpc>
                <a:spcPct val="100000"/>
              </a:lnSpc>
              <a:spcBef>
                <a:spcPts val="0"/>
              </a:spcBef>
              <a:spcAft>
                <a:spcPts val="0"/>
              </a:spcAft>
              <a:buSzPts val="1400"/>
              <a:buFont typeface="Arial"/>
              <a:buChar char="•"/>
            </a:pPr>
            <a:r>
              <a:rPr lang="en"/>
              <a:t>Elevance guy quote – Elevance thing This foundry is unlike any other foundry</a:t>
            </a:r>
            <a:endParaRPr/>
          </a:p>
          <a:p>
            <a:pPr marL="628650" lvl="1" indent="-171450" algn="l" rtl="0">
              <a:lnSpc>
                <a:spcPct val="100000"/>
              </a:lnSpc>
              <a:spcBef>
                <a:spcPts val="0"/>
              </a:spcBef>
              <a:spcAft>
                <a:spcPts val="0"/>
              </a:spcAft>
              <a:buSzPts val="1400"/>
              <a:buFont typeface="Arial"/>
              <a:buChar char="•"/>
            </a:pPr>
            <a:r>
              <a:rPr lang="en"/>
              <a:t>Other Google review and all</a:t>
            </a:r>
            <a:endParaRPr/>
          </a:p>
          <a:p>
            <a:pPr marL="171450" lvl="0" indent="-171450" algn="l" rtl="0">
              <a:lnSpc>
                <a:spcPct val="100000"/>
              </a:lnSpc>
              <a:spcBef>
                <a:spcPts val="0"/>
              </a:spcBef>
              <a:spcAft>
                <a:spcPts val="0"/>
              </a:spcAft>
              <a:buSzPts val="1400"/>
              <a:buFont typeface="Arial"/>
              <a:buChar char="•"/>
            </a:pPr>
            <a:r>
              <a:rPr lang="en"/>
              <a:t>Unique insights</a:t>
            </a:r>
            <a:endParaRPr/>
          </a:p>
          <a:p>
            <a:pPr marL="171450" lvl="0" indent="-171450" algn="l" rtl="0">
              <a:lnSpc>
                <a:spcPct val="100000"/>
              </a:lnSpc>
              <a:spcBef>
                <a:spcPts val="0"/>
              </a:spcBef>
              <a:spcAft>
                <a:spcPts val="0"/>
              </a:spcAft>
              <a:buSzPts val="1400"/>
              <a:buFont typeface="Arial"/>
              <a:buChar char="•"/>
            </a:pPr>
            <a:r>
              <a:rPr lang="en"/>
              <a:t>GTM Slides pick from email</a:t>
            </a:r>
            <a:endParaRPr/>
          </a:p>
          <a:p>
            <a:pPr marL="171450" lvl="0" indent="-171450" algn="l" rtl="0">
              <a:lnSpc>
                <a:spcPct val="100000"/>
              </a:lnSpc>
              <a:spcBef>
                <a:spcPts val="0"/>
              </a:spcBef>
              <a:spcAft>
                <a:spcPts val="0"/>
              </a:spcAft>
              <a:buSzPts val="1400"/>
              <a:buFont typeface="Arial"/>
              <a:buChar char="•"/>
            </a:pPr>
            <a:r>
              <a:rPr lang="en"/>
              <a:t>Long Term Direction Slide</a:t>
            </a:r>
            <a:endParaRPr/>
          </a:p>
          <a:p>
            <a:pPr marL="628650" lvl="1" indent="-171450" algn="l" rtl="0">
              <a:lnSpc>
                <a:spcPct val="100000"/>
              </a:lnSpc>
              <a:spcBef>
                <a:spcPts val="0"/>
              </a:spcBef>
              <a:spcAft>
                <a:spcPts val="0"/>
              </a:spcAft>
              <a:buSzPts val="1400"/>
              <a:buFont typeface="Arial"/>
              <a:buChar char="•"/>
            </a:pPr>
            <a:r>
              <a:rPr lang="en"/>
              <a:t>Auto Pilot (Product Screenshots)</a:t>
            </a:r>
            <a:endParaRPr/>
          </a:p>
          <a:p>
            <a:pPr marL="171450" lvl="0" indent="-171450" algn="l" rtl="0">
              <a:lnSpc>
                <a:spcPct val="100000"/>
              </a:lnSpc>
              <a:spcBef>
                <a:spcPts val="0"/>
              </a:spcBef>
              <a:spcAft>
                <a:spcPts val="0"/>
              </a:spcAft>
              <a:buSzPts val="1400"/>
              <a:buFont typeface="Arial"/>
              <a:buChar char="•"/>
            </a:pPr>
            <a:r>
              <a:rPr lang="en"/>
              <a:t>Competitors thing add</a:t>
            </a:r>
            <a:endParaRPr/>
          </a:p>
          <a:p>
            <a:pPr marL="171450" lvl="0" indent="-171450" algn="l" rtl="0">
              <a:lnSpc>
                <a:spcPct val="100000"/>
              </a:lnSpc>
              <a:spcBef>
                <a:spcPts val="0"/>
              </a:spcBef>
              <a:spcAft>
                <a:spcPts val="0"/>
              </a:spcAft>
              <a:buSzPts val="1400"/>
              <a:buFont typeface="Arial"/>
              <a:buChar char="•"/>
            </a:pPr>
            <a:r>
              <a:rPr lang="en"/>
              <a:t>Product Deep dive explaining the product -&gt; Modules -&gt; One important slide and 3-4 follow up slides </a:t>
            </a:r>
            <a:r>
              <a:rPr lang="en" err="1"/>
              <a:t>kinda</a:t>
            </a:r>
            <a:r>
              <a:rPr lang="en"/>
              <a:t> thing</a:t>
            </a:r>
            <a:endParaRPr/>
          </a:p>
          <a:p>
            <a:pPr marL="171450" lvl="0" indent="-171450" algn="l" rtl="0">
              <a:lnSpc>
                <a:spcPct val="100000"/>
              </a:lnSpc>
              <a:spcBef>
                <a:spcPts val="0"/>
              </a:spcBef>
              <a:spcAft>
                <a:spcPts val="0"/>
              </a:spcAft>
              <a:buSzPts val="1400"/>
              <a:buFont typeface="Arial"/>
              <a:buChar char="•"/>
            </a:pPr>
            <a:r>
              <a:rPr lang="en"/>
              <a:t>Fundraise slide – How much etc.</a:t>
            </a:r>
            <a:endParaRPr/>
          </a:p>
          <a:p>
            <a:pPr marL="171450" lvl="0" indent="-171450" algn="l" rtl="0">
              <a:lnSpc>
                <a:spcPct val="100000"/>
              </a:lnSpc>
              <a:spcBef>
                <a:spcPts val="0"/>
              </a:spcBef>
              <a:spcAft>
                <a:spcPts val="0"/>
              </a:spcAft>
              <a:buSzPts val="1400"/>
              <a:buFont typeface="Arial"/>
              <a:buChar char="•"/>
            </a:pPr>
            <a:r>
              <a:rPr lang="en"/>
              <a:t>Ingest customer stories from throughout</a:t>
            </a:r>
            <a:endParaRPr/>
          </a:p>
          <a:p>
            <a:pPr marL="171450" lvl="0" indent="-82550" algn="l" rtl="0">
              <a:lnSpc>
                <a:spcPct val="100000"/>
              </a:lnSpc>
              <a:spcBef>
                <a:spcPts val="0"/>
              </a:spcBef>
              <a:spcAft>
                <a:spcPts val="0"/>
              </a:spcAft>
              <a:buSzPts val="1400"/>
              <a:buFont typeface="Arial"/>
              <a:buNone/>
            </a:pPr>
            <a:endParaRPr/>
          </a:p>
          <a:p>
            <a:pPr marL="171450" lvl="0" indent="-82550" algn="l" rtl="0">
              <a:lnSpc>
                <a:spcPct val="100000"/>
              </a:lnSpc>
              <a:spcBef>
                <a:spcPts val="0"/>
              </a:spcBef>
              <a:spcAft>
                <a:spcPts val="0"/>
              </a:spcAft>
              <a:buSzPts val="1400"/>
              <a:buFont typeface="Arial"/>
              <a:buNone/>
            </a:pPr>
            <a:endParaRPr/>
          </a:p>
          <a:p>
            <a:pPr marL="171450" lvl="0" indent="-82550" algn="l" rtl="0">
              <a:lnSpc>
                <a:spcPct val="100000"/>
              </a:lnSpc>
              <a:spcBef>
                <a:spcPts val="0"/>
              </a:spcBef>
              <a:spcAft>
                <a:spcPts val="0"/>
              </a:spcAft>
              <a:buSzPts val="1400"/>
              <a:buFont typeface="Arial"/>
              <a:buNone/>
            </a:pPr>
            <a:endParaRPr/>
          </a:p>
          <a:p>
            <a:pPr marL="171450" lvl="0" indent="-82550" algn="l" rtl="0">
              <a:lnSpc>
                <a:spcPct val="100000"/>
              </a:lnSpc>
              <a:spcBef>
                <a:spcPts val="0"/>
              </a:spcBef>
              <a:spcAft>
                <a:spcPts val="0"/>
              </a:spcAft>
              <a:buSzPts val="1400"/>
              <a:buFont typeface="Arial"/>
              <a:buNone/>
            </a:pPr>
            <a:endParaRPr/>
          </a:p>
          <a:p>
            <a:pPr marL="171450" lvl="0" indent="-82550" algn="l" rtl="0">
              <a:lnSpc>
                <a:spcPct val="100000"/>
              </a:lnSpc>
              <a:spcBef>
                <a:spcPts val="0"/>
              </a:spcBef>
              <a:spcAft>
                <a:spcPts val="0"/>
              </a:spcAft>
              <a:buSzPts val="1400"/>
              <a:buFont typeface="Arial"/>
              <a:buNone/>
            </a:pPr>
            <a:endParaRPr/>
          </a:p>
          <a:p>
            <a:pPr marL="171450" lvl="0" indent="-82550" algn="l" rtl="0">
              <a:lnSpc>
                <a:spcPct val="100000"/>
              </a:lnSpc>
              <a:spcBef>
                <a:spcPts val="0"/>
              </a:spcBef>
              <a:spcAft>
                <a:spcPts val="0"/>
              </a:spcAft>
              <a:buSzPts val="1400"/>
              <a:buFont typeface="Arial"/>
              <a:buNone/>
            </a:pPr>
            <a:endParaRPr/>
          </a:p>
        </p:txBody>
      </p:sp>
      <p:sp>
        <p:nvSpPr>
          <p:cNvPr id="117" name="Google Shape;117;p1:notes">
            <a:extLst>
              <a:ext uri="{FF2B5EF4-FFF2-40B4-BE49-F238E27FC236}">
                <a16:creationId xmlns:a16="http://schemas.microsoft.com/office/drawing/2014/main" id="{0B143E12-BB7D-CE85-A38F-BCF772BDD895}"/>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fld id="{00000000-1234-1234-1234-123412341234}" type="slidenum">
              <a:rPr kumimoji="0" lang="en" sz="12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t>5</a:t>
            </a:fld>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78680882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CBE7F4-7A7D-AF7B-ABE4-E4D71337BFE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7E5E9DD-F68D-D55C-D58E-61AD2996C0F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A5E00D-C846-221E-7A97-7BF52F7DE0E8}"/>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EA58AF7C-D06E-39A2-3BFE-CDDE98EC8218}"/>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CE2A828-883B-9040-A185-C9E23E0FD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003794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DF18EF-28F6-FE22-0D7C-A70A993FE5A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E032EA2-131F-49C8-6A86-83FB5945A09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90297CD-1940-8FEA-FD34-AD357B76FD5F}"/>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7F25B524-E524-1366-5E66-0FDEB7B74244}"/>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CE2A828-883B-9040-A185-C9E23E0FD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7630576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a:extLst>
            <a:ext uri="{FF2B5EF4-FFF2-40B4-BE49-F238E27FC236}">
              <a16:creationId xmlns:a16="http://schemas.microsoft.com/office/drawing/2014/main" id="{87DE4E7B-A905-8354-65F0-B39D4E047CE8}"/>
            </a:ext>
          </a:extLst>
        </p:cNvPr>
        <p:cNvGrpSpPr/>
        <p:nvPr/>
      </p:nvGrpSpPr>
      <p:grpSpPr>
        <a:xfrm>
          <a:off x="0" y="0"/>
          <a:ext cx="0" cy="0"/>
          <a:chOff x="0" y="0"/>
          <a:chExt cx="0" cy="0"/>
        </a:xfrm>
      </p:grpSpPr>
      <p:sp>
        <p:nvSpPr>
          <p:cNvPr id="115" name="Google Shape;115;p1:notes">
            <a:extLst>
              <a:ext uri="{FF2B5EF4-FFF2-40B4-BE49-F238E27FC236}">
                <a16:creationId xmlns:a16="http://schemas.microsoft.com/office/drawing/2014/main" id="{448564BE-54E3-0474-97FD-B28C8A8A1C01}"/>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6" name="Google Shape;116;p1:notes">
            <a:extLst>
              <a:ext uri="{FF2B5EF4-FFF2-40B4-BE49-F238E27FC236}">
                <a16:creationId xmlns:a16="http://schemas.microsoft.com/office/drawing/2014/main" id="{4894E584-0A77-D417-8D06-C0D7586166FC}"/>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171450" lvl="0" indent="-171450" algn="l" rtl="0">
              <a:lnSpc>
                <a:spcPct val="100000"/>
              </a:lnSpc>
              <a:spcBef>
                <a:spcPts val="0"/>
              </a:spcBef>
              <a:spcAft>
                <a:spcPts val="0"/>
              </a:spcAft>
              <a:buSzPts val="1400"/>
              <a:buFont typeface="Arial"/>
              <a:buChar char="•"/>
            </a:pPr>
            <a:r>
              <a:rPr lang="en"/>
              <a:t>Create an alternate journey slide that has the process for a platform team buyer persona</a:t>
            </a:r>
            <a:endParaRPr/>
          </a:p>
          <a:p>
            <a:pPr marL="171450" lvl="0" indent="-171450" algn="l" rtl="0">
              <a:lnSpc>
                <a:spcPct val="100000"/>
              </a:lnSpc>
              <a:spcBef>
                <a:spcPts val="0"/>
              </a:spcBef>
              <a:spcAft>
                <a:spcPts val="0"/>
              </a:spcAft>
              <a:buSzPts val="1400"/>
              <a:buFont typeface="Arial"/>
              <a:buChar char="•"/>
            </a:pPr>
            <a:r>
              <a:rPr lang="en"/>
              <a:t>Get Numbers for the usage thing to Nikunj</a:t>
            </a:r>
            <a:endParaRPr/>
          </a:p>
          <a:p>
            <a:pPr marL="171450" lvl="0" indent="-171450" algn="l" rtl="0">
              <a:lnSpc>
                <a:spcPct val="100000"/>
              </a:lnSpc>
              <a:spcBef>
                <a:spcPts val="0"/>
              </a:spcBef>
              <a:spcAft>
                <a:spcPts val="0"/>
              </a:spcAft>
              <a:buSzPts val="1400"/>
              <a:buFont typeface="Arial"/>
              <a:buChar char="•"/>
            </a:pPr>
            <a:r>
              <a:rPr lang="en"/>
              <a:t>In the pipeline things mention that the </a:t>
            </a:r>
            <a:endParaRPr/>
          </a:p>
          <a:p>
            <a:pPr marL="628650" lvl="1" indent="-171450" algn="l" rtl="0">
              <a:lnSpc>
                <a:spcPct val="100000"/>
              </a:lnSpc>
              <a:spcBef>
                <a:spcPts val="0"/>
              </a:spcBef>
              <a:spcAft>
                <a:spcPts val="0"/>
              </a:spcAft>
              <a:buSzPts val="1400"/>
              <a:buFont typeface="Arial"/>
              <a:buChar char="•"/>
            </a:pPr>
            <a:r>
              <a:rPr lang="en"/>
              <a:t>Elevance – platform</a:t>
            </a:r>
            <a:endParaRPr/>
          </a:p>
          <a:p>
            <a:pPr marL="628650" lvl="1" indent="-171450" algn="l" rtl="0">
              <a:lnSpc>
                <a:spcPct val="100000"/>
              </a:lnSpc>
              <a:spcBef>
                <a:spcPts val="0"/>
              </a:spcBef>
              <a:spcAft>
                <a:spcPts val="0"/>
              </a:spcAft>
              <a:buSzPts val="1400"/>
              <a:buFont typeface="Arial"/>
              <a:buChar char="•"/>
            </a:pPr>
            <a:r>
              <a:rPr lang="en"/>
              <a:t>Otsuka –business</a:t>
            </a:r>
            <a:endParaRPr/>
          </a:p>
          <a:p>
            <a:pPr marL="628650" lvl="1" indent="-171450" algn="l" rtl="0">
              <a:lnSpc>
                <a:spcPct val="100000"/>
              </a:lnSpc>
              <a:spcBef>
                <a:spcPts val="0"/>
              </a:spcBef>
              <a:spcAft>
                <a:spcPts val="0"/>
              </a:spcAft>
              <a:buSzPts val="1400"/>
              <a:buFont typeface="Arial"/>
              <a:buChar char="•"/>
            </a:pPr>
            <a:r>
              <a:rPr lang="en"/>
              <a:t>Pfizer – Business Team</a:t>
            </a:r>
            <a:endParaRPr/>
          </a:p>
          <a:p>
            <a:pPr marL="628650" lvl="1" indent="-171450" algn="l" rtl="0">
              <a:lnSpc>
                <a:spcPct val="100000"/>
              </a:lnSpc>
              <a:spcBef>
                <a:spcPts val="0"/>
              </a:spcBef>
              <a:spcAft>
                <a:spcPts val="0"/>
              </a:spcAft>
              <a:buSzPts val="1400"/>
              <a:buFont typeface="Arial"/>
              <a:buChar char="•"/>
            </a:pPr>
            <a:r>
              <a:rPr lang="en"/>
              <a:t>Medidata – both business and platform</a:t>
            </a:r>
            <a:endParaRPr/>
          </a:p>
          <a:p>
            <a:pPr marL="171450" lvl="0" indent="-171450" algn="l" rtl="0">
              <a:lnSpc>
                <a:spcPct val="100000"/>
              </a:lnSpc>
              <a:spcBef>
                <a:spcPts val="0"/>
              </a:spcBef>
              <a:spcAft>
                <a:spcPts val="0"/>
              </a:spcAft>
              <a:buSzPts val="1400"/>
              <a:buFont typeface="Arial"/>
              <a:buChar char="•"/>
            </a:pPr>
            <a:r>
              <a:rPr lang="en"/>
              <a:t>Team slide, put  team wise and some logo – only few people</a:t>
            </a:r>
            <a:endParaRPr/>
          </a:p>
          <a:p>
            <a:pPr marL="171450" lvl="0" indent="-171450" algn="l" rtl="0">
              <a:lnSpc>
                <a:spcPct val="100000"/>
              </a:lnSpc>
              <a:spcBef>
                <a:spcPts val="0"/>
              </a:spcBef>
              <a:spcAft>
                <a:spcPts val="0"/>
              </a:spcAft>
              <a:buSzPts val="1400"/>
              <a:buFont typeface="Arial"/>
              <a:buChar char="•"/>
            </a:pPr>
            <a:r>
              <a:rPr lang="en"/>
              <a:t>Add G2 Review slide</a:t>
            </a:r>
            <a:endParaRPr/>
          </a:p>
          <a:p>
            <a:pPr marL="171450" marR="0" lvl="0" indent="-171450" algn="l" rtl="0">
              <a:lnSpc>
                <a:spcPct val="100000"/>
              </a:lnSpc>
              <a:spcBef>
                <a:spcPts val="0"/>
              </a:spcBef>
              <a:spcAft>
                <a:spcPts val="0"/>
              </a:spcAft>
              <a:buClr>
                <a:schemeClr val="dk1"/>
              </a:buClr>
              <a:buSzPts val="1200"/>
              <a:buFont typeface="Arial"/>
              <a:buChar char="•"/>
            </a:pPr>
            <a:r>
              <a:rPr lang="en"/>
              <a:t>Add Public Recognition</a:t>
            </a:r>
            <a:endParaRPr/>
          </a:p>
          <a:p>
            <a:pPr marL="628650" lvl="1" indent="-171450" algn="l" rtl="0">
              <a:lnSpc>
                <a:spcPct val="100000"/>
              </a:lnSpc>
              <a:spcBef>
                <a:spcPts val="0"/>
              </a:spcBef>
              <a:spcAft>
                <a:spcPts val="0"/>
              </a:spcAft>
              <a:buSzPts val="1400"/>
              <a:buFont typeface="Arial"/>
              <a:buChar char="•"/>
            </a:pPr>
            <a:r>
              <a:rPr lang="en"/>
              <a:t>Elevance guy quote – Elevance thing This foundry is unlike any other foundry</a:t>
            </a:r>
            <a:endParaRPr/>
          </a:p>
          <a:p>
            <a:pPr marL="628650" lvl="1" indent="-171450" algn="l" rtl="0">
              <a:lnSpc>
                <a:spcPct val="100000"/>
              </a:lnSpc>
              <a:spcBef>
                <a:spcPts val="0"/>
              </a:spcBef>
              <a:spcAft>
                <a:spcPts val="0"/>
              </a:spcAft>
              <a:buSzPts val="1400"/>
              <a:buFont typeface="Arial"/>
              <a:buChar char="•"/>
            </a:pPr>
            <a:r>
              <a:rPr lang="en"/>
              <a:t>Other Google review and all</a:t>
            </a:r>
            <a:endParaRPr/>
          </a:p>
          <a:p>
            <a:pPr marL="171450" lvl="0" indent="-171450" algn="l" rtl="0">
              <a:lnSpc>
                <a:spcPct val="100000"/>
              </a:lnSpc>
              <a:spcBef>
                <a:spcPts val="0"/>
              </a:spcBef>
              <a:spcAft>
                <a:spcPts val="0"/>
              </a:spcAft>
              <a:buSzPts val="1400"/>
              <a:buFont typeface="Arial"/>
              <a:buChar char="•"/>
            </a:pPr>
            <a:r>
              <a:rPr lang="en"/>
              <a:t>Unique insights</a:t>
            </a:r>
            <a:endParaRPr/>
          </a:p>
          <a:p>
            <a:pPr marL="171450" lvl="0" indent="-171450" algn="l" rtl="0">
              <a:lnSpc>
                <a:spcPct val="100000"/>
              </a:lnSpc>
              <a:spcBef>
                <a:spcPts val="0"/>
              </a:spcBef>
              <a:spcAft>
                <a:spcPts val="0"/>
              </a:spcAft>
              <a:buSzPts val="1400"/>
              <a:buFont typeface="Arial"/>
              <a:buChar char="•"/>
            </a:pPr>
            <a:r>
              <a:rPr lang="en"/>
              <a:t>GTM Slides pick from email</a:t>
            </a:r>
            <a:endParaRPr/>
          </a:p>
          <a:p>
            <a:pPr marL="171450" lvl="0" indent="-171450" algn="l" rtl="0">
              <a:lnSpc>
                <a:spcPct val="100000"/>
              </a:lnSpc>
              <a:spcBef>
                <a:spcPts val="0"/>
              </a:spcBef>
              <a:spcAft>
                <a:spcPts val="0"/>
              </a:spcAft>
              <a:buSzPts val="1400"/>
              <a:buFont typeface="Arial"/>
              <a:buChar char="•"/>
            </a:pPr>
            <a:r>
              <a:rPr lang="en"/>
              <a:t>Long Term Direction Slide</a:t>
            </a:r>
            <a:endParaRPr/>
          </a:p>
          <a:p>
            <a:pPr marL="628650" lvl="1" indent="-171450" algn="l" rtl="0">
              <a:lnSpc>
                <a:spcPct val="100000"/>
              </a:lnSpc>
              <a:spcBef>
                <a:spcPts val="0"/>
              </a:spcBef>
              <a:spcAft>
                <a:spcPts val="0"/>
              </a:spcAft>
              <a:buSzPts val="1400"/>
              <a:buFont typeface="Arial"/>
              <a:buChar char="•"/>
            </a:pPr>
            <a:r>
              <a:rPr lang="en"/>
              <a:t>Auto Pilot (Product Screenshots)</a:t>
            </a:r>
            <a:endParaRPr/>
          </a:p>
          <a:p>
            <a:pPr marL="171450" lvl="0" indent="-171450" algn="l" rtl="0">
              <a:lnSpc>
                <a:spcPct val="100000"/>
              </a:lnSpc>
              <a:spcBef>
                <a:spcPts val="0"/>
              </a:spcBef>
              <a:spcAft>
                <a:spcPts val="0"/>
              </a:spcAft>
              <a:buSzPts val="1400"/>
              <a:buFont typeface="Arial"/>
              <a:buChar char="•"/>
            </a:pPr>
            <a:r>
              <a:rPr lang="en"/>
              <a:t>Competitors thing add</a:t>
            </a:r>
            <a:endParaRPr/>
          </a:p>
          <a:p>
            <a:pPr marL="171450" lvl="0" indent="-171450" algn="l" rtl="0">
              <a:lnSpc>
                <a:spcPct val="100000"/>
              </a:lnSpc>
              <a:spcBef>
                <a:spcPts val="0"/>
              </a:spcBef>
              <a:spcAft>
                <a:spcPts val="0"/>
              </a:spcAft>
              <a:buSzPts val="1400"/>
              <a:buFont typeface="Arial"/>
              <a:buChar char="•"/>
            </a:pPr>
            <a:r>
              <a:rPr lang="en"/>
              <a:t>Product Deep dive explaining the product -&gt; Modules -&gt; One important slide and 3-4 follow up slides </a:t>
            </a:r>
            <a:r>
              <a:rPr lang="en" err="1"/>
              <a:t>kinda</a:t>
            </a:r>
            <a:r>
              <a:rPr lang="en"/>
              <a:t> thing</a:t>
            </a:r>
            <a:endParaRPr/>
          </a:p>
          <a:p>
            <a:pPr marL="171450" lvl="0" indent="-171450" algn="l" rtl="0">
              <a:lnSpc>
                <a:spcPct val="100000"/>
              </a:lnSpc>
              <a:spcBef>
                <a:spcPts val="0"/>
              </a:spcBef>
              <a:spcAft>
                <a:spcPts val="0"/>
              </a:spcAft>
              <a:buSzPts val="1400"/>
              <a:buFont typeface="Arial"/>
              <a:buChar char="•"/>
            </a:pPr>
            <a:r>
              <a:rPr lang="en"/>
              <a:t>Fundraise slide – How much etc.</a:t>
            </a:r>
            <a:endParaRPr/>
          </a:p>
          <a:p>
            <a:pPr marL="171450" lvl="0" indent="-171450" algn="l" rtl="0">
              <a:lnSpc>
                <a:spcPct val="100000"/>
              </a:lnSpc>
              <a:spcBef>
                <a:spcPts val="0"/>
              </a:spcBef>
              <a:spcAft>
                <a:spcPts val="0"/>
              </a:spcAft>
              <a:buSzPts val="1400"/>
              <a:buFont typeface="Arial"/>
              <a:buChar char="•"/>
            </a:pPr>
            <a:r>
              <a:rPr lang="en"/>
              <a:t>Ingest customer stories from throughout</a:t>
            </a:r>
            <a:endParaRPr/>
          </a:p>
          <a:p>
            <a:pPr marL="171450" lvl="0" indent="-82550" algn="l" rtl="0">
              <a:lnSpc>
                <a:spcPct val="100000"/>
              </a:lnSpc>
              <a:spcBef>
                <a:spcPts val="0"/>
              </a:spcBef>
              <a:spcAft>
                <a:spcPts val="0"/>
              </a:spcAft>
              <a:buSzPts val="1400"/>
              <a:buFont typeface="Arial"/>
              <a:buNone/>
            </a:pPr>
            <a:endParaRPr/>
          </a:p>
          <a:p>
            <a:pPr marL="171450" lvl="0" indent="-82550" algn="l" rtl="0">
              <a:lnSpc>
                <a:spcPct val="100000"/>
              </a:lnSpc>
              <a:spcBef>
                <a:spcPts val="0"/>
              </a:spcBef>
              <a:spcAft>
                <a:spcPts val="0"/>
              </a:spcAft>
              <a:buSzPts val="1400"/>
              <a:buFont typeface="Arial"/>
              <a:buNone/>
            </a:pPr>
            <a:endParaRPr/>
          </a:p>
          <a:p>
            <a:pPr marL="171450" lvl="0" indent="-82550" algn="l" rtl="0">
              <a:lnSpc>
                <a:spcPct val="100000"/>
              </a:lnSpc>
              <a:spcBef>
                <a:spcPts val="0"/>
              </a:spcBef>
              <a:spcAft>
                <a:spcPts val="0"/>
              </a:spcAft>
              <a:buSzPts val="1400"/>
              <a:buFont typeface="Arial"/>
              <a:buNone/>
            </a:pPr>
            <a:endParaRPr/>
          </a:p>
          <a:p>
            <a:pPr marL="171450" lvl="0" indent="-82550" algn="l" rtl="0">
              <a:lnSpc>
                <a:spcPct val="100000"/>
              </a:lnSpc>
              <a:spcBef>
                <a:spcPts val="0"/>
              </a:spcBef>
              <a:spcAft>
                <a:spcPts val="0"/>
              </a:spcAft>
              <a:buSzPts val="1400"/>
              <a:buFont typeface="Arial"/>
              <a:buNone/>
            </a:pPr>
            <a:endParaRPr/>
          </a:p>
          <a:p>
            <a:pPr marL="171450" lvl="0" indent="-82550" algn="l" rtl="0">
              <a:lnSpc>
                <a:spcPct val="100000"/>
              </a:lnSpc>
              <a:spcBef>
                <a:spcPts val="0"/>
              </a:spcBef>
              <a:spcAft>
                <a:spcPts val="0"/>
              </a:spcAft>
              <a:buSzPts val="1400"/>
              <a:buFont typeface="Arial"/>
              <a:buNone/>
            </a:pPr>
            <a:endParaRPr/>
          </a:p>
          <a:p>
            <a:pPr marL="171450" lvl="0" indent="-82550" algn="l" rtl="0">
              <a:lnSpc>
                <a:spcPct val="100000"/>
              </a:lnSpc>
              <a:spcBef>
                <a:spcPts val="0"/>
              </a:spcBef>
              <a:spcAft>
                <a:spcPts val="0"/>
              </a:spcAft>
              <a:buSzPts val="1400"/>
              <a:buFont typeface="Arial"/>
              <a:buNone/>
            </a:pPr>
            <a:endParaRPr/>
          </a:p>
        </p:txBody>
      </p:sp>
      <p:sp>
        <p:nvSpPr>
          <p:cNvPr id="117" name="Google Shape;117;p1:notes">
            <a:extLst>
              <a:ext uri="{FF2B5EF4-FFF2-40B4-BE49-F238E27FC236}">
                <a16:creationId xmlns:a16="http://schemas.microsoft.com/office/drawing/2014/main" id="{FD560779-C41E-2682-0620-95D9CB1DA945}"/>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fld id="{00000000-1234-1234-1234-123412341234}" type="slidenum">
              <a:rPr kumimoji="0" lang="en" sz="12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t>43</a:t>
            </a:fld>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120100256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9655DF-1348-C59A-558F-5BB77B1F447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1A1A789-79E8-5696-A65A-F2D2AA4085F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C28B3DB-E3D0-AFF8-0DAE-5964C25F4BEF}"/>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319CEDDB-58DE-720A-2B22-7462920C9045}"/>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CE2A828-883B-9040-A185-C9E23E0FD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5594922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09CC40-D6A9-6EFA-7490-FF0B4A5759C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47AEB42-15FA-492A-1825-7AF8AC8D456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8C6408E-30FC-2F9E-F073-FB90486D2E80}"/>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BFE7F4CA-162A-0A19-31A1-29E83A5242BE}"/>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CE2A828-883B-9040-A185-C9E23E0FD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5435024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6B6FB1-287C-96A6-7942-DC5F83DFC6D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AB6898D-4DBC-23A2-BED4-6B6CE261DEB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DC9EC1E-3430-E323-4A6F-64A50B29579C}"/>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5F5720B3-814F-027C-104E-C04B0A8E1D2F}"/>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CE2A828-883B-9040-A185-C9E23E0FD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5647581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A7B81F-C900-1FA2-78B2-BC71F767C17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EBF6C5C-5C73-DE51-9B3C-286DEED0D54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9385F66-3925-37E0-C494-2CAD42A8D6FF}"/>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6F1CA472-AE6F-6F6C-D975-49552AF58D3F}"/>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CE2A828-883B-9040-A185-C9E23E0FD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1730202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a:extLst>
            <a:ext uri="{FF2B5EF4-FFF2-40B4-BE49-F238E27FC236}">
              <a16:creationId xmlns:a16="http://schemas.microsoft.com/office/drawing/2014/main" id="{93A730E0-94B1-B9BC-9782-29AC524DC30C}"/>
            </a:ext>
          </a:extLst>
        </p:cNvPr>
        <p:cNvGrpSpPr/>
        <p:nvPr/>
      </p:nvGrpSpPr>
      <p:grpSpPr>
        <a:xfrm>
          <a:off x="0" y="0"/>
          <a:ext cx="0" cy="0"/>
          <a:chOff x="0" y="0"/>
          <a:chExt cx="0" cy="0"/>
        </a:xfrm>
      </p:grpSpPr>
      <p:sp>
        <p:nvSpPr>
          <p:cNvPr id="115" name="Google Shape;115;p1:notes">
            <a:extLst>
              <a:ext uri="{FF2B5EF4-FFF2-40B4-BE49-F238E27FC236}">
                <a16:creationId xmlns:a16="http://schemas.microsoft.com/office/drawing/2014/main" id="{C9BEAFB9-A805-A6A5-CADB-04ED2EF136A3}"/>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6" name="Google Shape;116;p1:notes">
            <a:extLst>
              <a:ext uri="{FF2B5EF4-FFF2-40B4-BE49-F238E27FC236}">
                <a16:creationId xmlns:a16="http://schemas.microsoft.com/office/drawing/2014/main" id="{6E7FA77F-D543-9312-91AA-F6F02520D278}"/>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171450" lvl="0" indent="-171450" algn="l" rtl="0">
              <a:lnSpc>
                <a:spcPct val="100000"/>
              </a:lnSpc>
              <a:spcBef>
                <a:spcPts val="0"/>
              </a:spcBef>
              <a:spcAft>
                <a:spcPts val="0"/>
              </a:spcAft>
              <a:buSzPts val="1400"/>
              <a:buFont typeface="Arial"/>
              <a:buChar char="•"/>
            </a:pPr>
            <a:r>
              <a:rPr lang="en"/>
              <a:t>Create an alternate journey slide that has the process for a platform team buyer persona</a:t>
            </a:r>
            <a:endParaRPr/>
          </a:p>
          <a:p>
            <a:pPr marL="171450" lvl="0" indent="-171450" algn="l" rtl="0">
              <a:lnSpc>
                <a:spcPct val="100000"/>
              </a:lnSpc>
              <a:spcBef>
                <a:spcPts val="0"/>
              </a:spcBef>
              <a:spcAft>
                <a:spcPts val="0"/>
              </a:spcAft>
              <a:buSzPts val="1400"/>
              <a:buFont typeface="Arial"/>
              <a:buChar char="•"/>
            </a:pPr>
            <a:r>
              <a:rPr lang="en"/>
              <a:t>Get Numbers for the usage thing to Nikunj</a:t>
            </a:r>
            <a:endParaRPr/>
          </a:p>
          <a:p>
            <a:pPr marL="171450" lvl="0" indent="-171450" algn="l" rtl="0">
              <a:lnSpc>
                <a:spcPct val="100000"/>
              </a:lnSpc>
              <a:spcBef>
                <a:spcPts val="0"/>
              </a:spcBef>
              <a:spcAft>
                <a:spcPts val="0"/>
              </a:spcAft>
              <a:buSzPts val="1400"/>
              <a:buFont typeface="Arial"/>
              <a:buChar char="•"/>
            </a:pPr>
            <a:r>
              <a:rPr lang="en"/>
              <a:t>In the pipeline things mention that the </a:t>
            </a:r>
            <a:endParaRPr/>
          </a:p>
          <a:p>
            <a:pPr marL="628650" lvl="1" indent="-171450" algn="l" rtl="0">
              <a:lnSpc>
                <a:spcPct val="100000"/>
              </a:lnSpc>
              <a:spcBef>
                <a:spcPts val="0"/>
              </a:spcBef>
              <a:spcAft>
                <a:spcPts val="0"/>
              </a:spcAft>
              <a:buSzPts val="1400"/>
              <a:buFont typeface="Arial"/>
              <a:buChar char="•"/>
            </a:pPr>
            <a:r>
              <a:rPr lang="en"/>
              <a:t>Elevance – platform</a:t>
            </a:r>
            <a:endParaRPr/>
          </a:p>
          <a:p>
            <a:pPr marL="628650" lvl="1" indent="-171450" algn="l" rtl="0">
              <a:lnSpc>
                <a:spcPct val="100000"/>
              </a:lnSpc>
              <a:spcBef>
                <a:spcPts val="0"/>
              </a:spcBef>
              <a:spcAft>
                <a:spcPts val="0"/>
              </a:spcAft>
              <a:buSzPts val="1400"/>
              <a:buFont typeface="Arial"/>
              <a:buChar char="•"/>
            </a:pPr>
            <a:r>
              <a:rPr lang="en"/>
              <a:t>Otsuka –business</a:t>
            </a:r>
            <a:endParaRPr/>
          </a:p>
          <a:p>
            <a:pPr marL="628650" lvl="1" indent="-171450" algn="l" rtl="0">
              <a:lnSpc>
                <a:spcPct val="100000"/>
              </a:lnSpc>
              <a:spcBef>
                <a:spcPts val="0"/>
              </a:spcBef>
              <a:spcAft>
                <a:spcPts val="0"/>
              </a:spcAft>
              <a:buSzPts val="1400"/>
              <a:buFont typeface="Arial"/>
              <a:buChar char="•"/>
            </a:pPr>
            <a:r>
              <a:rPr lang="en"/>
              <a:t>Pfizer – Business Team</a:t>
            </a:r>
            <a:endParaRPr/>
          </a:p>
          <a:p>
            <a:pPr marL="628650" lvl="1" indent="-171450" algn="l" rtl="0">
              <a:lnSpc>
                <a:spcPct val="100000"/>
              </a:lnSpc>
              <a:spcBef>
                <a:spcPts val="0"/>
              </a:spcBef>
              <a:spcAft>
                <a:spcPts val="0"/>
              </a:spcAft>
              <a:buSzPts val="1400"/>
              <a:buFont typeface="Arial"/>
              <a:buChar char="•"/>
            </a:pPr>
            <a:r>
              <a:rPr lang="en"/>
              <a:t>Medidata – both business and platform</a:t>
            </a:r>
            <a:endParaRPr/>
          </a:p>
          <a:p>
            <a:pPr marL="171450" lvl="0" indent="-171450" algn="l" rtl="0">
              <a:lnSpc>
                <a:spcPct val="100000"/>
              </a:lnSpc>
              <a:spcBef>
                <a:spcPts val="0"/>
              </a:spcBef>
              <a:spcAft>
                <a:spcPts val="0"/>
              </a:spcAft>
              <a:buSzPts val="1400"/>
              <a:buFont typeface="Arial"/>
              <a:buChar char="•"/>
            </a:pPr>
            <a:r>
              <a:rPr lang="en"/>
              <a:t>Team slide, put  team wise and some logo – only few people</a:t>
            </a:r>
            <a:endParaRPr/>
          </a:p>
          <a:p>
            <a:pPr marL="171450" lvl="0" indent="-171450" algn="l" rtl="0">
              <a:lnSpc>
                <a:spcPct val="100000"/>
              </a:lnSpc>
              <a:spcBef>
                <a:spcPts val="0"/>
              </a:spcBef>
              <a:spcAft>
                <a:spcPts val="0"/>
              </a:spcAft>
              <a:buSzPts val="1400"/>
              <a:buFont typeface="Arial"/>
              <a:buChar char="•"/>
            </a:pPr>
            <a:r>
              <a:rPr lang="en"/>
              <a:t>Add G2 Review slide</a:t>
            </a:r>
            <a:endParaRPr/>
          </a:p>
          <a:p>
            <a:pPr marL="171450" marR="0" lvl="0" indent="-171450" algn="l" rtl="0">
              <a:lnSpc>
                <a:spcPct val="100000"/>
              </a:lnSpc>
              <a:spcBef>
                <a:spcPts val="0"/>
              </a:spcBef>
              <a:spcAft>
                <a:spcPts val="0"/>
              </a:spcAft>
              <a:buClr>
                <a:schemeClr val="dk1"/>
              </a:buClr>
              <a:buSzPts val="1200"/>
              <a:buFont typeface="Arial"/>
              <a:buChar char="•"/>
            </a:pPr>
            <a:r>
              <a:rPr lang="en"/>
              <a:t>Add Public Recognition</a:t>
            </a:r>
            <a:endParaRPr/>
          </a:p>
          <a:p>
            <a:pPr marL="628650" lvl="1" indent="-171450" algn="l" rtl="0">
              <a:lnSpc>
                <a:spcPct val="100000"/>
              </a:lnSpc>
              <a:spcBef>
                <a:spcPts val="0"/>
              </a:spcBef>
              <a:spcAft>
                <a:spcPts val="0"/>
              </a:spcAft>
              <a:buSzPts val="1400"/>
              <a:buFont typeface="Arial"/>
              <a:buChar char="•"/>
            </a:pPr>
            <a:r>
              <a:rPr lang="en"/>
              <a:t>Elevance guy quote – Elevance thing This foundry is unlike any other foundry</a:t>
            </a:r>
            <a:endParaRPr/>
          </a:p>
          <a:p>
            <a:pPr marL="628650" lvl="1" indent="-171450" algn="l" rtl="0">
              <a:lnSpc>
                <a:spcPct val="100000"/>
              </a:lnSpc>
              <a:spcBef>
                <a:spcPts val="0"/>
              </a:spcBef>
              <a:spcAft>
                <a:spcPts val="0"/>
              </a:spcAft>
              <a:buSzPts val="1400"/>
              <a:buFont typeface="Arial"/>
              <a:buChar char="•"/>
            </a:pPr>
            <a:r>
              <a:rPr lang="en"/>
              <a:t>Other Google review and all</a:t>
            </a:r>
            <a:endParaRPr/>
          </a:p>
          <a:p>
            <a:pPr marL="171450" lvl="0" indent="-171450" algn="l" rtl="0">
              <a:lnSpc>
                <a:spcPct val="100000"/>
              </a:lnSpc>
              <a:spcBef>
                <a:spcPts val="0"/>
              </a:spcBef>
              <a:spcAft>
                <a:spcPts val="0"/>
              </a:spcAft>
              <a:buSzPts val="1400"/>
              <a:buFont typeface="Arial"/>
              <a:buChar char="•"/>
            </a:pPr>
            <a:r>
              <a:rPr lang="en"/>
              <a:t>Unique insights</a:t>
            </a:r>
            <a:endParaRPr/>
          </a:p>
          <a:p>
            <a:pPr marL="171450" lvl="0" indent="-171450" algn="l" rtl="0">
              <a:lnSpc>
                <a:spcPct val="100000"/>
              </a:lnSpc>
              <a:spcBef>
                <a:spcPts val="0"/>
              </a:spcBef>
              <a:spcAft>
                <a:spcPts val="0"/>
              </a:spcAft>
              <a:buSzPts val="1400"/>
              <a:buFont typeface="Arial"/>
              <a:buChar char="•"/>
            </a:pPr>
            <a:r>
              <a:rPr lang="en"/>
              <a:t>GTM Slides pick from email</a:t>
            </a:r>
            <a:endParaRPr/>
          </a:p>
          <a:p>
            <a:pPr marL="171450" lvl="0" indent="-171450" algn="l" rtl="0">
              <a:lnSpc>
                <a:spcPct val="100000"/>
              </a:lnSpc>
              <a:spcBef>
                <a:spcPts val="0"/>
              </a:spcBef>
              <a:spcAft>
                <a:spcPts val="0"/>
              </a:spcAft>
              <a:buSzPts val="1400"/>
              <a:buFont typeface="Arial"/>
              <a:buChar char="•"/>
            </a:pPr>
            <a:r>
              <a:rPr lang="en"/>
              <a:t>Long Term Direction Slide</a:t>
            </a:r>
            <a:endParaRPr/>
          </a:p>
          <a:p>
            <a:pPr marL="628650" lvl="1" indent="-171450" algn="l" rtl="0">
              <a:lnSpc>
                <a:spcPct val="100000"/>
              </a:lnSpc>
              <a:spcBef>
                <a:spcPts val="0"/>
              </a:spcBef>
              <a:spcAft>
                <a:spcPts val="0"/>
              </a:spcAft>
              <a:buSzPts val="1400"/>
              <a:buFont typeface="Arial"/>
              <a:buChar char="•"/>
            </a:pPr>
            <a:r>
              <a:rPr lang="en"/>
              <a:t>Auto Pilot (Product Screenshots)</a:t>
            </a:r>
            <a:endParaRPr/>
          </a:p>
          <a:p>
            <a:pPr marL="171450" lvl="0" indent="-171450" algn="l" rtl="0">
              <a:lnSpc>
                <a:spcPct val="100000"/>
              </a:lnSpc>
              <a:spcBef>
                <a:spcPts val="0"/>
              </a:spcBef>
              <a:spcAft>
                <a:spcPts val="0"/>
              </a:spcAft>
              <a:buSzPts val="1400"/>
              <a:buFont typeface="Arial"/>
              <a:buChar char="•"/>
            </a:pPr>
            <a:r>
              <a:rPr lang="en"/>
              <a:t>Competitors thing add</a:t>
            </a:r>
            <a:endParaRPr/>
          </a:p>
          <a:p>
            <a:pPr marL="171450" lvl="0" indent="-171450" algn="l" rtl="0">
              <a:lnSpc>
                <a:spcPct val="100000"/>
              </a:lnSpc>
              <a:spcBef>
                <a:spcPts val="0"/>
              </a:spcBef>
              <a:spcAft>
                <a:spcPts val="0"/>
              </a:spcAft>
              <a:buSzPts val="1400"/>
              <a:buFont typeface="Arial"/>
              <a:buChar char="•"/>
            </a:pPr>
            <a:r>
              <a:rPr lang="en"/>
              <a:t>Product Deep dive explaining the product -&gt; Modules -&gt; One important slide and 3-4 follow up slides </a:t>
            </a:r>
            <a:r>
              <a:rPr lang="en" err="1"/>
              <a:t>kinda</a:t>
            </a:r>
            <a:r>
              <a:rPr lang="en"/>
              <a:t> thing</a:t>
            </a:r>
            <a:endParaRPr/>
          </a:p>
          <a:p>
            <a:pPr marL="171450" lvl="0" indent="-171450" algn="l" rtl="0">
              <a:lnSpc>
                <a:spcPct val="100000"/>
              </a:lnSpc>
              <a:spcBef>
                <a:spcPts val="0"/>
              </a:spcBef>
              <a:spcAft>
                <a:spcPts val="0"/>
              </a:spcAft>
              <a:buSzPts val="1400"/>
              <a:buFont typeface="Arial"/>
              <a:buChar char="•"/>
            </a:pPr>
            <a:r>
              <a:rPr lang="en"/>
              <a:t>Fundraise slide – How much etc.</a:t>
            </a:r>
            <a:endParaRPr/>
          </a:p>
          <a:p>
            <a:pPr marL="171450" lvl="0" indent="-171450" algn="l" rtl="0">
              <a:lnSpc>
                <a:spcPct val="100000"/>
              </a:lnSpc>
              <a:spcBef>
                <a:spcPts val="0"/>
              </a:spcBef>
              <a:spcAft>
                <a:spcPts val="0"/>
              </a:spcAft>
              <a:buSzPts val="1400"/>
              <a:buFont typeface="Arial"/>
              <a:buChar char="•"/>
            </a:pPr>
            <a:r>
              <a:rPr lang="en"/>
              <a:t>Ingest customer stories from throughout</a:t>
            </a:r>
            <a:endParaRPr/>
          </a:p>
          <a:p>
            <a:pPr marL="171450" lvl="0" indent="-82550" algn="l" rtl="0">
              <a:lnSpc>
                <a:spcPct val="100000"/>
              </a:lnSpc>
              <a:spcBef>
                <a:spcPts val="0"/>
              </a:spcBef>
              <a:spcAft>
                <a:spcPts val="0"/>
              </a:spcAft>
              <a:buSzPts val="1400"/>
              <a:buFont typeface="Arial"/>
              <a:buNone/>
            </a:pPr>
            <a:endParaRPr/>
          </a:p>
          <a:p>
            <a:pPr marL="171450" lvl="0" indent="-82550" algn="l" rtl="0">
              <a:lnSpc>
                <a:spcPct val="100000"/>
              </a:lnSpc>
              <a:spcBef>
                <a:spcPts val="0"/>
              </a:spcBef>
              <a:spcAft>
                <a:spcPts val="0"/>
              </a:spcAft>
              <a:buSzPts val="1400"/>
              <a:buFont typeface="Arial"/>
              <a:buNone/>
            </a:pPr>
            <a:endParaRPr/>
          </a:p>
          <a:p>
            <a:pPr marL="171450" lvl="0" indent="-82550" algn="l" rtl="0">
              <a:lnSpc>
                <a:spcPct val="100000"/>
              </a:lnSpc>
              <a:spcBef>
                <a:spcPts val="0"/>
              </a:spcBef>
              <a:spcAft>
                <a:spcPts val="0"/>
              </a:spcAft>
              <a:buSzPts val="1400"/>
              <a:buFont typeface="Arial"/>
              <a:buNone/>
            </a:pPr>
            <a:endParaRPr/>
          </a:p>
          <a:p>
            <a:pPr marL="171450" lvl="0" indent="-82550" algn="l" rtl="0">
              <a:lnSpc>
                <a:spcPct val="100000"/>
              </a:lnSpc>
              <a:spcBef>
                <a:spcPts val="0"/>
              </a:spcBef>
              <a:spcAft>
                <a:spcPts val="0"/>
              </a:spcAft>
              <a:buSzPts val="1400"/>
              <a:buFont typeface="Arial"/>
              <a:buNone/>
            </a:pPr>
            <a:endParaRPr/>
          </a:p>
          <a:p>
            <a:pPr marL="171450" lvl="0" indent="-82550" algn="l" rtl="0">
              <a:lnSpc>
                <a:spcPct val="100000"/>
              </a:lnSpc>
              <a:spcBef>
                <a:spcPts val="0"/>
              </a:spcBef>
              <a:spcAft>
                <a:spcPts val="0"/>
              </a:spcAft>
              <a:buSzPts val="1400"/>
              <a:buFont typeface="Arial"/>
              <a:buNone/>
            </a:pPr>
            <a:endParaRPr/>
          </a:p>
          <a:p>
            <a:pPr marL="171450" lvl="0" indent="-82550" algn="l" rtl="0">
              <a:lnSpc>
                <a:spcPct val="100000"/>
              </a:lnSpc>
              <a:spcBef>
                <a:spcPts val="0"/>
              </a:spcBef>
              <a:spcAft>
                <a:spcPts val="0"/>
              </a:spcAft>
              <a:buSzPts val="1400"/>
              <a:buFont typeface="Arial"/>
              <a:buNone/>
            </a:pPr>
            <a:endParaRPr/>
          </a:p>
        </p:txBody>
      </p:sp>
      <p:sp>
        <p:nvSpPr>
          <p:cNvPr id="117" name="Google Shape;117;p1:notes">
            <a:extLst>
              <a:ext uri="{FF2B5EF4-FFF2-40B4-BE49-F238E27FC236}">
                <a16:creationId xmlns:a16="http://schemas.microsoft.com/office/drawing/2014/main" id="{FAF80525-8BB8-B084-606E-0AE75776541B}"/>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fld id="{00000000-1234-1234-1234-123412341234}" type="slidenum">
              <a:rPr kumimoji="0" lang="en" sz="12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t>48</a:t>
            </a:fld>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256714413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BEEB3C-1FA2-A415-6628-C910D1CEC61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508E98C-DB14-0EE8-6FD2-AD975E47AD6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EA60A44-3637-52AC-5AED-EDDD306CF99A}"/>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2BA2981F-D1DC-1A7E-D09D-0AA7E7685226}"/>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CE2A828-883B-9040-A185-C9E23E0FD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509994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A777AD-61EC-B15A-D346-D62ADE4E8DD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56244F5-DBEC-D39A-4602-63E547ADC98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AFFF7BE-2D99-C709-67A0-E363A457A04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A98809C9-26E1-F5D1-79F3-18E207B08FBF}"/>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CE2A828-883B-9040-A185-C9E23E0FD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460332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a:extLst>
            <a:ext uri="{FF2B5EF4-FFF2-40B4-BE49-F238E27FC236}">
              <a16:creationId xmlns:a16="http://schemas.microsoft.com/office/drawing/2014/main" id="{8E298E4E-8580-E2CC-6FE5-908436384F10}"/>
            </a:ext>
          </a:extLst>
        </p:cNvPr>
        <p:cNvGrpSpPr/>
        <p:nvPr/>
      </p:nvGrpSpPr>
      <p:grpSpPr>
        <a:xfrm>
          <a:off x="0" y="0"/>
          <a:ext cx="0" cy="0"/>
          <a:chOff x="0" y="0"/>
          <a:chExt cx="0" cy="0"/>
        </a:xfrm>
      </p:grpSpPr>
      <p:sp>
        <p:nvSpPr>
          <p:cNvPr id="115" name="Google Shape;115;p1:notes">
            <a:extLst>
              <a:ext uri="{FF2B5EF4-FFF2-40B4-BE49-F238E27FC236}">
                <a16:creationId xmlns:a16="http://schemas.microsoft.com/office/drawing/2014/main" id="{39960F1D-90A4-DB06-EE88-A90CB7B851EB}"/>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6" name="Google Shape;116;p1:notes">
            <a:extLst>
              <a:ext uri="{FF2B5EF4-FFF2-40B4-BE49-F238E27FC236}">
                <a16:creationId xmlns:a16="http://schemas.microsoft.com/office/drawing/2014/main" id="{E6B3D5B5-47D9-9C67-6FD8-EA326A83CD7B}"/>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171450" lvl="0" indent="-171450" algn="l" rtl="0">
              <a:lnSpc>
                <a:spcPct val="100000"/>
              </a:lnSpc>
              <a:spcBef>
                <a:spcPts val="0"/>
              </a:spcBef>
              <a:spcAft>
                <a:spcPts val="0"/>
              </a:spcAft>
              <a:buSzPts val="1400"/>
              <a:buFont typeface="Arial"/>
              <a:buChar char="•"/>
            </a:pPr>
            <a:r>
              <a:rPr lang="en"/>
              <a:t>Create an alternate journey slide that has the process for a platform team buyer persona</a:t>
            </a:r>
            <a:endParaRPr/>
          </a:p>
          <a:p>
            <a:pPr marL="171450" lvl="0" indent="-171450" algn="l" rtl="0">
              <a:lnSpc>
                <a:spcPct val="100000"/>
              </a:lnSpc>
              <a:spcBef>
                <a:spcPts val="0"/>
              </a:spcBef>
              <a:spcAft>
                <a:spcPts val="0"/>
              </a:spcAft>
              <a:buSzPts val="1400"/>
              <a:buFont typeface="Arial"/>
              <a:buChar char="•"/>
            </a:pPr>
            <a:r>
              <a:rPr lang="en"/>
              <a:t>Get Numbers for the usage thing to Nikunj</a:t>
            </a:r>
            <a:endParaRPr/>
          </a:p>
          <a:p>
            <a:pPr marL="171450" lvl="0" indent="-171450" algn="l" rtl="0">
              <a:lnSpc>
                <a:spcPct val="100000"/>
              </a:lnSpc>
              <a:spcBef>
                <a:spcPts val="0"/>
              </a:spcBef>
              <a:spcAft>
                <a:spcPts val="0"/>
              </a:spcAft>
              <a:buSzPts val="1400"/>
              <a:buFont typeface="Arial"/>
              <a:buChar char="•"/>
            </a:pPr>
            <a:r>
              <a:rPr lang="en"/>
              <a:t>In the pipeline things mention that the </a:t>
            </a:r>
            <a:endParaRPr/>
          </a:p>
          <a:p>
            <a:pPr marL="628650" lvl="1" indent="-171450" algn="l" rtl="0">
              <a:lnSpc>
                <a:spcPct val="100000"/>
              </a:lnSpc>
              <a:spcBef>
                <a:spcPts val="0"/>
              </a:spcBef>
              <a:spcAft>
                <a:spcPts val="0"/>
              </a:spcAft>
              <a:buSzPts val="1400"/>
              <a:buFont typeface="Arial"/>
              <a:buChar char="•"/>
            </a:pPr>
            <a:r>
              <a:rPr lang="en"/>
              <a:t>Elevance – platform</a:t>
            </a:r>
            <a:endParaRPr/>
          </a:p>
          <a:p>
            <a:pPr marL="628650" lvl="1" indent="-171450" algn="l" rtl="0">
              <a:lnSpc>
                <a:spcPct val="100000"/>
              </a:lnSpc>
              <a:spcBef>
                <a:spcPts val="0"/>
              </a:spcBef>
              <a:spcAft>
                <a:spcPts val="0"/>
              </a:spcAft>
              <a:buSzPts val="1400"/>
              <a:buFont typeface="Arial"/>
              <a:buChar char="•"/>
            </a:pPr>
            <a:r>
              <a:rPr lang="en"/>
              <a:t>Otsuka –business</a:t>
            </a:r>
            <a:endParaRPr/>
          </a:p>
          <a:p>
            <a:pPr marL="628650" lvl="1" indent="-171450" algn="l" rtl="0">
              <a:lnSpc>
                <a:spcPct val="100000"/>
              </a:lnSpc>
              <a:spcBef>
                <a:spcPts val="0"/>
              </a:spcBef>
              <a:spcAft>
                <a:spcPts val="0"/>
              </a:spcAft>
              <a:buSzPts val="1400"/>
              <a:buFont typeface="Arial"/>
              <a:buChar char="•"/>
            </a:pPr>
            <a:r>
              <a:rPr lang="en"/>
              <a:t>Pfizer – Business Team</a:t>
            </a:r>
            <a:endParaRPr/>
          </a:p>
          <a:p>
            <a:pPr marL="628650" lvl="1" indent="-171450" algn="l" rtl="0">
              <a:lnSpc>
                <a:spcPct val="100000"/>
              </a:lnSpc>
              <a:spcBef>
                <a:spcPts val="0"/>
              </a:spcBef>
              <a:spcAft>
                <a:spcPts val="0"/>
              </a:spcAft>
              <a:buSzPts val="1400"/>
              <a:buFont typeface="Arial"/>
              <a:buChar char="•"/>
            </a:pPr>
            <a:r>
              <a:rPr lang="en"/>
              <a:t>Medidata – both business and platform</a:t>
            </a:r>
            <a:endParaRPr/>
          </a:p>
          <a:p>
            <a:pPr marL="171450" lvl="0" indent="-171450" algn="l" rtl="0">
              <a:lnSpc>
                <a:spcPct val="100000"/>
              </a:lnSpc>
              <a:spcBef>
                <a:spcPts val="0"/>
              </a:spcBef>
              <a:spcAft>
                <a:spcPts val="0"/>
              </a:spcAft>
              <a:buSzPts val="1400"/>
              <a:buFont typeface="Arial"/>
              <a:buChar char="•"/>
            </a:pPr>
            <a:r>
              <a:rPr lang="en"/>
              <a:t>Team slide, put  team wise and some logo – only few people</a:t>
            </a:r>
            <a:endParaRPr/>
          </a:p>
          <a:p>
            <a:pPr marL="171450" lvl="0" indent="-171450" algn="l" rtl="0">
              <a:lnSpc>
                <a:spcPct val="100000"/>
              </a:lnSpc>
              <a:spcBef>
                <a:spcPts val="0"/>
              </a:spcBef>
              <a:spcAft>
                <a:spcPts val="0"/>
              </a:spcAft>
              <a:buSzPts val="1400"/>
              <a:buFont typeface="Arial"/>
              <a:buChar char="•"/>
            </a:pPr>
            <a:r>
              <a:rPr lang="en"/>
              <a:t>Add G2 Review slide</a:t>
            </a:r>
            <a:endParaRPr/>
          </a:p>
          <a:p>
            <a:pPr marL="171450" marR="0" lvl="0" indent="-171450" algn="l" rtl="0">
              <a:lnSpc>
                <a:spcPct val="100000"/>
              </a:lnSpc>
              <a:spcBef>
                <a:spcPts val="0"/>
              </a:spcBef>
              <a:spcAft>
                <a:spcPts val="0"/>
              </a:spcAft>
              <a:buClr>
                <a:schemeClr val="dk1"/>
              </a:buClr>
              <a:buSzPts val="1200"/>
              <a:buFont typeface="Arial"/>
              <a:buChar char="•"/>
            </a:pPr>
            <a:r>
              <a:rPr lang="en"/>
              <a:t>Add Public Recognition</a:t>
            </a:r>
            <a:endParaRPr/>
          </a:p>
          <a:p>
            <a:pPr marL="628650" lvl="1" indent="-171450" algn="l" rtl="0">
              <a:lnSpc>
                <a:spcPct val="100000"/>
              </a:lnSpc>
              <a:spcBef>
                <a:spcPts val="0"/>
              </a:spcBef>
              <a:spcAft>
                <a:spcPts val="0"/>
              </a:spcAft>
              <a:buSzPts val="1400"/>
              <a:buFont typeface="Arial"/>
              <a:buChar char="•"/>
            </a:pPr>
            <a:r>
              <a:rPr lang="en"/>
              <a:t>Elevance guy quote – Elevance thing This foundry is unlike any other foundry</a:t>
            </a:r>
            <a:endParaRPr/>
          </a:p>
          <a:p>
            <a:pPr marL="628650" lvl="1" indent="-171450" algn="l" rtl="0">
              <a:lnSpc>
                <a:spcPct val="100000"/>
              </a:lnSpc>
              <a:spcBef>
                <a:spcPts val="0"/>
              </a:spcBef>
              <a:spcAft>
                <a:spcPts val="0"/>
              </a:spcAft>
              <a:buSzPts val="1400"/>
              <a:buFont typeface="Arial"/>
              <a:buChar char="•"/>
            </a:pPr>
            <a:r>
              <a:rPr lang="en"/>
              <a:t>Other Google review and all</a:t>
            </a:r>
            <a:endParaRPr/>
          </a:p>
          <a:p>
            <a:pPr marL="171450" lvl="0" indent="-171450" algn="l" rtl="0">
              <a:lnSpc>
                <a:spcPct val="100000"/>
              </a:lnSpc>
              <a:spcBef>
                <a:spcPts val="0"/>
              </a:spcBef>
              <a:spcAft>
                <a:spcPts val="0"/>
              </a:spcAft>
              <a:buSzPts val="1400"/>
              <a:buFont typeface="Arial"/>
              <a:buChar char="•"/>
            </a:pPr>
            <a:r>
              <a:rPr lang="en"/>
              <a:t>Unique insights</a:t>
            </a:r>
            <a:endParaRPr/>
          </a:p>
          <a:p>
            <a:pPr marL="171450" lvl="0" indent="-171450" algn="l" rtl="0">
              <a:lnSpc>
                <a:spcPct val="100000"/>
              </a:lnSpc>
              <a:spcBef>
                <a:spcPts val="0"/>
              </a:spcBef>
              <a:spcAft>
                <a:spcPts val="0"/>
              </a:spcAft>
              <a:buSzPts val="1400"/>
              <a:buFont typeface="Arial"/>
              <a:buChar char="•"/>
            </a:pPr>
            <a:r>
              <a:rPr lang="en"/>
              <a:t>GTM Slides pick from email</a:t>
            </a:r>
            <a:endParaRPr/>
          </a:p>
          <a:p>
            <a:pPr marL="171450" lvl="0" indent="-171450" algn="l" rtl="0">
              <a:lnSpc>
                <a:spcPct val="100000"/>
              </a:lnSpc>
              <a:spcBef>
                <a:spcPts val="0"/>
              </a:spcBef>
              <a:spcAft>
                <a:spcPts val="0"/>
              </a:spcAft>
              <a:buSzPts val="1400"/>
              <a:buFont typeface="Arial"/>
              <a:buChar char="•"/>
            </a:pPr>
            <a:r>
              <a:rPr lang="en"/>
              <a:t>Long Term Direction Slide</a:t>
            </a:r>
            <a:endParaRPr/>
          </a:p>
          <a:p>
            <a:pPr marL="628650" lvl="1" indent="-171450" algn="l" rtl="0">
              <a:lnSpc>
                <a:spcPct val="100000"/>
              </a:lnSpc>
              <a:spcBef>
                <a:spcPts val="0"/>
              </a:spcBef>
              <a:spcAft>
                <a:spcPts val="0"/>
              </a:spcAft>
              <a:buSzPts val="1400"/>
              <a:buFont typeface="Arial"/>
              <a:buChar char="•"/>
            </a:pPr>
            <a:r>
              <a:rPr lang="en"/>
              <a:t>Auto Pilot (Product Screenshots)</a:t>
            </a:r>
            <a:endParaRPr/>
          </a:p>
          <a:p>
            <a:pPr marL="171450" lvl="0" indent="-171450" algn="l" rtl="0">
              <a:lnSpc>
                <a:spcPct val="100000"/>
              </a:lnSpc>
              <a:spcBef>
                <a:spcPts val="0"/>
              </a:spcBef>
              <a:spcAft>
                <a:spcPts val="0"/>
              </a:spcAft>
              <a:buSzPts val="1400"/>
              <a:buFont typeface="Arial"/>
              <a:buChar char="•"/>
            </a:pPr>
            <a:r>
              <a:rPr lang="en"/>
              <a:t>Competitors thing add</a:t>
            </a:r>
            <a:endParaRPr/>
          </a:p>
          <a:p>
            <a:pPr marL="171450" lvl="0" indent="-171450" algn="l" rtl="0">
              <a:lnSpc>
                <a:spcPct val="100000"/>
              </a:lnSpc>
              <a:spcBef>
                <a:spcPts val="0"/>
              </a:spcBef>
              <a:spcAft>
                <a:spcPts val="0"/>
              </a:spcAft>
              <a:buSzPts val="1400"/>
              <a:buFont typeface="Arial"/>
              <a:buChar char="•"/>
            </a:pPr>
            <a:r>
              <a:rPr lang="en"/>
              <a:t>Product Deep dive explaining the product -&gt; Modules -&gt; One important slide and 3-4 follow up slides </a:t>
            </a:r>
            <a:r>
              <a:rPr lang="en" err="1"/>
              <a:t>kinda</a:t>
            </a:r>
            <a:r>
              <a:rPr lang="en"/>
              <a:t> thing</a:t>
            </a:r>
            <a:endParaRPr/>
          </a:p>
          <a:p>
            <a:pPr marL="171450" lvl="0" indent="-171450" algn="l" rtl="0">
              <a:lnSpc>
                <a:spcPct val="100000"/>
              </a:lnSpc>
              <a:spcBef>
                <a:spcPts val="0"/>
              </a:spcBef>
              <a:spcAft>
                <a:spcPts val="0"/>
              </a:spcAft>
              <a:buSzPts val="1400"/>
              <a:buFont typeface="Arial"/>
              <a:buChar char="•"/>
            </a:pPr>
            <a:r>
              <a:rPr lang="en"/>
              <a:t>Fundraise slide – How much etc.</a:t>
            </a:r>
            <a:endParaRPr/>
          </a:p>
          <a:p>
            <a:pPr marL="171450" lvl="0" indent="-171450" algn="l" rtl="0">
              <a:lnSpc>
                <a:spcPct val="100000"/>
              </a:lnSpc>
              <a:spcBef>
                <a:spcPts val="0"/>
              </a:spcBef>
              <a:spcAft>
                <a:spcPts val="0"/>
              </a:spcAft>
              <a:buSzPts val="1400"/>
              <a:buFont typeface="Arial"/>
              <a:buChar char="•"/>
            </a:pPr>
            <a:r>
              <a:rPr lang="en"/>
              <a:t>Ingest customer stories from throughout</a:t>
            </a:r>
            <a:endParaRPr/>
          </a:p>
          <a:p>
            <a:pPr marL="171450" lvl="0" indent="-82550" algn="l" rtl="0">
              <a:lnSpc>
                <a:spcPct val="100000"/>
              </a:lnSpc>
              <a:spcBef>
                <a:spcPts val="0"/>
              </a:spcBef>
              <a:spcAft>
                <a:spcPts val="0"/>
              </a:spcAft>
              <a:buSzPts val="1400"/>
              <a:buFont typeface="Arial"/>
              <a:buNone/>
            </a:pPr>
            <a:endParaRPr/>
          </a:p>
          <a:p>
            <a:pPr marL="171450" lvl="0" indent="-82550" algn="l" rtl="0">
              <a:lnSpc>
                <a:spcPct val="100000"/>
              </a:lnSpc>
              <a:spcBef>
                <a:spcPts val="0"/>
              </a:spcBef>
              <a:spcAft>
                <a:spcPts val="0"/>
              </a:spcAft>
              <a:buSzPts val="1400"/>
              <a:buFont typeface="Arial"/>
              <a:buNone/>
            </a:pPr>
            <a:endParaRPr/>
          </a:p>
          <a:p>
            <a:pPr marL="171450" lvl="0" indent="-82550" algn="l" rtl="0">
              <a:lnSpc>
                <a:spcPct val="100000"/>
              </a:lnSpc>
              <a:spcBef>
                <a:spcPts val="0"/>
              </a:spcBef>
              <a:spcAft>
                <a:spcPts val="0"/>
              </a:spcAft>
              <a:buSzPts val="1400"/>
              <a:buFont typeface="Arial"/>
              <a:buNone/>
            </a:pPr>
            <a:endParaRPr/>
          </a:p>
          <a:p>
            <a:pPr marL="171450" lvl="0" indent="-82550" algn="l" rtl="0">
              <a:lnSpc>
                <a:spcPct val="100000"/>
              </a:lnSpc>
              <a:spcBef>
                <a:spcPts val="0"/>
              </a:spcBef>
              <a:spcAft>
                <a:spcPts val="0"/>
              </a:spcAft>
              <a:buSzPts val="1400"/>
              <a:buFont typeface="Arial"/>
              <a:buNone/>
            </a:pPr>
            <a:endParaRPr/>
          </a:p>
          <a:p>
            <a:pPr marL="171450" lvl="0" indent="-82550" algn="l" rtl="0">
              <a:lnSpc>
                <a:spcPct val="100000"/>
              </a:lnSpc>
              <a:spcBef>
                <a:spcPts val="0"/>
              </a:spcBef>
              <a:spcAft>
                <a:spcPts val="0"/>
              </a:spcAft>
              <a:buSzPts val="1400"/>
              <a:buFont typeface="Arial"/>
              <a:buNone/>
            </a:pPr>
            <a:endParaRPr/>
          </a:p>
          <a:p>
            <a:pPr marL="171450" lvl="0" indent="-82550" algn="l" rtl="0">
              <a:lnSpc>
                <a:spcPct val="100000"/>
              </a:lnSpc>
              <a:spcBef>
                <a:spcPts val="0"/>
              </a:spcBef>
              <a:spcAft>
                <a:spcPts val="0"/>
              </a:spcAft>
              <a:buSzPts val="1400"/>
              <a:buFont typeface="Arial"/>
              <a:buNone/>
            </a:pPr>
            <a:endParaRPr/>
          </a:p>
        </p:txBody>
      </p:sp>
      <p:sp>
        <p:nvSpPr>
          <p:cNvPr id="117" name="Google Shape;117;p1:notes">
            <a:extLst>
              <a:ext uri="{FF2B5EF4-FFF2-40B4-BE49-F238E27FC236}">
                <a16:creationId xmlns:a16="http://schemas.microsoft.com/office/drawing/2014/main" id="{63E2DDB9-B9E1-6599-9F08-D2A396361F6C}"/>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fld id="{00000000-1234-1234-1234-123412341234}" type="slidenum">
              <a:rPr kumimoji="0" lang="en" sz="12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t>6</a:t>
            </a:fld>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335182368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a:extLst>
            <a:ext uri="{FF2B5EF4-FFF2-40B4-BE49-F238E27FC236}">
              <a16:creationId xmlns:a16="http://schemas.microsoft.com/office/drawing/2014/main" id="{9731E481-2A3C-9BF4-C507-F03CCABF70BF}"/>
            </a:ext>
          </a:extLst>
        </p:cNvPr>
        <p:cNvGrpSpPr/>
        <p:nvPr/>
      </p:nvGrpSpPr>
      <p:grpSpPr>
        <a:xfrm>
          <a:off x="0" y="0"/>
          <a:ext cx="0" cy="0"/>
          <a:chOff x="0" y="0"/>
          <a:chExt cx="0" cy="0"/>
        </a:xfrm>
      </p:grpSpPr>
      <p:sp>
        <p:nvSpPr>
          <p:cNvPr id="115" name="Google Shape;115;p1:notes">
            <a:extLst>
              <a:ext uri="{FF2B5EF4-FFF2-40B4-BE49-F238E27FC236}">
                <a16:creationId xmlns:a16="http://schemas.microsoft.com/office/drawing/2014/main" id="{DB334EF2-BA5D-1CDE-13A1-C28AE9829392}"/>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6" name="Google Shape;116;p1:notes">
            <a:extLst>
              <a:ext uri="{FF2B5EF4-FFF2-40B4-BE49-F238E27FC236}">
                <a16:creationId xmlns:a16="http://schemas.microsoft.com/office/drawing/2014/main" id="{67EB7C51-5723-52DC-AD46-6125DB79AA58}"/>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171450" lvl="0" indent="-171450" algn="l" rtl="0">
              <a:lnSpc>
                <a:spcPct val="100000"/>
              </a:lnSpc>
              <a:spcBef>
                <a:spcPts val="0"/>
              </a:spcBef>
              <a:spcAft>
                <a:spcPts val="0"/>
              </a:spcAft>
              <a:buSzPts val="1400"/>
              <a:buFont typeface="Arial"/>
              <a:buChar char="•"/>
            </a:pPr>
            <a:r>
              <a:rPr lang="en"/>
              <a:t>Create an alternate journey slide that has the process for a platform team buyer persona</a:t>
            </a:r>
            <a:endParaRPr/>
          </a:p>
          <a:p>
            <a:pPr marL="171450" lvl="0" indent="-171450" algn="l" rtl="0">
              <a:lnSpc>
                <a:spcPct val="100000"/>
              </a:lnSpc>
              <a:spcBef>
                <a:spcPts val="0"/>
              </a:spcBef>
              <a:spcAft>
                <a:spcPts val="0"/>
              </a:spcAft>
              <a:buSzPts val="1400"/>
              <a:buFont typeface="Arial"/>
              <a:buChar char="•"/>
            </a:pPr>
            <a:r>
              <a:rPr lang="en"/>
              <a:t>Get Numbers for the usage thing to Nikunj</a:t>
            </a:r>
            <a:endParaRPr/>
          </a:p>
          <a:p>
            <a:pPr marL="171450" lvl="0" indent="-171450" algn="l" rtl="0">
              <a:lnSpc>
                <a:spcPct val="100000"/>
              </a:lnSpc>
              <a:spcBef>
                <a:spcPts val="0"/>
              </a:spcBef>
              <a:spcAft>
                <a:spcPts val="0"/>
              </a:spcAft>
              <a:buSzPts val="1400"/>
              <a:buFont typeface="Arial"/>
              <a:buChar char="•"/>
            </a:pPr>
            <a:r>
              <a:rPr lang="en"/>
              <a:t>In the pipeline things mention that the </a:t>
            </a:r>
            <a:endParaRPr/>
          </a:p>
          <a:p>
            <a:pPr marL="628650" lvl="1" indent="-171450" algn="l" rtl="0">
              <a:lnSpc>
                <a:spcPct val="100000"/>
              </a:lnSpc>
              <a:spcBef>
                <a:spcPts val="0"/>
              </a:spcBef>
              <a:spcAft>
                <a:spcPts val="0"/>
              </a:spcAft>
              <a:buSzPts val="1400"/>
              <a:buFont typeface="Arial"/>
              <a:buChar char="•"/>
            </a:pPr>
            <a:r>
              <a:rPr lang="en"/>
              <a:t>Elevance – platform</a:t>
            </a:r>
            <a:endParaRPr/>
          </a:p>
          <a:p>
            <a:pPr marL="628650" lvl="1" indent="-171450" algn="l" rtl="0">
              <a:lnSpc>
                <a:spcPct val="100000"/>
              </a:lnSpc>
              <a:spcBef>
                <a:spcPts val="0"/>
              </a:spcBef>
              <a:spcAft>
                <a:spcPts val="0"/>
              </a:spcAft>
              <a:buSzPts val="1400"/>
              <a:buFont typeface="Arial"/>
              <a:buChar char="•"/>
            </a:pPr>
            <a:r>
              <a:rPr lang="en"/>
              <a:t>Otsuka –business</a:t>
            </a:r>
            <a:endParaRPr/>
          </a:p>
          <a:p>
            <a:pPr marL="628650" lvl="1" indent="-171450" algn="l" rtl="0">
              <a:lnSpc>
                <a:spcPct val="100000"/>
              </a:lnSpc>
              <a:spcBef>
                <a:spcPts val="0"/>
              </a:spcBef>
              <a:spcAft>
                <a:spcPts val="0"/>
              </a:spcAft>
              <a:buSzPts val="1400"/>
              <a:buFont typeface="Arial"/>
              <a:buChar char="•"/>
            </a:pPr>
            <a:r>
              <a:rPr lang="en"/>
              <a:t>Pfizer – Business Team</a:t>
            </a:r>
            <a:endParaRPr/>
          </a:p>
          <a:p>
            <a:pPr marL="628650" lvl="1" indent="-171450" algn="l" rtl="0">
              <a:lnSpc>
                <a:spcPct val="100000"/>
              </a:lnSpc>
              <a:spcBef>
                <a:spcPts val="0"/>
              </a:spcBef>
              <a:spcAft>
                <a:spcPts val="0"/>
              </a:spcAft>
              <a:buSzPts val="1400"/>
              <a:buFont typeface="Arial"/>
              <a:buChar char="•"/>
            </a:pPr>
            <a:r>
              <a:rPr lang="en"/>
              <a:t>Medidata – both business and platform</a:t>
            </a:r>
            <a:endParaRPr/>
          </a:p>
          <a:p>
            <a:pPr marL="171450" lvl="0" indent="-171450" algn="l" rtl="0">
              <a:lnSpc>
                <a:spcPct val="100000"/>
              </a:lnSpc>
              <a:spcBef>
                <a:spcPts val="0"/>
              </a:spcBef>
              <a:spcAft>
                <a:spcPts val="0"/>
              </a:spcAft>
              <a:buSzPts val="1400"/>
              <a:buFont typeface="Arial"/>
              <a:buChar char="•"/>
            </a:pPr>
            <a:r>
              <a:rPr lang="en"/>
              <a:t>Team slide, put  team wise and some logo – only few people</a:t>
            </a:r>
            <a:endParaRPr/>
          </a:p>
          <a:p>
            <a:pPr marL="171450" lvl="0" indent="-171450" algn="l" rtl="0">
              <a:lnSpc>
                <a:spcPct val="100000"/>
              </a:lnSpc>
              <a:spcBef>
                <a:spcPts val="0"/>
              </a:spcBef>
              <a:spcAft>
                <a:spcPts val="0"/>
              </a:spcAft>
              <a:buSzPts val="1400"/>
              <a:buFont typeface="Arial"/>
              <a:buChar char="•"/>
            </a:pPr>
            <a:r>
              <a:rPr lang="en"/>
              <a:t>Add G2 Review slide</a:t>
            </a:r>
            <a:endParaRPr/>
          </a:p>
          <a:p>
            <a:pPr marL="171450" marR="0" lvl="0" indent="-171450" algn="l" rtl="0">
              <a:lnSpc>
                <a:spcPct val="100000"/>
              </a:lnSpc>
              <a:spcBef>
                <a:spcPts val="0"/>
              </a:spcBef>
              <a:spcAft>
                <a:spcPts val="0"/>
              </a:spcAft>
              <a:buClr>
                <a:schemeClr val="dk1"/>
              </a:buClr>
              <a:buSzPts val="1200"/>
              <a:buFont typeface="Arial"/>
              <a:buChar char="•"/>
            </a:pPr>
            <a:r>
              <a:rPr lang="en"/>
              <a:t>Add Public Recognition</a:t>
            </a:r>
            <a:endParaRPr/>
          </a:p>
          <a:p>
            <a:pPr marL="628650" lvl="1" indent="-171450" algn="l" rtl="0">
              <a:lnSpc>
                <a:spcPct val="100000"/>
              </a:lnSpc>
              <a:spcBef>
                <a:spcPts val="0"/>
              </a:spcBef>
              <a:spcAft>
                <a:spcPts val="0"/>
              </a:spcAft>
              <a:buSzPts val="1400"/>
              <a:buFont typeface="Arial"/>
              <a:buChar char="•"/>
            </a:pPr>
            <a:r>
              <a:rPr lang="en"/>
              <a:t>Elevance guy quote – Elevance thing This foundry is unlike any other foundry</a:t>
            </a:r>
            <a:endParaRPr/>
          </a:p>
          <a:p>
            <a:pPr marL="628650" lvl="1" indent="-171450" algn="l" rtl="0">
              <a:lnSpc>
                <a:spcPct val="100000"/>
              </a:lnSpc>
              <a:spcBef>
                <a:spcPts val="0"/>
              </a:spcBef>
              <a:spcAft>
                <a:spcPts val="0"/>
              </a:spcAft>
              <a:buSzPts val="1400"/>
              <a:buFont typeface="Arial"/>
              <a:buChar char="•"/>
            </a:pPr>
            <a:r>
              <a:rPr lang="en"/>
              <a:t>Other Google review and all</a:t>
            </a:r>
            <a:endParaRPr/>
          </a:p>
          <a:p>
            <a:pPr marL="171450" lvl="0" indent="-171450" algn="l" rtl="0">
              <a:lnSpc>
                <a:spcPct val="100000"/>
              </a:lnSpc>
              <a:spcBef>
                <a:spcPts val="0"/>
              </a:spcBef>
              <a:spcAft>
                <a:spcPts val="0"/>
              </a:spcAft>
              <a:buSzPts val="1400"/>
              <a:buFont typeface="Arial"/>
              <a:buChar char="•"/>
            </a:pPr>
            <a:r>
              <a:rPr lang="en"/>
              <a:t>Unique insights</a:t>
            </a:r>
            <a:endParaRPr/>
          </a:p>
          <a:p>
            <a:pPr marL="171450" lvl="0" indent="-171450" algn="l" rtl="0">
              <a:lnSpc>
                <a:spcPct val="100000"/>
              </a:lnSpc>
              <a:spcBef>
                <a:spcPts val="0"/>
              </a:spcBef>
              <a:spcAft>
                <a:spcPts val="0"/>
              </a:spcAft>
              <a:buSzPts val="1400"/>
              <a:buFont typeface="Arial"/>
              <a:buChar char="•"/>
            </a:pPr>
            <a:r>
              <a:rPr lang="en"/>
              <a:t>GTM Slides pick from email</a:t>
            </a:r>
            <a:endParaRPr/>
          </a:p>
          <a:p>
            <a:pPr marL="171450" lvl="0" indent="-171450" algn="l" rtl="0">
              <a:lnSpc>
                <a:spcPct val="100000"/>
              </a:lnSpc>
              <a:spcBef>
                <a:spcPts val="0"/>
              </a:spcBef>
              <a:spcAft>
                <a:spcPts val="0"/>
              </a:spcAft>
              <a:buSzPts val="1400"/>
              <a:buFont typeface="Arial"/>
              <a:buChar char="•"/>
            </a:pPr>
            <a:r>
              <a:rPr lang="en"/>
              <a:t>Long Term Direction Slide</a:t>
            </a:r>
            <a:endParaRPr/>
          </a:p>
          <a:p>
            <a:pPr marL="628650" lvl="1" indent="-171450" algn="l" rtl="0">
              <a:lnSpc>
                <a:spcPct val="100000"/>
              </a:lnSpc>
              <a:spcBef>
                <a:spcPts val="0"/>
              </a:spcBef>
              <a:spcAft>
                <a:spcPts val="0"/>
              </a:spcAft>
              <a:buSzPts val="1400"/>
              <a:buFont typeface="Arial"/>
              <a:buChar char="•"/>
            </a:pPr>
            <a:r>
              <a:rPr lang="en"/>
              <a:t>Auto Pilot (Product Screenshots)</a:t>
            </a:r>
            <a:endParaRPr/>
          </a:p>
          <a:p>
            <a:pPr marL="171450" lvl="0" indent="-171450" algn="l" rtl="0">
              <a:lnSpc>
                <a:spcPct val="100000"/>
              </a:lnSpc>
              <a:spcBef>
                <a:spcPts val="0"/>
              </a:spcBef>
              <a:spcAft>
                <a:spcPts val="0"/>
              </a:spcAft>
              <a:buSzPts val="1400"/>
              <a:buFont typeface="Arial"/>
              <a:buChar char="•"/>
            </a:pPr>
            <a:r>
              <a:rPr lang="en"/>
              <a:t>Competitors thing add</a:t>
            </a:r>
            <a:endParaRPr/>
          </a:p>
          <a:p>
            <a:pPr marL="171450" lvl="0" indent="-171450" algn="l" rtl="0">
              <a:lnSpc>
                <a:spcPct val="100000"/>
              </a:lnSpc>
              <a:spcBef>
                <a:spcPts val="0"/>
              </a:spcBef>
              <a:spcAft>
                <a:spcPts val="0"/>
              </a:spcAft>
              <a:buSzPts val="1400"/>
              <a:buFont typeface="Arial"/>
              <a:buChar char="•"/>
            </a:pPr>
            <a:r>
              <a:rPr lang="en"/>
              <a:t>Product Deep dive explaining the product -&gt; Modules -&gt; One important slide and 3-4 follow up slides </a:t>
            </a:r>
            <a:r>
              <a:rPr lang="en" err="1"/>
              <a:t>kinda</a:t>
            </a:r>
            <a:r>
              <a:rPr lang="en"/>
              <a:t> thing</a:t>
            </a:r>
            <a:endParaRPr/>
          </a:p>
          <a:p>
            <a:pPr marL="171450" lvl="0" indent="-171450" algn="l" rtl="0">
              <a:lnSpc>
                <a:spcPct val="100000"/>
              </a:lnSpc>
              <a:spcBef>
                <a:spcPts val="0"/>
              </a:spcBef>
              <a:spcAft>
                <a:spcPts val="0"/>
              </a:spcAft>
              <a:buSzPts val="1400"/>
              <a:buFont typeface="Arial"/>
              <a:buChar char="•"/>
            </a:pPr>
            <a:r>
              <a:rPr lang="en"/>
              <a:t>Fundraise slide – How much etc.</a:t>
            </a:r>
            <a:endParaRPr/>
          </a:p>
          <a:p>
            <a:pPr marL="171450" lvl="0" indent="-171450" algn="l" rtl="0">
              <a:lnSpc>
                <a:spcPct val="100000"/>
              </a:lnSpc>
              <a:spcBef>
                <a:spcPts val="0"/>
              </a:spcBef>
              <a:spcAft>
                <a:spcPts val="0"/>
              </a:spcAft>
              <a:buSzPts val="1400"/>
              <a:buFont typeface="Arial"/>
              <a:buChar char="•"/>
            </a:pPr>
            <a:r>
              <a:rPr lang="en"/>
              <a:t>Ingest customer stories from throughout</a:t>
            </a:r>
            <a:endParaRPr/>
          </a:p>
          <a:p>
            <a:pPr marL="171450" lvl="0" indent="-82550" algn="l" rtl="0">
              <a:lnSpc>
                <a:spcPct val="100000"/>
              </a:lnSpc>
              <a:spcBef>
                <a:spcPts val="0"/>
              </a:spcBef>
              <a:spcAft>
                <a:spcPts val="0"/>
              </a:spcAft>
              <a:buSzPts val="1400"/>
              <a:buFont typeface="Arial"/>
              <a:buNone/>
            </a:pPr>
            <a:endParaRPr/>
          </a:p>
          <a:p>
            <a:pPr marL="171450" lvl="0" indent="-82550" algn="l" rtl="0">
              <a:lnSpc>
                <a:spcPct val="100000"/>
              </a:lnSpc>
              <a:spcBef>
                <a:spcPts val="0"/>
              </a:spcBef>
              <a:spcAft>
                <a:spcPts val="0"/>
              </a:spcAft>
              <a:buSzPts val="1400"/>
              <a:buFont typeface="Arial"/>
              <a:buNone/>
            </a:pPr>
            <a:endParaRPr/>
          </a:p>
          <a:p>
            <a:pPr marL="171450" lvl="0" indent="-82550" algn="l" rtl="0">
              <a:lnSpc>
                <a:spcPct val="100000"/>
              </a:lnSpc>
              <a:spcBef>
                <a:spcPts val="0"/>
              </a:spcBef>
              <a:spcAft>
                <a:spcPts val="0"/>
              </a:spcAft>
              <a:buSzPts val="1400"/>
              <a:buFont typeface="Arial"/>
              <a:buNone/>
            </a:pPr>
            <a:endParaRPr/>
          </a:p>
          <a:p>
            <a:pPr marL="171450" lvl="0" indent="-82550" algn="l" rtl="0">
              <a:lnSpc>
                <a:spcPct val="100000"/>
              </a:lnSpc>
              <a:spcBef>
                <a:spcPts val="0"/>
              </a:spcBef>
              <a:spcAft>
                <a:spcPts val="0"/>
              </a:spcAft>
              <a:buSzPts val="1400"/>
              <a:buFont typeface="Arial"/>
              <a:buNone/>
            </a:pPr>
            <a:endParaRPr/>
          </a:p>
          <a:p>
            <a:pPr marL="171450" lvl="0" indent="-82550" algn="l" rtl="0">
              <a:lnSpc>
                <a:spcPct val="100000"/>
              </a:lnSpc>
              <a:spcBef>
                <a:spcPts val="0"/>
              </a:spcBef>
              <a:spcAft>
                <a:spcPts val="0"/>
              </a:spcAft>
              <a:buSzPts val="1400"/>
              <a:buFont typeface="Arial"/>
              <a:buNone/>
            </a:pPr>
            <a:endParaRPr/>
          </a:p>
          <a:p>
            <a:pPr marL="171450" lvl="0" indent="-82550" algn="l" rtl="0">
              <a:lnSpc>
                <a:spcPct val="100000"/>
              </a:lnSpc>
              <a:spcBef>
                <a:spcPts val="0"/>
              </a:spcBef>
              <a:spcAft>
                <a:spcPts val="0"/>
              </a:spcAft>
              <a:buSzPts val="1400"/>
              <a:buFont typeface="Arial"/>
              <a:buNone/>
            </a:pPr>
            <a:endParaRPr/>
          </a:p>
        </p:txBody>
      </p:sp>
      <p:sp>
        <p:nvSpPr>
          <p:cNvPr id="117" name="Google Shape;117;p1:notes">
            <a:extLst>
              <a:ext uri="{FF2B5EF4-FFF2-40B4-BE49-F238E27FC236}">
                <a16:creationId xmlns:a16="http://schemas.microsoft.com/office/drawing/2014/main" id="{C9E5AEBA-104F-3BB5-2939-DE59E38EE53E}"/>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fld id="{00000000-1234-1234-1234-123412341234}" type="slidenum">
              <a:rPr kumimoji="0" lang="en" sz="12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t>51</a:t>
            </a:fld>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80198342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45DD8C-CB63-C5F3-AF68-F2D8E132104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1F5F0A7-1B20-B969-FA84-D747EA9AAE9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3524033-26A8-5089-8FFF-B10A705CCCCF}"/>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A9FFC355-6F62-92B4-4165-3EC061DF16F5}"/>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CE2A828-883B-9040-A185-C9E23E0FD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449460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a:extLst>
            <a:ext uri="{FF2B5EF4-FFF2-40B4-BE49-F238E27FC236}">
              <a16:creationId xmlns:a16="http://schemas.microsoft.com/office/drawing/2014/main" id="{BC6D334C-EB9A-10C1-9E36-AFAB0A782100}"/>
            </a:ext>
          </a:extLst>
        </p:cNvPr>
        <p:cNvGrpSpPr/>
        <p:nvPr/>
      </p:nvGrpSpPr>
      <p:grpSpPr>
        <a:xfrm>
          <a:off x="0" y="0"/>
          <a:ext cx="0" cy="0"/>
          <a:chOff x="0" y="0"/>
          <a:chExt cx="0" cy="0"/>
        </a:xfrm>
      </p:grpSpPr>
      <p:sp>
        <p:nvSpPr>
          <p:cNvPr id="115" name="Google Shape;115;p1:notes">
            <a:extLst>
              <a:ext uri="{FF2B5EF4-FFF2-40B4-BE49-F238E27FC236}">
                <a16:creationId xmlns:a16="http://schemas.microsoft.com/office/drawing/2014/main" id="{9D249B52-5F0E-FF32-9D7D-3A55C0917B94}"/>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6" name="Google Shape;116;p1:notes">
            <a:extLst>
              <a:ext uri="{FF2B5EF4-FFF2-40B4-BE49-F238E27FC236}">
                <a16:creationId xmlns:a16="http://schemas.microsoft.com/office/drawing/2014/main" id="{0690904A-7FE6-1D4C-81D0-A731A03BCCC3}"/>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171450" lvl="0" indent="-171450" algn="l" rtl="0">
              <a:lnSpc>
                <a:spcPct val="100000"/>
              </a:lnSpc>
              <a:spcBef>
                <a:spcPts val="0"/>
              </a:spcBef>
              <a:spcAft>
                <a:spcPts val="0"/>
              </a:spcAft>
              <a:buSzPts val="1400"/>
              <a:buFont typeface="Arial"/>
              <a:buChar char="•"/>
            </a:pPr>
            <a:r>
              <a:rPr lang="en"/>
              <a:t>Create an alternate journey slide that has the process for a platform team buyer persona</a:t>
            </a:r>
            <a:endParaRPr/>
          </a:p>
          <a:p>
            <a:pPr marL="171450" lvl="0" indent="-171450" algn="l" rtl="0">
              <a:lnSpc>
                <a:spcPct val="100000"/>
              </a:lnSpc>
              <a:spcBef>
                <a:spcPts val="0"/>
              </a:spcBef>
              <a:spcAft>
                <a:spcPts val="0"/>
              </a:spcAft>
              <a:buSzPts val="1400"/>
              <a:buFont typeface="Arial"/>
              <a:buChar char="•"/>
            </a:pPr>
            <a:r>
              <a:rPr lang="en"/>
              <a:t>Get Numbers for the usage thing to Nikunj</a:t>
            </a:r>
            <a:endParaRPr/>
          </a:p>
          <a:p>
            <a:pPr marL="171450" lvl="0" indent="-171450" algn="l" rtl="0">
              <a:lnSpc>
                <a:spcPct val="100000"/>
              </a:lnSpc>
              <a:spcBef>
                <a:spcPts val="0"/>
              </a:spcBef>
              <a:spcAft>
                <a:spcPts val="0"/>
              </a:spcAft>
              <a:buSzPts val="1400"/>
              <a:buFont typeface="Arial"/>
              <a:buChar char="•"/>
            </a:pPr>
            <a:r>
              <a:rPr lang="en"/>
              <a:t>In the pipeline things mention that the </a:t>
            </a:r>
            <a:endParaRPr/>
          </a:p>
          <a:p>
            <a:pPr marL="628650" lvl="1" indent="-171450" algn="l" rtl="0">
              <a:lnSpc>
                <a:spcPct val="100000"/>
              </a:lnSpc>
              <a:spcBef>
                <a:spcPts val="0"/>
              </a:spcBef>
              <a:spcAft>
                <a:spcPts val="0"/>
              </a:spcAft>
              <a:buSzPts val="1400"/>
              <a:buFont typeface="Arial"/>
              <a:buChar char="•"/>
            </a:pPr>
            <a:r>
              <a:rPr lang="en"/>
              <a:t>Elevance – platform</a:t>
            </a:r>
            <a:endParaRPr/>
          </a:p>
          <a:p>
            <a:pPr marL="628650" lvl="1" indent="-171450" algn="l" rtl="0">
              <a:lnSpc>
                <a:spcPct val="100000"/>
              </a:lnSpc>
              <a:spcBef>
                <a:spcPts val="0"/>
              </a:spcBef>
              <a:spcAft>
                <a:spcPts val="0"/>
              </a:spcAft>
              <a:buSzPts val="1400"/>
              <a:buFont typeface="Arial"/>
              <a:buChar char="•"/>
            </a:pPr>
            <a:r>
              <a:rPr lang="en"/>
              <a:t>Otsuka –business</a:t>
            </a:r>
            <a:endParaRPr/>
          </a:p>
          <a:p>
            <a:pPr marL="628650" lvl="1" indent="-171450" algn="l" rtl="0">
              <a:lnSpc>
                <a:spcPct val="100000"/>
              </a:lnSpc>
              <a:spcBef>
                <a:spcPts val="0"/>
              </a:spcBef>
              <a:spcAft>
                <a:spcPts val="0"/>
              </a:spcAft>
              <a:buSzPts val="1400"/>
              <a:buFont typeface="Arial"/>
              <a:buChar char="•"/>
            </a:pPr>
            <a:r>
              <a:rPr lang="en"/>
              <a:t>Pfizer – Business Team</a:t>
            </a:r>
            <a:endParaRPr/>
          </a:p>
          <a:p>
            <a:pPr marL="628650" lvl="1" indent="-171450" algn="l" rtl="0">
              <a:lnSpc>
                <a:spcPct val="100000"/>
              </a:lnSpc>
              <a:spcBef>
                <a:spcPts val="0"/>
              </a:spcBef>
              <a:spcAft>
                <a:spcPts val="0"/>
              </a:spcAft>
              <a:buSzPts val="1400"/>
              <a:buFont typeface="Arial"/>
              <a:buChar char="•"/>
            </a:pPr>
            <a:r>
              <a:rPr lang="en"/>
              <a:t>Medidata – both business and platform</a:t>
            </a:r>
            <a:endParaRPr/>
          </a:p>
          <a:p>
            <a:pPr marL="171450" lvl="0" indent="-171450" algn="l" rtl="0">
              <a:lnSpc>
                <a:spcPct val="100000"/>
              </a:lnSpc>
              <a:spcBef>
                <a:spcPts val="0"/>
              </a:spcBef>
              <a:spcAft>
                <a:spcPts val="0"/>
              </a:spcAft>
              <a:buSzPts val="1400"/>
              <a:buFont typeface="Arial"/>
              <a:buChar char="•"/>
            </a:pPr>
            <a:r>
              <a:rPr lang="en"/>
              <a:t>Team slide, put  team wise and some logo – only few people</a:t>
            </a:r>
            <a:endParaRPr/>
          </a:p>
          <a:p>
            <a:pPr marL="171450" lvl="0" indent="-171450" algn="l" rtl="0">
              <a:lnSpc>
                <a:spcPct val="100000"/>
              </a:lnSpc>
              <a:spcBef>
                <a:spcPts val="0"/>
              </a:spcBef>
              <a:spcAft>
                <a:spcPts val="0"/>
              </a:spcAft>
              <a:buSzPts val="1400"/>
              <a:buFont typeface="Arial"/>
              <a:buChar char="•"/>
            </a:pPr>
            <a:r>
              <a:rPr lang="en"/>
              <a:t>Add G2 Review slide</a:t>
            </a:r>
            <a:endParaRPr/>
          </a:p>
          <a:p>
            <a:pPr marL="171450" marR="0" lvl="0" indent="-171450" algn="l" rtl="0">
              <a:lnSpc>
                <a:spcPct val="100000"/>
              </a:lnSpc>
              <a:spcBef>
                <a:spcPts val="0"/>
              </a:spcBef>
              <a:spcAft>
                <a:spcPts val="0"/>
              </a:spcAft>
              <a:buClr>
                <a:schemeClr val="dk1"/>
              </a:buClr>
              <a:buSzPts val="1200"/>
              <a:buFont typeface="Arial"/>
              <a:buChar char="•"/>
            </a:pPr>
            <a:r>
              <a:rPr lang="en"/>
              <a:t>Add Public Recognition</a:t>
            </a:r>
            <a:endParaRPr/>
          </a:p>
          <a:p>
            <a:pPr marL="628650" lvl="1" indent="-171450" algn="l" rtl="0">
              <a:lnSpc>
                <a:spcPct val="100000"/>
              </a:lnSpc>
              <a:spcBef>
                <a:spcPts val="0"/>
              </a:spcBef>
              <a:spcAft>
                <a:spcPts val="0"/>
              </a:spcAft>
              <a:buSzPts val="1400"/>
              <a:buFont typeface="Arial"/>
              <a:buChar char="•"/>
            </a:pPr>
            <a:r>
              <a:rPr lang="en"/>
              <a:t>Elevance guy quote – Elevance thing This foundry is unlike any other foundry</a:t>
            </a:r>
            <a:endParaRPr/>
          </a:p>
          <a:p>
            <a:pPr marL="628650" lvl="1" indent="-171450" algn="l" rtl="0">
              <a:lnSpc>
                <a:spcPct val="100000"/>
              </a:lnSpc>
              <a:spcBef>
                <a:spcPts val="0"/>
              </a:spcBef>
              <a:spcAft>
                <a:spcPts val="0"/>
              </a:spcAft>
              <a:buSzPts val="1400"/>
              <a:buFont typeface="Arial"/>
              <a:buChar char="•"/>
            </a:pPr>
            <a:r>
              <a:rPr lang="en"/>
              <a:t>Other Google review and all</a:t>
            </a:r>
            <a:endParaRPr/>
          </a:p>
          <a:p>
            <a:pPr marL="171450" lvl="0" indent="-171450" algn="l" rtl="0">
              <a:lnSpc>
                <a:spcPct val="100000"/>
              </a:lnSpc>
              <a:spcBef>
                <a:spcPts val="0"/>
              </a:spcBef>
              <a:spcAft>
                <a:spcPts val="0"/>
              </a:spcAft>
              <a:buSzPts val="1400"/>
              <a:buFont typeface="Arial"/>
              <a:buChar char="•"/>
            </a:pPr>
            <a:r>
              <a:rPr lang="en"/>
              <a:t>Unique insights</a:t>
            </a:r>
            <a:endParaRPr/>
          </a:p>
          <a:p>
            <a:pPr marL="171450" lvl="0" indent="-171450" algn="l" rtl="0">
              <a:lnSpc>
                <a:spcPct val="100000"/>
              </a:lnSpc>
              <a:spcBef>
                <a:spcPts val="0"/>
              </a:spcBef>
              <a:spcAft>
                <a:spcPts val="0"/>
              </a:spcAft>
              <a:buSzPts val="1400"/>
              <a:buFont typeface="Arial"/>
              <a:buChar char="•"/>
            </a:pPr>
            <a:r>
              <a:rPr lang="en"/>
              <a:t>GTM Slides pick from email</a:t>
            </a:r>
            <a:endParaRPr/>
          </a:p>
          <a:p>
            <a:pPr marL="171450" lvl="0" indent="-171450" algn="l" rtl="0">
              <a:lnSpc>
                <a:spcPct val="100000"/>
              </a:lnSpc>
              <a:spcBef>
                <a:spcPts val="0"/>
              </a:spcBef>
              <a:spcAft>
                <a:spcPts val="0"/>
              </a:spcAft>
              <a:buSzPts val="1400"/>
              <a:buFont typeface="Arial"/>
              <a:buChar char="•"/>
            </a:pPr>
            <a:r>
              <a:rPr lang="en"/>
              <a:t>Long Term Direction Slide</a:t>
            </a:r>
            <a:endParaRPr/>
          </a:p>
          <a:p>
            <a:pPr marL="628650" lvl="1" indent="-171450" algn="l" rtl="0">
              <a:lnSpc>
                <a:spcPct val="100000"/>
              </a:lnSpc>
              <a:spcBef>
                <a:spcPts val="0"/>
              </a:spcBef>
              <a:spcAft>
                <a:spcPts val="0"/>
              </a:spcAft>
              <a:buSzPts val="1400"/>
              <a:buFont typeface="Arial"/>
              <a:buChar char="•"/>
            </a:pPr>
            <a:r>
              <a:rPr lang="en"/>
              <a:t>Auto Pilot (Product Screenshots)</a:t>
            </a:r>
            <a:endParaRPr/>
          </a:p>
          <a:p>
            <a:pPr marL="171450" lvl="0" indent="-171450" algn="l" rtl="0">
              <a:lnSpc>
                <a:spcPct val="100000"/>
              </a:lnSpc>
              <a:spcBef>
                <a:spcPts val="0"/>
              </a:spcBef>
              <a:spcAft>
                <a:spcPts val="0"/>
              </a:spcAft>
              <a:buSzPts val="1400"/>
              <a:buFont typeface="Arial"/>
              <a:buChar char="•"/>
            </a:pPr>
            <a:r>
              <a:rPr lang="en"/>
              <a:t>Competitors thing add</a:t>
            </a:r>
            <a:endParaRPr/>
          </a:p>
          <a:p>
            <a:pPr marL="171450" lvl="0" indent="-171450" algn="l" rtl="0">
              <a:lnSpc>
                <a:spcPct val="100000"/>
              </a:lnSpc>
              <a:spcBef>
                <a:spcPts val="0"/>
              </a:spcBef>
              <a:spcAft>
                <a:spcPts val="0"/>
              </a:spcAft>
              <a:buSzPts val="1400"/>
              <a:buFont typeface="Arial"/>
              <a:buChar char="•"/>
            </a:pPr>
            <a:r>
              <a:rPr lang="en"/>
              <a:t>Product Deep dive explaining the product -&gt; Modules -&gt; One important slide and 3-4 follow up slides </a:t>
            </a:r>
            <a:r>
              <a:rPr lang="en" err="1"/>
              <a:t>kinda</a:t>
            </a:r>
            <a:r>
              <a:rPr lang="en"/>
              <a:t> thing</a:t>
            </a:r>
            <a:endParaRPr/>
          </a:p>
          <a:p>
            <a:pPr marL="171450" lvl="0" indent="-171450" algn="l" rtl="0">
              <a:lnSpc>
                <a:spcPct val="100000"/>
              </a:lnSpc>
              <a:spcBef>
                <a:spcPts val="0"/>
              </a:spcBef>
              <a:spcAft>
                <a:spcPts val="0"/>
              </a:spcAft>
              <a:buSzPts val="1400"/>
              <a:buFont typeface="Arial"/>
              <a:buChar char="•"/>
            </a:pPr>
            <a:r>
              <a:rPr lang="en"/>
              <a:t>Fundraise slide – How much etc.</a:t>
            </a:r>
            <a:endParaRPr/>
          </a:p>
          <a:p>
            <a:pPr marL="171450" lvl="0" indent="-171450" algn="l" rtl="0">
              <a:lnSpc>
                <a:spcPct val="100000"/>
              </a:lnSpc>
              <a:spcBef>
                <a:spcPts val="0"/>
              </a:spcBef>
              <a:spcAft>
                <a:spcPts val="0"/>
              </a:spcAft>
              <a:buSzPts val="1400"/>
              <a:buFont typeface="Arial"/>
              <a:buChar char="•"/>
            </a:pPr>
            <a:r>
              <a:rPr lang="en"/>
              <a:t>Ingest customer stories from throughout</a:t>
            </a:r>
            <a:endParaRPr/>
          </a:p>
          <a:p>
            <a:pPr marL="171450" lvl="0" indent="-82550" algn="l" rtl="0">
              <a:lnSpc>
                <a:spcPct val="100000"/>
              </a:lnSpc>
              <a:spcBef>
                <a:spcPts val="0"/>
              </a:spcBef>
              <a:spcAft>
                <a:spcPts val="0"/>
              </a:spcAft>
              <a:buSzPts val="1400"/>
              <a:buFont typeface="Arial"/>
              <a:buNone/>
            </a:pPr>
            <a:endParaRPr/>
          </a:p>
          <a:p>
            <a:pPr marL="171450" lvl="0" indent="-82550" algn="l" rtl="0">
              <a:lnSpc>
                <a:spcPct val="100000"/>
              </a:lnSpc>
              <a:spcBef>
                <a:spcPts val="0"/>
              </a:spcBef>
              <a:spcAft>
                <a:spcPts val="0"/>
              </a:spcAft>
              <a:buSzPts val="1400"/>
              <a:buFont typeface="Arial"/>
              <a:buNone/>
            </a:pPr>
            <a:endParaRPr/>
          </a:p>
          <a:p>
            <a:pPr marL="171450" lvl="0" indent="-82550" algn="l" rtl="0">
              <a:lnSpc>
                <a:spcPct val="100000"/>
              </a:lnSpc>
              <a:spcBef>
                <a:spcPts val="0"/>
              </a:spcBef>
              <a:spcAft>
                <a:spcPts val="0"/>
              </a:spcAft>
              <a:buSzPts val="1400"/>
              <a:buFont typeface="Arial"/>
              <a:buNone/>
            </a:pPr>
            <a:endParaRPr/>
          </a:p>
          <a:p>
            <a:pPr marL="171450" lvl="0" indent="-82550" algn="l" rtl="0">
              <a:lnSpc>
                <a:spcPct val="100000"/>
              </a:lnSpc>
              <a:spcBef>
                <a:spcPts val="0"/>
              </a:spcBef>
              <a:spcAft>
                <a:spcPts val="0"/>
              </a:spcAft>
              <a:buSzPts val="1400"/>
              <a:buFont typeface="Arial"/>
              <a:buNone/>
            </a:pPr>
            <a:endParaRPr/>
          </a:p>
          <a:p>
            <a:pPr marL="171450" lvl="0" indent="-82550" algn="l" rtl="0">
              <a:lnSpc>
                <a:spcPct val="100000"/>
              </a:lnSpc>
              <a:spcBef>
                <a:spcPts val="0"/>
              </a:spcBef>
              <a:spcAft>
                <a:spcPts val="0"/>
              </a:spcAft>
              <a:buSzPts val="1400"/>
              <a:buFont typeface="Arial"/>
              <a:buNone/>
            </a:pPr>
            <a:endParaRPr/>
          </a:p>
          <a:p>
            <a:pPr marL="171450" lvl="0" indent="-82550" algn="l" rtl="0">
              <a:lnSpc>
                <a:spcPct val="100000"/>
              </a:lnSpc>
              <a:spcBef>
                <a:spcPts val="0"/>
              </a:spcBef>
              <a:spcAft>
                <a:spcPts val="0"/>
              </a:spcAft>
              <a:buSzPts val="1400"/>
              <a:buFont typeface="Arial"/>
              <a:buNone/>
            </a:pPr>
            <a:endParaRPr/>
          </a:p>
        </p:txBody>
      </p:sp>
      <p:sp>
        <p:nvSpPr>
          <p:cNvPr id="117" name="Google Shape;117;p1:notes">
            <a:extLst>
              <a:ext uri="{FF2B5EF4-FFF2-40B4-BE49-F238E27FC236}">
                <a16:creationId xmlns:a16="http://schemas.microsoft.com/office/drawing/2014/main" id="{4D97CA25-698F-E6CC-0FC2-C004797D3936}"/>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fld id="{00000000-1234-1234-1234-123412341234}" type="slidenum">
              <a:rPr kumimoji="0" lang="en" sz="12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t>53</a:t>
            </a:fld>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156894107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a:extLst>
            <a:ext uri="{FF2B5EF4-FFF2-40B4-BE49-F238E27FC236}">
              <a16:creationId xmlns:a16="http://schemas.microsoft.com/office/drawing/2014/main" id="{AEC0F110-DE19-8906-DF4C-92527AF11B31}"/>
            </a:ext>
          </a:extLst>
        </p:cNvPr>
        <p:cNvGrpSpPr/>
        <p:nvPr/>
      </p:nvGrpSpPr>
      <p:grpSpPr>
        <a:xfrm>
          <a:off x="0" y="0"/>
          <a:ext cx="0" cy="0"/>
          <a:chOff x="0" y="0"/>
          <a:chExt cx="0" cy="0"/>
        </a:xfrm>
      </p:grpSpPr>
      <p:sp>
        <p:nvSpPr>
          <p:cNvPr id="115" name="Google Shape;115;p1:notes">
            <a:extLst>
              <a:ext uri="{FF2B5EF4-FFF2-40B4-BE49-F238E27FC236}">
                <a16:creationId xmlns:a16="http://schemas.microsoft.com/office/drawing/2014/main" id="{E2BA254F-A9F2-5B21-F2B7-8C3F610903F4}"/>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6" name="Google Shape;116;p1:notes">
            <a:extLst>
              <a:ext uri="{FF2B5EF4-FFF2-40B4-BE49-F238E27FC236}">
                <a16:creationId xmlns:a16="http://schemas.microsoft.com/office/drawing/2014/main" id="{9B1E4F4A-AAA9-6225-B9D7-907F1CCAC1E8}"/>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171450" lvl="0" indent="-171450" algn="l" rtl="0">
              <a:lnSpc>
                <a:spcPct val="100000"/>
              </a:lnSpc>
              <a:spcBef>
                <a:spcPts val="0"/>
              </a:spcBef>
              <a:spcAft>
                <a:spcPts val="0"/>
              </a:spcAft>
              <a:buSzPts val="1400"/>
              <a:buFont typeface="Arial"/>
              <a:buChar char="•"/>
            </a:pPr>
            <a:r>
              <a:rPr lang="en"/>
              <a:t>Create an alternate journey slide that has the process for a platform team buyer persona</a:t>
            </a:r>
            <a:endParaRPr/>
          </a:p>
          <a:p>
            <a:pPr marL="171450" lvl="0" indent="-171450" algn="l" rtl="0">
              <a:lnSpc>
                <a:spcPct val="100000"/>
              </a:lnSpc>
              <a:spcBef>
                <a:spcPts val="0"/>
              </a:spcBef>
              <a:spcAft>
                <a:spcPts val="0"/>
              </a:spcAft>
              <a:buSzPts val="1400"/>
              <a:buFont typeface="Arial"/>
              <a:buChar char="•"/>
            </a:pPr>
            <a:r>
              <a:rPr lang="en"/>
              <a:t>Get Numbers for the usage thing to Nikunj</a:t>
            </a:r>
            <a:endParaRPr/>
          </a:p>
          <a:p>
            <a:pPr marL="171450" lvl="0" indent="-171450" algn="l" rtl="0">
              <a:lnSpc>
                <a:spcPct val="100000"/>
              </a:lnSpc>
              <a:spcBef>
                <a:spcPts val="0"/>
              </a:spcBef>
              <a:spcAft>
                <a:spcPts val="0"/>
              </a:spcAft>
              <a:buSzPts val="1400"/>
              <a:buFont typeface="Arial"/>
              <a:buChar char="•"/>
            </a:pPr>
            <a:r>
              <a:rPr lang="en"/>
              <a:t>In the pipeline things mention that the </a:t>
            </a:r>
            <a:endParaRPr/>
          </a:p>
          <a:p>
            <a:pPr marL="628650" lvl="1" indent="-171450" algn="l" rtl="0">
              <a:lnSpc>
                <a:spcPct val="100000"/>
              </a:lnSpc>
              <a:spcBef>
                <a:spcPts val="0"/>
              </a:spcBef>
              <a:spcAft>
                <a:spcPts val="0"/>
              </a:spcAft>
              <a:buSzPts val="1400"/>
              <a:buFont typeface="Arial"/>
              <a:buChar char="•"/>
            </a:pPr>
            <a:r>
              <a:rPr lang="en"/>
              <a:t>Elevance – platform</a:t>
            </a:r>
            <a:endParaRPr/>
          </a:p>
          <a:p>
            <a:pPr marL="628650" lvl="1" indent="-171450" algn="l" rtl="0">
              <a:lnSpc>
                <a:spcPct val="100000"/>
              </a:lnSpc>
              <a:spcBef>
                <a:spcPts val="0"/>
              </a:spcBef>
              <a:spcAft>
                <a:spcPts val="0"/>
              </a:spcAft>
              <a:buSzPts val="1400"/>
              <a:buFont typeface="Arial"/>
              <a:buChar char="•"/>
            </a:pPr>
            <a:r>
              <a:rPr lang="en"/>
              <a:t>Otsuka –business</a:t>
            </a:r>
            <a:endParaRPr/>
          </a:p>
          <a:p>
            <a:pPr marL="628650" lvl="1" indent="-171450" algn="l" rtl="0">
              <a:lnSpc>
                <a:spcPct val="100000"/>
              </a:lnSpc>
              <a:spcBef>
                <a:spcPts val="0"/>
              </a:spcBef>
              <a:spcAft>
                <a:spcPts val="0"/>
              </a:spcAft>
              <a:buSzPts val="1400"/>
              <a:buFont typeface="Arial"/>
              <a:buChar char="•"/>
            </a:pPr>
            <a:r>
              <a:rPr lang="en"/>
              <a:t>Pfizer – Business Team</a:t>
            </a:r>
            <a:endParaRPr/>
          </a:p>
          <a:p>
            <a:pPr marL="628650" lvl="1" indent="-171450" algn="l" rtl="0">
              <a:lnSpc>
                <a:spcPct val="100000"/>
              </a:lnSpc>
              <a:spcBef>
                <a:spcPts val="0"/>
              </a:spcBef>
              <a:spcAft>
                <a:spcPts val="0"/>
              </a:spcAft>
              <a:buSzPts val="1400"/>
              <a:buFont typeface="Arial"/>
              <a:buChar char="•"/>
            </a:pPr>
            <a:r>
              <a:rPr lang="en"/>
              <a:t>Medidata – both business and platform</a:t>
            </a:r>
            <a:endParaRPr/>
          </a:p>
          <a:p>
            <a:pPr marL="171450" lvl="0" indent="-171450" algn="l" rtl="0">
              <a:lnSpc>
                <a:spcPct val="100000"/>
              </a:lnSpc>
              <a:spcBef>
                <a:spcPts val="0"/>
              </a:spcBef>
              <a:spcAft>
                <a:spcPts val="0"/>
              </a:spcAft>
              <a:buSzPts val="1400"/>
              <a:buFont typeface="Arial"/>
              <a:buChar char="•"/>
            </a:pPr>
            <a:r>
              <a:rPr lang="en"/>
              <a:t>Team slide, put  team wise and some logo – only few people</a:t>
            </a:r>
            <a:endParaRPr/>
          </a:p>
          <a:p>
            <a:pPr marL="171450" lvl="0" indent="-171450" algn="l" rtl="0">
              <a:lnSpc>
                <a:spcPct val="100000"/>
              </a:lnSpc>
              <a:spcBef>
                <a:spcPts val="0"/>
              </a:spcBef>
              <a:spcAft>
                <a:spcPts val="0"/>
              </a:spcAft>
              <a:buSzPts val="1400"/>
              <a:buFont typeface="Arial"/>
              <a:buChar char="•"/>
            </a:pPr>
            <a:r>
              <a:rPr lang="en"/>
              <a:t>Add G2 Review slide</a:t>
            </a:r>
            <a:endParaRPr/>
          </a:p>
          <a:p>
            <a:pPr marL="171450" marR="0" lvl="0" indent="-171450" algn="l" rtl="0">
              <a:lnSpc>
                <a:spcPct val="100000"/>
              </a:lnSpc>
              <a:spcBef>
                <a:spcPts val="0"/>
              </a:spcBef>
              <a:spcAft>
                <a:spcPts val="0"/>
              </a:spcAft>
              <a:buClr>
                <a:schemeClr val="dk1"/>
              </a:buClr>
              <a:buSzPts val="1200"/>
              <a:buFont typeface="Arial"/>
              <a:buChar char="•"/>
            </a:pPr>
            <a:r>
              <a:rPr lang="en"/>
              <a:t>Add Public Recognition</a:t>
            </a:r>
            <a:endParaRPr/>
          </a:p>
          <a:p>
            <a:pPr marL="628650" lvl="1" indent="-171450" algn="l" rtl="0">
              <a:lnSpc>
                <a:spcPct val="100000"/>
              </a:lnSpc>
              <a:spcBef>
                <a:spcPts val="0"/>
              </a:spcBef>
              <a:spcAft>
                <a:spcPts val="0"/>
              </a:spcAft>
              <a:buSzPts val="1400"/>
              <a:buFont typeface="Arial"/>
              <a:buChar char="•"/>
            </a:pPr>
            <a:r>
              <a:rPr lang="en"/>
              <a:t>Elevance guy quote – Elevance thing This foundry is unlike any other foundry</a:t>
            </a:r>
            <a:endParaRPr/>
          </a:p>
          <a:p>
            <a:pPr marL="628650" lvl="1" indent="-171450" algn="l" rtl="0">
              <a:lnSpc>
                <a:spcPct val="100000"/>
              </a:lnSpc>
              <a:spcBef>
                <a:spcPts val="0"/>
              </a:spcBef>
              <a:spcAft>
                <a:spcPts val="0"/>
              </a:spcAft>
              <a:buSzPts val="1400"/>
              <a:buFont typeface="Arial"/>
              <a:buChar char="•"/>
            </a:pPr>
            <a:r>
              <a:rPr lang="en"/>
              <a:t>Other Google review and all</a:t>
            </a:r>
            <a:endParaRPr/>
          </a:p>
          <a:p>
            <a:pPr marL="171450" lvl="0" indent="-171450" algn="l" rtl="0">
              <a:lnSpc>
                <a:spcPct val="100000"/>
              </a:lnSpc>
              <a:spcBef>
                <a:spcPts val="0"/>
              </a:spcBef>
              <a:spcAft>
                <a:spcPts val="0"/>
              </a:spcAft>
              <a:buSzPts val="1400"/>
              <a:buFont typeface="Arial"/>
              <a:buChar char="•"/>
            </a:pPr>
            <a:r>
              <a:rPr lang="en"/>
              <a:t>Unique insights</a:t>
            </a:r>
            <a:endParaRPr/>
          </a:p>
          <a:p>
            <a:pPr marL="171450" lvl="0" indent="-171450" algn="l" rtl="0">
              <a:lnSpc>
                <a:spcPct val="100000"/>
              </a:lnSpc>
              <a:spcBef>
                <a:spcPts val="0"/>
              </a:spcBef>
              <a:spcAft>
                <a:spcPts val="0"/>
              </a:spcAft>
              <a:buSzPts val="1400"/>
              <a:buFont typeface="Arial"/>
              <a:buChar char="•"/>
            </a:pPr>
            <a:r>
              <a:rPr lang="en"/>
              <a:t>GTM Slides pick from email</a:t>
            </a:r>
            <a:endParaRPr/>
          </a:p>
          <a:p>
            <a:pPr marL="171450" lvl="0" indent="-171450" algn="l" rtl="0">
              <a:lnSpc>
                <a:spcPct val="100000"/>
              </a:lnSpc>
              <a:spcBef>
                <a:spcPts val="0"/>
              </a:spcBef>
              <a:spcAft>
                <a:spcPts val="0"/>
              </a:spcAft>
              <a:buSzPts val="1400"/>
              <a:buFont typeface="Arial"/>
              <a:buChar char="•"/>
            </a:pPr>
            <a:r>
              <a:rPr lang="en"/>
              <a:t>Long Term Direction Slide</a:t>
            </a:r>
            <a:endParaRPr/>
          </a:p>
          <a:p>
            <a:pPr marL="628650" lvl="1" indent="-171450" algn="l" rtl="0">
              <a:lnSpc>
                <a:spcPct val="100000"/>
              </a:lnSpc>
              <a:spcBef>
                <a:spcPts val="0"/>
              </a:spcBef>
              <a:spcAft>
                <a:spcPts val="0"/>
              </a:spcAft>
              <a:buSzPts val="1400"/>
              <a:buFont typeface="Arial"/>
              <a:buChar char="•"/>
            </a:pPr>
            <a:r>
              <a:rPr lang="en"/>
              <a:t>Auto Pilot (Product Screenshots)</a:t>
            </a:r>
            <a:endParaRPr/>
          </a:p>
          <a:p>
            <a:pPr marL="171450" lvl="0" indent="-171450" algn="l" rtl="0">
              <a:lnSpc>
                <a:spcPct val="100000"/>
              </a:lnSpc>
              <a:spcBef>
                <a:spcPts val="0"/>
              </a:spcBef>
              <a:spcAft>
                <a:spcPts val="0"/>
              </a:spcAft>
              <a:buSzPts val="1400"/>
              <a:buFont typeface="Arial"/>
              <a:buChar char="•"/>
            </a:pPr>
            <a:r>
              <a:rPr lang="en"/>
              <a:t>Competitors thing add</a:t>
            </a:r>
            <a:endParaRPr/>
          </a:p>
          <a:p>
            <a:pPr marL="171450" lvl="0" indent="-171450" algn="l" rtl="0">
              <a:lnSpc>
                <a:spcPct val="100000"/>
              </a:lnSpc>
              <a:spcBef>
                <a:spcPts val="0"/>
              </a:spcBef>
              <a:spcAft>
                <a:spcPts val="0"/>
              </a:spcAft>
              <a:buSzPts val="1400"/>
              <a:buFont typeface="Arial"/>
              <a:buChar char="•"/>
            </a:pPr>
            <a:r>
              <a:rPr lang="en"/>
              <a:t>Product Deep dive explaining the product -&gt; Modules -&gt; One important slide and 3-4 follow up slides </a:t>
            </a:r>
            <a:r>
              <a:rPr lang="en" err="1"/>
              <a:t>kinda</a:t>
            </a:r>
            <a:r>
              <a:rPr lang="en"/>
              <a:t> thing</a:t>
            </a:r>
            <a:endParaRPr/>
          </a:p>
          <a:p>
            <a:pPr marL="171450" lvl="0" indent="-171450" algn="l" rtl="0">
              <a:lnSpc>
                <a:spcPct val="100000"/>
              </a:lnSpc>
              <a:spcBef>
                <a:spcPts val="0"/>
              </a:spcBef>
              <a:spcAft>
                <a:spcPts val="0"/>
              </a:spcAft>
              <a:buSzPts val="1400"/>
              <a:buFont typeface="Arial"/>
              <a:buChar char="•"/>
            </a:pPr>
            <a:r>
              <a:rPr lang="en"/>
              <a:t>Fundraise slide – How much etc.</a:t>
            </a:r>
            <a:endParaRPr/>
          </a:p>
          <a:p>
            <a:pPr marL="171450" lvl="0" indent="-171450" algn="l" rtl="0">
              <a:lnSpc>
                <a:spcPct val="100000"/>
              </a:lnSpc>
              <a:spcBef>
                <a:spcPts val="0"/>
              </a:spcBef>
              <a:spcAft>
                <a:spcPts val="0"/>
              </a:spcAft>
              <a:buSzPts val="1400"/>
              <a:buFont typeface="Arial"/>
              <a:buChar char="•"/>
            </a:pPr>
            <a:r>
              <a:rPr lang="en"/>
              <a:t>Ingest customer stories from throughout</a:t>
            </a:r>
            <a:endParaRPr/>
          </a:p>
          <a:p>
            <a:pPr marL="171450" lvl="0" indent="-82550" algn="l" rtl="0">
              <a:lnSpc>
                <a:spcPct val="100000"/>
              </a:lnSpc>
              <a:spcBef>
                <a:spcPts val="0"/>
              </a:spcBef>
              <a:spcAft>
                <a:spcPts val="0"/>
              </a:spcAft>
              <a:buSzPts val="1400"/>
              <a:buFont typeface="Arial"/>
              <a:buNone/>
            </a:pPr>
            <a:endParaRPr/>
          </a:p>
          <a:p>
            <a:pPr marL="171450" lvl="0" indent="-82550" algn="l" rtl="0">
              <a:lnSpc>
                <a:spcPct val="100000"/>
              </a:lnSpc>
              <a:spcBef>
                <a:spcPts val="0"/>
              </a:spcBef>
              <a:spcAft>
                <a:spcPts val="0"/>
              </a:spcAft>
              <a:buSzPts val="1400"/>
              <a:buFont typeface="Arial"/>
              <a:buNone/>
            </a:pPr>
            <a:endParaRPr/>
          </a:p>
          <a:p>
            <a:pPr marL="171450" lvl="0" indent="-82550" algn="l" rtl="0">
              <a:lnSpc>
                <a:spcPct val="100000"/>
              </a:lnSpc>
              <a:spcBef>
                <a:spcPts val="0"/>
              </a:spcBef>
              <a:spcAft>
                <a:spcPts val="0"/>
              </a:spcAft>
              <a:buSzPts val="1400"/>
              <a:buFont typeface="Arial"/>
              <a:buNone/>
            </a:pPr>
            <a:endParaRPr/>
          </a:p>
          <a:p>
            <a:pPr marL="171450" lvl="0" indent="-82550" algn="l" rtl="0">
              <a:lnSpc>
                <a:spcPct val="100000"/>
              </a:lnSpc>
              <a:spcBef>
                <a:spcPts val="0"/>
              </a:spcBef>
              <a:spcAft>
                <a:spcPts val="0"/>
              </a:spcAft>
              <a:buSzPts val="1400"/>
              <a:buFont typeface="Arial"/>
              <a:buNone/>
            </a:pPr>
            <a:endParaRPr/>
          </a:p>
          <a:p>
            <a:pPr marL="171450" lvl="0" indent="-82550" algn="l" rtl="0">
              <a:lnSpc>
                <a:spcPct val="100000"/>
              </a:lnSpc>
              <a:spcBef>
                <a:spcPts val="0"/>
              </a:spcBef>
              <a:spcAft>
                <a:spcPts val="0"/>
              </a:spcAft>
              <a:buSzPts val="1400"/>
              <a:buFont typeface="Arial"/>
              <a:buNone/>
            </a:pPr>
            <a:endParaRPr/>
          </a:p>
          <a:p>
            <a:pPr marL="171450" lvl="0" indent="-82550" algn="l" rtl="0">
              <a:lnSpc>
                <a:spcPct val="100000"/>
              </a:lnSpc>
              <a:spcBef>
                <a:spcPts val="0"/>
              </a:spcBef>
              <a:spcAft>
                <a:spcPts val="0"/>
              </a:spcAft>
              <a:buSzPts val="1400"/>
              <a:buFont typeface="Arial"/>
              <a:buNone/>
            </a:pPr>
            <a:endParaRPr/>
          </a:p>
        </p:txBody>
      </p:sp>
      <p:sp>
        <p:nvSpPr>
          <p:cNvPr id="117" name="Google Shape;117;p1:notes">
            <a:extLst>
              <a:ext uri="{FF2B5EF4-FFF2-40B4-BE49-F238E27FC236}">
                <a16:creationId xmlns:a16="http://schemas.microsoft.com/office/drawing/2014/main" id="{533F1A1C-A801-BB26-F555-17C700A543B4}"/>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fld id="{00000000-1234-1234-1234-123412341234}" type="slidenum">
              <a:rPr kumimoji="0" lang="en" sz="12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t>54</a:t>
            </a:fld>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62505376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034580-D27F-7BA8-8995-9441BA2360F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3FC6F55-2B6C-7D92-1FD8-94C9C676329E}"/>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57938A17-B7DE-22D7-8564-C9E64DE01E5F}"/>
              </a:ext>
            </a:extLst>
          </p:cNvPr>
          <p:cNvSpPr>
            <a:spLocks noGrp="1"/>
          </p:cNvSpPr>
          <p:nvPr>
            <p:ph type="body" idx="1"/>
          </p:nvPr>
        </p:nvSpPr>
        <p:spPr/>
        <p:txBody>
          <a:bodyPr/>
          <a:lstStyle/>
          <a:p>
            <a:r>
              <a:rPr lang="en-IN" dirty="0"/>
              <a:t>An </a:t>
            </a:r>
            <a:r>
              <a:rPr lang="en-IN" b="1" dirty="0"/>
              <a:t>AI Gateway</a:t>
            </a:r>
            <a:r>
              <a:rPr lang="en-IN" dirty="0"/>
              <a:t> is a specialized middle layer that sits between your applications and the various AI models you use. It acts as a single, intelligent control point for all your AI traffic – managing everything like security, observability and governance, and thus makes it simple to scale GenAI apps reliably. </a:t>
            </a:r>
            <a:endParaRPr lang="en-US" dirty="0"/>
          </a:p>
          <a:p>
            <a:endParaRPr lang="en-US" dirty="0"/>
          </a:p>
          <a:p>
            <a:r>
              <a:rPr lang="en-IN" dirty="0"/>
              <a:t>Architecturally, the AI Gateway is designed to solve the pain points we discussed by being a centralized layer. It simplifies your infrastructure by decoupling your applications from your external or internal AI services – this can self-hosted or proprietary LLMs or even MCP servers. This means your developers code to a single API endpoint, and the gateway handles the complexity behind the scenes. This centralized design is how you gain control over everything—from managing costs and security to ensuring reliability and performance. </a:t>
            </a:r>
          </a:p>
          <a:p>
            <a:endParaRPr lang="en-IN" dirty="0"/>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Now let’s understand it visually. What’s happening here is that the AI gateway receives an API call from an application and then processes it before sending it to the correct LLM. This process can involve routing to appropriate model, or, translating the request from the application's format into the specific API format required by the target model, or adding necessary API keys or tokens required by specific LLM for authentication and authorization, or caching to check if a similar request has been made before to return a cached response to save time and money without needing to call the LLM again.</a:t>
            </a:r>
          </a:p>
          <a:p>
            <a:endParaRPr lang="en-IN" dirty="0"/>
          </a:p>
          <a:p>
            <a:r>
              <a:rPr lang="en-IN" dirty="0"/>
              <a:t>In essence, the AI gateway </a:t>
            </a:r>
            <a:r>
              <a:rPr lang="en-IN" b="0" dirty="0"/>
              <a:t>transforms a generic API call into a model-specific API request, acting as a bridge.</a:t>
            </a:r>
          </a:p>
          <a:p>
            <a:endParaRPr lang="en-US" dirty="0"/>
          </a:p>
        </p:txBody>
      </p:sp>
    </p:spTree>
    <p:extLst>
      <p:ext uri="{BB962C8B-B14F-4D97-AF65-F5344CB8AC3E}">
        <p14:creationId xmlns:p14="http://schemas.microsoft.com/office/powerpoint/2010/main" val="72933150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a:extLst>
            <a:ext uri="{FF2B5EF4-FFF2-40B4-BE49-F238E27FC236}">
              <a16:creationId xmlns:a16="http://schemas.microsoft.com/office/drawing/2014/main" id="{1DA8EB6A-01FF-B1BC-24BC-F6B4AC33A005}"/>
            </a:ext>
          </a:extLst>
        </p:cNvPr>
        <p:cNvGrpSpPr/>
        <p:nvPr/>
      </p:nvGrpSpPr>
      <p:grpSpPr>
        <a:xfrm>
          <a:off x="0" y="0"/>
          <a:ext cx="0" cy="0"/>
          <a:chOff x="0" y="0"/>
          <a:chExt cx="0" cy="0"/>
        </a:xfrm>
      </p:grpSpPr>
      <p:sp>
        <p:nvSpPr>
          <p:cNvPr id="115" name="Google Shape;115;p1:notes">
            <a:extLst>
              <a:ext uri="{FF2B5EF4-FFF2-40B4-BE49-F238E27FC236}">
                <a16:creationId xmlns:a16="http://schemas.microsoft.com/office/drawing/2014/main" id="{01660B7D-8927-E8B6-55EB-8547C005FC84}"/>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6" name="Google Shape;116;p1:notes">
            <a:extLst>
              <a:ext uri="{FF2B5EF4-FFF2-40B4-BE49-F238E27FC236}">
                <a16:creationId xmlns:a16="http://schemas.microsoft.com/office/drawing/2014/main" id="{7DCAF76A-4D64-E9E3-1731-9F25282D7606}"/>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171450" lvl="0" indent="-171450" algn="l" rtl="0">
              <a:lnSpc>
                <a:spcPct val="100000"/>
              </a:lnSpc>
              <a:spcBef>
                <a:spcPts val="0"/>
              </a:spcBef>
              <a:spcAft>
                <a:spcPts val="0"/>
              </a:spcAft>
              <a:buSzPts val="1400"/>
              <a:buFont typeface="Arial"/>
              <a:buChar char="•"/>
            </a:pPr>
            <a:r>
              <a:rPr lang="en"/>
              <a:t>Create an alternate journey slide that has the process for a platform team buyer persona</a:t>
            </a:r>
            <a:endParaRPr/>
          </a:p>
          <a:p>
            <a:pPr marL="171450" lvl="0" indent="-171450" algn="l" rtl="0">
              <a:lnSpc>
                <a:spcPct val="100000"/>
              </a:lnSpc>
              <a:spcBef>
                <a:spcPts val="0"/>
              </a:spcBef>
              <a:spcAft>
                <a:spcPts val="0"/>
              </a:spcAft>
              <a:buSzPts val="1400"/>
              <a:buFont typeface="Arial"/>
              <a:buChar char="•"/>
            </a:pPr>
            <a:r>
              <a:rPr lang="en"/>
              <a:t>Get Numbers for the usage thing to Nikunj</a:t>
            </a:r>
            <a:endParaRPr/>
          </a:p>
          <a:p>
            <a:pPr marL="171450" lvl="0" indent="-171450" algn="l" rtl="0">
              <a:lnSpc>
                <a:spcPct val="100000"/>
              </a:lnSpc>
              <a:spcBef>
                <a:spcPts val="0"/>
              </a:spcBef>
              <a:spcAft>
                <a:spcPts val="0"/>
              </a:spcAft>
              <a:buSzPts val="1400"/>
              <a:buFont typeface="Arial"/>
              <a:buChar char="•"/>
            </a:pPr>
            <a:r>
              <a:rPr lang="en"/>
              <a:t>In the pipeline things mention that the </a:t>
            </a:r>
            <a:endParaRPr/>
          </a:p>
          <a:p>
            <a:pPr marL="628650" lvl="1" indent="-171450" algn="l" rtl="0">
              <a:lnSpc>
                <a:spcPct val="100000"/>
              </a:lnSpc>
              <a:spcBef>
                <a:spcPts val="0"/>
              </a:spcBef>
              <a:spcAft>
                <a:spcPts val="0"/>
              </a:spcAft>
              <a:buSzPts val="1400"/>
              <a:buFont typeface="Arial"/>
              <a:buChar char="•"/>
            </a:pPr>
            <a:r>
              <a:rPr lang="en"/>
              <a:t>Elevance – platform</a:t>
            </a:r>
            <a:endParaRPr/>
          </a:p>
          <a:p>
            <a:pPr marL="628650" lvl="1" indent="-171450" algn="l" rtl="0">
              <a:lnSpc>
                <a:spcPct val="100000"/>
              </a:lnSpc>
              <a:spcBef>
                <a:spcPts val="0"/>
              </a:spcBef>
              <a:spcAft>
                <a:spcPts val="0"/>
              </a:spcAft>
              <a:buSzPts val="1400"/>
              <a:buFont typeface="Arial"/>
              <a:buChar char="•"/>
            </a:pPr>
            <a:r>
              <a:rPr lang="en"/>
              <a:t>Otsuka –business</a:t>
            </a:r>
            <a:endParaRPr/>
          </a:p>
          <a:p>
            <a:pPr marL="628650" lvl="1" indent="-171450" algn="l" rtl="0">
              <a:lnSpc>
                <a:spcPct val="100000"/>
              </a:lnSpc>
              <a:spcBef>
                <a:spcPts val="0"/>
              </a:spcBef>
              <a:spcAft>
                <a:spcPts val="0"/>
              </a:spcAft>
              <a:buSzPts val="1400"/>
              <a:buFont typeface="Arial"/>
              <a:buChar char="•"/>
            </a:pPr>
            <a:r>
              <a:rPr lang="en"/>
              <a:t>Pfizer – Business Team</a:t>
            </a:r>
            <a:endParaRPr/>
          </a:p>
          <a:p>
            <a:pPr marL="628650" lvl="1" indent="-171450" algn="l" rtl="0">
              <a:lnSpc>
                <a:spcPct val="100000"/>
              </a:lnSpc>
              <a:spcBef>
                <a:spcPts val="0"/>
              </a:spcBef>
              <a:spcAft>
                <a:spcPts val="0"/>
              </a:spcAft>
              <a:buSzPts val="1400"/>
              <a:buFont typeface="Arial"/>
              <a:buChar char="•"/>
            </a:pPr>
            <a:r>
              <a:rPr lang="en"/>
              <a:t>Medidata – both business and platform</a:t>
            </a:r>
            <a:endParaRPr/>
          </a:p>
          <a:p>
            <a:pPr marL="171450" lvl="0" indent="-171450" algn="l" rtl="0">
              <a:lnSpc>
                <a:spcPct val="100000"/>
              </a:lnSpc>
              <a:spcBef>
                <a:spcPts val="0"/>
              </a:spcBef>
              <a:spcAft>
                <a:spcPts val="0"/>
              </a:spcAft>
              <a:buSzPts val="1400"/>
              <a:buFont typeface="Arial"/>
              <a:buChar char="•"/>
            </a:pPr>
            <a:r>
              <a:rPr lang="en"/>
              <a:t>Team slide, put  team wise and some logo – only few people</a:t>
            </a:r>
            <a:endParaRPr/>
          </a:p>
          <a:p>
            <a:pPr marL="171450" lvl="0" indent="-171450" algn="l" rtl="0">
              <a:lnSpc>
                <a:spcPct val="100000"/>
              </a:lnSpc>
              <a:spcBef>
                <a:spcPts val="0"/>
              </a:spcBef>
              <a:spcAft>
                <a:spcPts val="0"/>
              </a:spcAft>
              <a:buSzPts val="1400"/>
              <a:buFont typeface="Arial"/>
              <a:buChar char="•"/>
            </a:pPr>
            <a:r>
              <a:rPr lang="en"/>
              <a:t>Add G2 Review slide</a:t>
            </a:r>
            <a:endParaRPr/>
          </a:p>
          <a:p>
            <a:pPr marL="171450" marR="0" lvl="0" indent="-171450" algn="l" rtl="0">
              <a:lnSpc>
                <a:spcPct val="100000"/>
              </a:lnSpc>
              <a:spcBef>
                <a:spcPts val="0"/>
              </a:spcBef>
              <a:spcAft>
                <a:spcPts val="0"/>
              </a:spcAft>
              <a:buClr>
                <a:schemeClr val="dk1"/>
              </a:buClr>
              <a:buSzPts val="1200"/>
              <a:buFont typeface="Arial"/>
              <a:buChar char="•"/>
            </a:pPr>
            <a:r>
              <a:rPr lang="en"/>
              <a:t>Add Public Recognition</a:t>
            </a:r>
            <a:endParaRPr/>
          </a:p>
          <a:p>
            <a:pPr marL="628650" lvl="1" indent="-171450" algn="l" rtl="0">
              <a:lnSpc>
                <a:spcPct val="100000"/>
              </a:lnSpc>
              <a:spcBef>
                <a:spcPts val="0"/>
              </a:spcBef>
              <a:spcAft>
                <a:spcPts val="0"/>
              </a:spcAft>
              <a:buSzPts val="1400"/>
              <a:buFont typeface="Arial"/>
              <a:buChar char="•"/>
            </a:pPr>
            <a:r>
              <a:rPr lang="en"/>
              <a:t>Elevance guy quote – Elevance thing This foundry is unlike any other foundry</a:t>
            </a:r>
            <a:endParaRPr/>
          </a:p>
          <a:p>
            <a:pPr marL="628650" lvl="1" indent="-171450" algn="l" rtl="0">
              <a:lnSpc>
                <a:spcPct val="100000"/>
              </a:lnSpc>
              <a:spcBef>
                <a:spcPts val="0"/>
              </a:spcBef>
              <a:spcAft>
                <a:spcPts val="0"/>
              </a:spcAft>
              <a:buSzPts val="1400"/>
              <a:buFont typeface="Arial"/>
              <a:buChar char="•"/>
            </a:pPr>
            <a:r>
              <a:rPr lang="en"/>
              <a:t>Other Google review and all</a:t>
            </a:r>
            <a:endParaRPr/>
          </a:p>
          <a:p>
            <a:pPr marL="171450" lvl="0" indent="-171450" algn="l" rtl="0">
              <a:lnSpc>
                <a:spcPct val="100000"/>
              </a:lnSpc>
              <a:spcBef>
                <a:spcPts val="0"/>
              </a:spcBef>
              <a:spcAft>
                <a:spcPts val="0"/>
              </a:spcAft>
              <a:buSzPts val="1400"/>
              <a:buFont typeface="Arial"/>
              <a:buChar char="•"/>
            </a:pPr>
            <a:r>
              <a:rPr lang="en"/>
              <a:t>Unique insights</a:t>
            </a:r>
            <a:endParaRPr/>
          </a:p>
          <a:p>
            <a:pPr marL="171450" lvl="0" indent="-171450" algn="l" rtl="0">
              <a:lnSpc>
                <a:spcPct val="100000"/>
              </a:lnSpc>
              <a:spcBef>
                <a:spcPts val="0"/>
              </a:spcBef>
              <a:spcAft>
                <a:spcPts val="0"/>
              </a:spcAft>
              <a:buSzPts val="1400"/>
              <a:buFont typeface="Arial"/>
              <a:buChar char="•"/>
            </a:pPr>
            <a:r>
              <a:rPr lang="en"/>
              <a:t>GTM Slides pick from email</a:t>
            </a:r>
            <a:endParaRPr/>
          </a:p>
          <a:p>
            <a:pPr marL="171450" lvl="0" indent="-171450" algn="l" rtl="0">
              <a:lnSpc>
                <a:spcPct val="100000"/>
              </a:lnSpc>
              <a:spcBef>
                <a:spcPts val="0"/>
              </a:spcBef>
              <a:spcAft>
                <a:spcPts val="0"/>
              </a:spcAft>
              <a:buSzPts val="1400"/>
              <a:buFont typeface="Arial"/>
              <a:buChar char="•"/>
            </a:pPr>
            <a:r>
              <a:rPr lang="en"/>
              <a:t>Long Term Direction Slide</a:t>
            </a:r>
            <a:endParaRPr/>
          </a:p>
          <a:p>
            <a:pPr marL="628650" lvl="1" indent="-171450" algn="l" rtl="0">
              <a:lnSpc>
                <a:spcPct val="100000"/>
              </a:lnSpc>
              <a:spcBef>
                <a:spcPts val="0"/>
              </a:spcBef>
              <a:spcAft>
                <a:spcPts val="0"/>
              </a:spcAft>
              <a:buSzPts val="1400"/>
              <a:buFont typeface="Arial"/>
              <a:buChar char="•"/>
            </a:pPr>
            <a:r>
              <a:rPr lang="en"/>
              <a:t>Auto Pilot (Product Screenshots)</a:t>
            </a:r>
            <a:endParaRPr/>
          </a:p>
          <a:p>
            <a:pPr marL="171450" lvl="0" indent="-171450" algn="l" rtl="0">
              <a:lnSpc>
                <a:spcPct val="100000"/>
              </a:lnSpc>
              <a:spcBef>
                <a:spcPts val="0"/>
              </a:spcBef>
              <a:spcAft>
                <a:spcPts val="0"/>
              </a:spcAft>
              <a:buSzPts val="1400"/>
              <a:buFont typeface="Arial"/>
              <a:buChar char="•"/>
            </a:pPr>
            <a:r>
              <a:rPr lang="en"/>
              <a:t>Competitors thing add</a:t>
            </a:r>
            <a:endParaRPr/>
          </a:p>
          <a:p>
            <a:pPr marL="171450" lvl="0" indent="-171450" algn="l" rtl="0">
              <a:lnSpc>
                <a:spcPct val="100000"/>
              </a:lnSpc>
              <a:spcBef>
                <a:spcPts val="0"/>
              </a:spcBef>
              <a:spcAft>
                <a:spcPts val="0"/>
              </a:spcAft>
              <a:buSzPts val="1400"/>
              <a:buFont typeface="Arial"/>
              <a:buChar char="•"/>
            </a:pPr>
            <a:r>
              <a:rPr lang="en"/>
              <a:t>Product Deep dive explaining the product -&gt; Modules -&gt; One important slide and 3-4 follow up slides </a:t>
            </a:r>
            <a:r>
              <a:rPr lang="en" err="1"/>
              <a:t>kinda</a:t>
            </a:r>
            <a:r>
              <a:rPr lang="en"/>
              <a:t> thing</a:t>
            </a:r>
            <a:endParaRPr/>
          </a:p>
          <a:p>
            <a:pPr marL="171450" lvl="0" indent="-171450" algn="l" rtl="0">
              <a:lnSpc>
                <a:spcPct val="100000"/>
              </a:lnSpc>
              <a:spcBef>
                <a:spcPts val="0"/>
              </a:spcBef>
              <a:spcAft>
                <a:spcPts val="0"/>
              </a:spcAft>
              <a:buSzPts val="1400"/>
              <a:buFont typeface="Arial"/>
              <a:buChar char="•"/>
            </a:pPr>
            <a:r>
              <a:rPr lang="en"/>
              <a:t>Fundraise slide – How much etc.</a:t>
            </a:r>
            <a:endParaRPr/>
          </a:p>
          <a:p>
            <a:pPr marL="171450" lvl="0" indent="-171450" algn="l" rtl="0">
              <a:lnSpc>
                <a:spcPct val="100000"/>
              </a:lnSpc>
              <a:spcBef>
                <a:spcPts val="0"/>
              </a:spcBef>
              <a:spcAft>
                <a:spcPts val="0"/>
              </a:spcAft>
              <a:buSzPts val="1400"/>
              <a:buFont typeface="Arial"/>
              <a:buChar char="•"/>
            </a:pPr>
            <a:r>
              <a:rPr lang="en"/>
              <a:t>Ingest customer stories from throughout</a:t>
            </a:r>
            <a:endParaRPr/>
          </a:p>
          <a:p>
            <a:pPr marL="171450" lvl="0" indent="-82550" algn="l" rtl="0">
              <a:lnSpc>
                <a:spcPct val="100000"/>
              </a:lnSpc>
              <a:spcBef>
                <a:spcPts val="0"/>
              </a:spcBef>
              <a:spcAft>
                <a:spcPts val="0"/>
              </a:spcAft>
              <a:buSzPts val="1400"/>
              <a:buFont typeface="Arial"/>
              <a:buNone/>
            </a:pPr>
            <a:endParaRPr/>
          </a:p>
          <a:p>
            <a:pPr marL="171450" lvl="0" indent="-82550" algn="l" rtl="0">
              <a:lnSpc>
                <a:spcPct val="100000"/>
              </a:lnSpc>
              <a:spcBef>
                <a:spcPts val="0"/>
              </a:spcBef>
              <a:spcAft>
                <a:spcPts val="0"/>
              </a:spcAft>
              <a:buSzPts val="1400"/>
              <a:buFont typeface="Arial"/>
              <a:buNone/>
            </a:pPr>
            <a:endParaRPr/>
          </a:p>
          <a:p>
            <a:pPr marL="171450" lvl="0" indent="-82550" algn="l" rtl="0">
              <a:lnSpc>
                <a:spcPct val="100000"/>
              </a:lnSpc>
              <a:spcBef>
                <a:spcPts val="0"/>
              </a:spcBef>
              <a:spcAft>
                <a:spcPts val="0"/>
              </a:spcAft>
              <a:buSzPts val="1400"/>
              <a:buFont typeface="Arial"/>
              <a:buNone/>
            </a:pPr>
            <a:endParaRPr/>
          </a:p>
          <a:p>
            <a:pPr marL="171450" lvl="0" indent="-82550" algn="l" rtl="0">
              <a:lnSpc>
                <a:spcPct val="100000"/>
              </a:lnSpc>
              <a:spcBef>
                <a:spcPts val="0"/>
              </a:spcBef>
              <a:spcAft>
                <a:spcPts val="0"/>
              </a:spcAft>
              <a:buSzPts val="1400"/>
              <a:buFont typeface="Arial"/>
              <a:buNone/>
            </a:pPr>
            <a:endParaRPr/>
          </a:p>
          <a:p>
            <a:pPr marL="171450" lvl="0" indent="-82550" algn="l" rtl="0">
              <a:lnSpc>
                <a:spcPct val="100000"/>
              </a:lnSpc>
              <a:spcBef>
                <a:spcPts val="0"/>
              </a:spcBef>
              <a:spcAft>
                <a:spcPts val="0"/>
              </a:spcAft>
              <a:buSzPts val="1400"/>
              <a:buFont typeface="Arial"/>
              <a:buNone/>
            </a:pPr>
            <a:endParaRPr/>
          </a:p>
          <a:p>
            <a:pPr marL="171450" lvl="0" indent="-82550" algn="l" rtl="0">
              <a:lnSpc>
                <a:spcPct val="100000"/>
              </a:lnSpc>
              <a:spcBef>
                <a:spcPts val="0"/>
              </a:spcBef>
              <a:spcAft>
                <a:spcPts val="0"/>
              </a:spcAft>
              <a:buSzPts val="1400"/>
              <a:buFont typeface="Arial"/>
              <a:buNone/>
            </a:pPr>
            <a:endParaRPr/>
          </a:p>
        </p:txBody>
      </p:sp>
      <p:sp>
        <p:nvSpPr>
          <p:cNvPr id="117" name="Google Shape;117;p1:notes">
            <a:extLst>
              <a:ext uri="{FF2B5EF4-FFF2-40B4-BE49-F238E27FC236}">
                <a16:creationId xmlns:a16="http://schemas.microsoft.com/office/drawing/2014/main" id="{B124A7E4-324F-0BB6-D8CA-9724E95CAA04}"/>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fld id="{00000000-1234-1234-1234-123412341234}" type="slidenum">
              <a:rPr kumimoji="0" lang="en" sz="12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t>56</a:t>
            </a:fld>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244230149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a:extLst>
            <a:ext uri="{FF2B5EF4-FFF2-40B4-BE49-F238E27FC236}">
              <a16:creationId xmlns:a16="http://schemas.microsoft.com/office/drawing/2014/main" id="{F0CF771A-9A49-6766-4A2B-164D25CF3B16}"/>
            </a:ext>
          </a:extLst>
        </p:cNvPr>
        <p:cNvGrpSpPr/>
        <p:nvPr/>
      </p:nvGrpSpPr>
      <p:grpSpPr>
        <a:xfrm>
          <a:off x="0" y="0"/>
          <a:ext cx="0" cy="0"/>
          <a:chOff x="0" y="0"/>
          <a:chExt cx="0" cy="0"/>
        </a:xfrm>
      </p:grpSpPr>
      <p:sp>
        <p:nvSpPr>
          <p:cNvPr id="115" name="Google Shape;115;p1:notes">
            <a:extLst>
              <a:ext uri="{FF2B5EF4-FFF2-40B4-BE49-F238E27FC236}">
                <a16:creationId xmlns:a16="http://schemas.microsoft.com/office/drawing/2014/main" id="{DD947A63-BC39-14DC-DEE9-94A6B5A45958}"/>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6" name="Google Shape;116;p1:notes">
            <a:extLst>
              <a:ext uri="{FF2B5EF4-FFF2-40B4-BE49-F238E27FC236}">
                <a16:creationId xmlns:a16="http://schemas.microsoft.com/office/drawing/2014/main" id="{1DB0D06A-971A-4764-A8F2-E6ED85768D40}"/>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171450" lvl="0" indent="-171450" algn="l" rtl="0">
              <a:lnSpc>
                <a:spcPct val="100000"/>
              </a:lnSpc>
              <a:spcBef>
                <a:spcPts val="0"/>
              </a:spcBef>
              <a:spcAft>
                <a:spcPts val="0"/>
              </a:spcAft>
              <a:buSzPts val="1400"/>
              <a:buFont typeface="Arial"/>
              <a:buChar char="•"/>
            </a:pPr>
            <a:r>
              <a:rPr lang="en"/>
              <a:t>Create an alternate journey slide that has the process for a platform team buyer persona</a:t>
            </a:r>
            <a:endParaRPr/>
          </a:p>
          <a:p>
            <a:pPr marL="171450" lvl="0" indent="-171450" algn="l" rtl="0">
              <a:lnSpc>
                <a:spcPct val="100000"/>
              </a:lnSpc>
              <a:spcBef>
                <a:spcPts val="0"/>
              </a:spcBef>
              <a:spcAft>
                <a:spcPts val="0"/>
              </a:spcAft>
              <a:buSzPts val="1400"/>
              <a:buFont typeface="Arial"/>
              <a:buChar char="•"/>
            </a:pPr>
            <a:r>
              <a:rPr lang="en"/>
              <a:t>Get Numbers for the usage thing to Nikunj</a:t>
            </a:r>
            <a:endParaRPr/>
          </a:p>
          <a:p>
            <a:pPr marL="171450" lvl="0" indent="-171450" algn="l" rtl="0">
              <a:lnSpc>
                <a:spcPct val="100000"/>
              </a:lnSpc>
              <a:spcBef>
                <a:spcPts val="0"/>
              </a:spcBef>
              <a:spcAft>
                <a:spcPts val="0"/>
              </a:spcAft>
              <a:buSzPts val="1400"/>
              <a:buFont typeface="Arial"/>
              <a:buChar char="•"/>
            </a:pPr>
            <a:r>
              <a:rPr lang="en"/>
              <a:t>In the pipeline things mention that the </a:t>
            </a:r>
            <a:endParaRPr/>
          </a:p>
          <a:p>
            <a:pPr marL="628650" lvl="1" indent="-171450" algn="l" rtl="0">
              <a:lnSpc>
                <a:spcPct val="100000"/>
              </a:lnSpc>
              <a:spcBef>
                <a:spcPts val="0"/>
              </a:spcBef>
              <a:spcAft>
                <a:spcPts val="0"/>
              </a:spcAft>
              <a:buSzPts val="1400"/>
              <a:buFont typeface="Arial"/>
              <a:buChar char="•"/>
            </a:pPr>
            <a:r>
              <a:rPr lang="en"/>
              <a:t>Elevance – platform</a:t>
            </a:r>
            <a:endParaRPr/>
          </a:p>
          <a:p>
            <a:pPr marL="628650" lvl="1" indent="-171450" algn="l" rtl="0">
              <a:lnSpc>
                <a:spcPct val="100000"/>
              </a:lnSpc>
              <a:spcBef>
                <a:spcPts val="0"/>
              </a:spcBef>
              <a:spcAft>
                <a:spcPts val="0"/>
              </a:spcAft>
              <a:buSzPts val="1400"/>
              <a:buFont typeface="Arial"/>
              <a:buChar char="•"/>
            </a:pPr>
            <a:r>
              <a:rPr lang="en"/>
              <a:t>Otsuka –business</a:t>
            </a:r>
            <a:endParaRPr/>
          </a:p>
          <a:p>
            <a:pPr marL="628650" lvl="1" indent="-171450" algn="l" rtl="0">
              <a:lnSpc>
                <a:spcPct val="100000"/>
              </a:lnSpc>
              <a:spcBef>
                <a:spcPts val="0"/>
              </a:spcBef>
              <a:spcAft>
                <a:spcPts val="0"/>
              </a:spcAft>
              <a:buSzPts val="1400"/>
              <a:buFont typeface="Arial"/>
              <a:buChar char="•"/>
            </a:pPr>
            <a:r>
              <a:rPr lang="en"/>
              <a:t>Pfizer – Business Team</a:t>
            </a:r>
            <a:endParaRPr/>
          </a:p>
          <a:p>
            <a:pPr marL="628650" lvl="1" indent="-171450" algn="l" rtl="0">
              <a:lnSpc>
                <a:spcPct val="100000"/>
              </a:lnSpc>
              <a:spcBef>
                <a:spcPts val="0"/>
              </a:spcBef>
              <a:spcAft>
                <a:spcPts val="0"/>
              </a:spcAft>
              <a:buSzPts val="1400"/>
              <a:buFont typeface="Arial"/>
              <a:buChar char="•"/>
            </a:pPr>
            <a:r>
              <a:rPr lang="en"/>
              <a:t>Medidata – both business and platform</a:t>
            </a:r>
            <a:endParaRPr/>
          </a:p>
          <a:p>
            <a:pPr marL="171450" lvl="0" indent="-171450" algn="l" rtl="0">
              <a:lnSpc>
                <a:spcPct val="100000"/>
              </a:lnSpc>
              <a:spcBef>
                <a:spcPts val="0"/>
              </a:spcBef>
              <a:spcAft>
                <a:spcPts val="0"/>
              </a:spcAft>
              <a:buSzPts val="1400"/>
              <a:buFont typeface="Arial"/>
              <a:buChar char="•"/>
            </a:pPr>
            <a:r>
              <a:rPr lang="en"/>
              <a:t>Team slide, put  team wise and some logo – only few people</a:t>
            </a:r>
            <a:endParaRPr/>
          </a:p>
          <a:p>
            <a:pPr marL="171450" lvl="0" indent="-171450" algn="l" rtl="0">
              <a:lnSpc>
                <a:spcPct val="100000"/>
              </a:lnSpc>
              <a:spcBef>
                <a:spcPts val="0"/>
              </a:spcBef>
              <a:spcAft>
                <a:spcPts val="0"/>
              </a:spcAft>
              <a:buSzPts val="1400"/>
              <a:buFont typeface="Arial"/>
              <a:buChar char="•"/>
            </a:pPr>
            <a:r>
              <a:rPr lang="en"/>
              <a:t>Add G2 Review slide</a:t>
            </a:r>
            <a:endParaRPr/>
          </a:p>
          <a:p>
            <a:pPr marL="171450" marR="0" lvl="0" indent="-171450" algn="l" rtl="0">
              <a:lnSpc>
                <a:spcPct val="100000"/>
              </a:lnSpc>
              <a:spcBef>
                <a:spcPts val="0"/>
              </a:spcBef>
              <a:spcAft>
                <a:spcPts val="0"/>
              </a:spcAft>
              <a:buClr>
                <a:schemeClr val="dk1"/>
              </a:buClr>
              <a:buSzPts val="1200"/>
              <a:buFont typeface="Arial"/>
              <a:buChar char="•"/>
            </a:pPr>
            <a:r>
              <a:rPr lang="en"/>
              <a:t>Add Public Recognition</a:t>
            </a:r>
            <a:endParaRPr/>
          </a:p>
          <a:p>
            <a:pPr marL="628650" lvl="1" indent="-171450" algn="l" rtl="0">
              <a:lnSpc>
                <a:spcPct val="100000"/>
              </a:lnSpc>
              <a:spcBef>
                <a:spcPts val="0"/>
              </a:spcBef>
              <a:spcAft>
                <a:spcPts val="0"/>
              </a:spcAft>
              <a:buSzPts val="1400"/>
              <a:buFont typeface="Arial"/>
              <a:buChar char="•"/>
            </a:pPr>
            <a:r>
              <a:rPr lang="en"/>
              <a:t>Elevance guy quote – Elevance thing This foundry is unlike any other foundry</a:t>
            </a:r>
            <a:endParaRPr/>
          </a:p>
          <a:p>
            <a:pPr marL="628650" lvl="1" indent="-171450" algn="l" rtl="0">
              <a:lnSpc>
                <a:spcPct val="100000"/>
              </a:lnSpc>
              <a:spcBef>
                <a:spcPts val="0"/>
              </a:spcBef>
              <a:spcAft>
                <a:spcPts val="0"/>
              </a:spcAft>
              <a:buSzPts val="1400"/>
              <a:buFont typeface="Arial"/>
              <a:buChar char="•"/>
            </a:pPr>
            <a:r>
              <a:rPr lang="en"/>
              <a:t>Other Google review and all</a:t>
            </a:r>
            <a:endParaRPr/>
          </a:p>
          <a:p>
            <a:pPr marL="171450" lvl="0" indent="-171450" algn="l" rtl="0">
              <a:lnSpc>
                <a:spcPct val="100000"/>
              </a:lnSpc>
              <a:spcBef>
                <a:spcPts val="0"/>
              </a:spcBef>
              <a:spcAft>
                <a:spcPts val="0"/>
              </a:spcAft>
              <a:buSzPts val="1400"/>
              <a:buFont typeface="Arial"/>
              <a:buChar char="•"/>
            </a:pPr>
            <a:r>
              <a:rPr lang="en"/>
              <a:t>Unique insights</a:t>
            </a:r>
            <a:endParaRPr/>
          </a:p>
          <a:p>
            <a:pPr marL="171450" lvl="0" indent="-171450" algn="l" rtl="0">
              <a:lnSpc>
                <a:spcPct val="100000"/>
              </a:lnSpc>
              <a:spcBef>
                <a:spcPts val="0"/>
              </a:spcBef>
              <a:spcAft>
                <a:spcPts val="0"/>
              </a:spcAft>
              <a:buSzPts val="1400"/>
              <a:buFont typeface="Arial"/>
              <a:buChar char="•"/>
            </a:pPr>
            <a:r>
              <a:rPr lang="en"/>
              <a:t>GTM Slides pick from email</a:t>
            </a:r>
            <a:endParaRPr/>
          </a:p>
          <a:p>
            <a:pPr marL="171450" lvl="0" indent="-171450" algn="l" rtl="0">
              <a:lnSpc>
                <a:spcPct val="100000"/>
              </a:lnSpc>
              <a:spcBef>
                <a:spcPts val="0"/>
              </a:spcBef>
              <a:spcAft>
                <a:spcPts val="0"/>
              </a:spcAft>
              <a:buSzPts val="1400"/>
              <a:buFont typeface="Arial"/>
              <a:buChar char="•"/>
            </a:pPr>
            <a:r>
              <a:rPr lang="en"/>
              <a:t>Long Term Direction Slide</a:t>
            </a:r>
            <a:endParaRPr/>
          </a:p>
          <a:p>
            <a:pPr marL="628650" lvl="1" indent="-171450" algn="l" rtl="0">
              <a:lnSpc>
                <a:spcPct val="100000"/>
              </a:lnSpc>
              <a:spcBef>
                <a:spcPts val="0"/>
              </a:spcBef>
              <a:spcAft>
                <a:spcPts val="0"/>
              </a:spcAft>
              <a:buSzPts val="1400"/>
              <a:buFont typeface="Arial"/>
              <a:buChar char="•"/>
            </a:pPr>
            <a:r>
              <a:rPr lang="en"/>
              <a:t>Auto Pilot (Product Screenshots)</a:t>
            </a:r>
            <a:endParaRPr/>
          </a:p>
          <a:p>
            <a:pPr marL="171450" lvl="0" indent="-171450" algn="l" rtl="0">
              <a:lnSpc>
                <a:spcPct val="100000"/>
              </a:lnSpc>
              <a:spcBef>
                <a:spcPts val="0"/>
              </a:spcBef>
              <a:spcAft>
                <a:spcPts val="0"/>
              </a:spcAft>
              <a:buSzPts val="1400"/>
              <a:buFont typeface="Arial"/>
              <a:buChar char="•"/>
            </a:pPr>
            <a:r>
              <a:rPr lang="en"/>
              <a:t>Competitors thing add</a:t>
            </a:r>
            <a:endParaRPr/>
          </a:p>
          <a:p>
            <a:pPr marL="171450" lvl="0" indent="-171450" algn="l" rtl="0">
              <a:lnSpc>
                <a:spcPct val="100000"/>
              </a:lnSpc>
              <a:spcBef>
                <a:spcPts val="0"/>
              </a:spcBef>
              <a:spcAft>
                <a:spcPts val="0"/>
              </a:spcAft>
              <a:buSzPts val="1400"/>
              <a:buFont typeface="Arial"/>
              <a:buChar char="•"/>
            </a:pPr>
            <a:r>
              <a:rPr lang="en"/>
              <a:t>Product Deep dive explaining the product -&gt; Modules -&gt; One important slide and 3-4 follow up slides </a:t>
            </a:r>
            <a:r>
              <a:rPr lang="en" err="1"/>
              <a:t>kinda</a:t>
            </a:r>
            <a:r>
              <a:rPr lang="en"/>
              <a:t> thing</a:t>
            </a:r>
            <a:endParaRPr/>
          </a:p>
          <a:p>
            <a:pPr marL="171450" lvl="0" indent="-171450" algn="l" rtl="0">
              <a:lnSpc>
                <a:spcPct val="100000"/>
              </a:lnSpc>
              <a:spcBef>
                <a:spcPts val="0"/>
              </a:spcBef>
              <a:spcAft>
                <a:spcPts val="0"/>
              </a:spcAft>
              <a:buSzPts val="1400"/>
              <a:buFont typeface="Arial"/>
              <a:buChar char="•"/>
            </a:pPr>
            <a:r>
              <a:rPr lang="en"/>
              <a:t>Fundraise slide – How much etc.</a:t>
            </a:r>
            <a:endParaRPr/>
          </a:p>
          <a:p>
            <a:pPr marL="171450" lvl="0" indent="-171450" algn="l" rtl="0">
              <a:lnSpc>
                <a:spcPct val="100000"/>
              </a:lnSpc>
              <a:spcBef>
                <a:spcPts val="0"/>
              </a:spcBef>
              <a:spcAft>
                <a:spcPts val="0"/>
              </a:spcAft>
              <a:buSzPts val="1400"/>
              <a:buFont typeface="Arial"/>
              <a:buChar char="•"/>
            </a:pPr>
            <a:r>
              <a:rPr lang="en"/>
              <a:t>Ingest customer stories from throughout</a:t>
            </a:r>
            <a:endParaRPr/>
          </a:p>
          <a:p>
            <a:pPr marL="171450" lvl="0" indent="-82550" algn="l" rtl="0">
              <a:lnSpc>
                <a:spcPct val="100000"/>
              </a:lnSpc>
              <a:spcBef>
                <a:spcPts val="0"/>
              </a:spcBef>
              <a:spcAft>
                <a:spcPts val="0"/>
              </a:spcAft>
              <a:buSzPts val="1400"/>
              <a:buFont typeface="Arial"/>
              <a:buNone/>
            </a:pPr>
            <a:endParaRPr/>
          </a:p>
          <a:p>
            <a:pPr marL="171450" lvl="0" indent="-82550" algn="l" rtl="0">
              <a:lnSpc>
                <a:spcPct val="100000"/>
              </a:lnSpc>
              <a:spcBef>
                <a:spcPts val="0"/>
              </a:spcBef>
              <a:spcAft>
                <a:spcPts val="0"/>
              </a:spcAft>
              <a:buSzPts val="1400"/>
              <a:buFont typeface="Arial"/>
              <a:buNone/>
            </a:pPr>
            <a:endParaRPr/>
          </a:p>
          <a:p>
            <a:pPr marL="171450" lvl="0" indent="-82550" algn="l" rtl="0">
              <a:lnSpc>
                <a:spcPct val="100000"/>
              </a:lnSpc>
              <a:spcBef>
                <a:spcPts val="0"/>
              </a:spcBef>
              <a:spcAft>
                <a:spcPts val="0"/>
              </a:spcAft>
              <a:buSzPts val="1400"/>
              <a:buFont typeface="Arial"/>
              <a:buNone/>
            </a:pPr>
            <a:endParaRPr/>
          </a:p>
          <a:p>
            <a:pPr marL="171450" lvl="0" indent="-82550" algn="l" rtl="0">
              <a:lnSpc>
                <a:spcPct val="100000"/>
              </a:lnSpc>
              <a:spcBef>
                <a:spcPts val="0"/>
              </a:spcBef>
              <a:spcAft>
                <a:spcPts val="0"/>
              </a:spcAft>
              <a:buSzPts val="1400"/>
              <a:buFont typeface="Arial"/>
              <a:buNone/>
            </a:pPr>
            <a:endParaRPr/>
          </a:p>
          <a:p>
            <a:pPr marL="171450" lvl="0" indent="-82550" algn="l" rtl="0">
              <a:lnSpc>
                <a:spcPct val="100000"/>
              </a:lnSpc>
              <a:spcBef>
                <a:spcPts val="0"/>
              </a:spcBef>
              <a:spcAft>
                <a:spcPts val="0"/>
              </a:spcAft>
              <a:buSzPts val="1400"/>
              <a:buFont typeface="Arial"/>
              <a:buNone/>
            </a:pPr>
            <a:endParaRPr/>
          </a:p>
          <a:p>
            <a:pPr marL="171450" lvl="0" indent="-82550" algn="l" rtl="0">
              <a:lnSpc>
                <a:spcPct val="100000"/>
              </a:lnSpc>
              <a:spcBef>
                <a:spcPts val="0"/>
              </a:spcBef>
              <a:spcAft>
                <a:spcPts val="0"/>
              </a:spcAft>
              <a:buSzPts val="1400"/>
              <a:buFont typeface="Arial"/>
              <a:buNone/>
            </a:pPr>
            <a:endParaRPr/>
          </a:p>
        </p:txBody>
      </p:sp>
      <p:sp>
        <p:nvSpPr>
          <p:cNvPr id="117" name="Google Shape;117;p1:notes">
            <a:extLst>
              <a:ext uri="{FF2B5EF4-FFF2-40B4-BE49-F238E27FC236}">
                <a16:creationId xmlns:a16="http://schemas.microsoft.com/office/drawing/2014/main" id="{37D5CF75-05B0-6352-5CE9-148DE8225CF6}"/>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fld id="{00000000-1234-1234-1234-123412341234}" type="slidenum">
              <a:rPr kumimoji="0" lang="en" sz="12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t>57</a:t>
            </a:fld>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34238191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957A10-5F1B-1FE6-F633-23A5698CAEF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AAA57DD-AB2E-4853-4EDD-F97F339AAE8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9388B5D-FADF-2B5D-17A8-B5B873FA919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5206FDB-A329-2DB4-3C9F-9C7B82DCF448}"/>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CE2A828-883B-9040-A185-C9E23E0FD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0352932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863C90-3190-2D49-DB20-7F90728BA69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0B1652C-618B-5DF1-B6B6-60AD46139CF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7F1B13B-1A33-F7E9-A830-3A16C754DE2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1C1494D-EFAD-FFF5-09F5-6DD1C1B59958}"/>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CE2A828-883B-9040-A185-C9E23E0FD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4504010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391153-7765-CF12-F039-9A898E6E4B0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F60442A-5F23-C07B-1CAC-6DFD8AB55A2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72C473E-0C05-2391-DC39-CA7B50E4FB0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237EC12-BD39-C62C-A138-94EC0BCFD138}"/>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CE2A828-883B-9040-A185-C9E23E0FD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918568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37505E-DB5C-1D4B-A61E-9F5DEBF6D55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F0A31D2-FE50-72A5-33D6-295D715525C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60E0AA4-4F4F-0EF3-1BFE-E1314604F70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478BD1F-39D4-CD7E-0454-C560E7AD0F03}"/>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CE2A828-883B-9040-A185-C9E23E0FD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0412436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CB1713-CD8B-EBA2-CA41-DB0C0A0F608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FC1FD0A-2010-5CAC-EE10-E228C61A7FB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0E58235-1209-6C3B-8E33-01C1CC11926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6170148-932A-60BA-BC64-6330C75DF827}"/>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CE2A828-883B-9040-A185-C9E23E0FD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2710890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BE7874-22FA-86B8-72F2-CDE4834BC86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E436741-FBF9-C1A5-8DF5-BFA693037A2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A16FBF0-F994-FA13-1472-A939F6B7379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6E1F791-448D-B187-AA5A-A48D830E358D}"/>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CE2A828-883B-9040-A185-C9E23E0FD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1411072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DB7C5E-B054-58FC-A32B-A21653B0285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F7B7F68-8864-3EF6-2798-7838ACF7C52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EE56061-60D1-8A6F-5104-EFF62C1A96D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A3253EE-D160-D607-A9A8-DFDC622EEB2B}"/>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CE2A828-883B-9040-A185-C9E23E0FD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4536745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F5B75D-96D0-D2C8-2D5D-A0D389040DD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44091F3-FB79-AC15-2C82-5DEAAB48791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AAF5EAD-F67D-FFD4-AF48-16E5F979407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4019B0C-D726-D619-20E9-5E2F3B6B1AB8}"/>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CE2A828-883B-9040-A185-C9E23E0FD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4273067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BF3B85-139B-D2AC-A425-6ADDA82AF16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E23BEE8-73E6-83D2-4562-AA8EA0835C1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5AA0A6B-DA69-4366-F2C2-829AB7ECB72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F0BAFE1-8C59-2A9E-789D-BDAED1EC41A8}"/>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CE2A828-883B-9040-A185-C9E23E0FD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3987913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89CB32-ECFB-E3B2-248C-EC8DB7D49FD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EEE44E8-0DA2-A805-796A-6C80A60CE12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31BE77C-C75C-C938-E500-07D2803F3C5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1CF133D-505D-8975-07FC-D294271956BA}"/>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CE2A828-883B-9040-A185-C9E23E0FD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7770945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a:extLst>
            <a:ext uri="{FF2B5EF4-FFF2-40B4-BE49-F238E27FC236}">
              <a16:creationId xmlns:a16="http://schemas.microsoft.com/office/drawing/2014/main" id="{9317919C-8E66-ECD4-E7FC-F700409FB279}"/>
            </a:ext>
          </a:extLst>
        </p:cNvPr>
        <p:cNvGrpSpPr/>
        <p:nvPr/>
      </p:nvGrpSpPr>
      <p:grpSpPr>
        <a:xfrm>
          <a:off x="0" y="0"/>
          <a:ext cx="0" cy="0"/>
          <a:chOff x="0" y="0"/>
          <a:chExt cx="0" cy="0"/>
        </a:xfrm>
      </p:grpSpPr>
      <p:sp>
        <p:nvSpPr>
          <p:cNvPr id="115" name="Google Shape;115;p1:notes">
            <a:extLst>
              <a:ext uri="{FF2B5EF4-FFF2-40B4-BE49-F238E27FC236}">
                <a16:creationId xmlns:a16="http://schemas.microsoft.com/office/drawing/2014/main" id="{9C53D848-D650-EB63-B8C3-31C26B91D0C9}"/>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6" name="Google Shape;116;p1:notes">
            <a:extLst>
              <a:ext uri="{FF2B5EF4-FFF2-40B4-BE49-F238E27FC236}">
                <a16:creationId xmlns:a16="http://schemas.microsoft.com/office/drawing/2014/main" id="{9CEC5592-84FA-272E-EA29-E05649EA56D9}"/>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171450" lvl="0" indent="-171450" algn="l" rtl="0">
              <a:lnSpc>
                <a:spcPct val="100000"/>
              </a:lnSpc>
              <a:spcBef>
                <a:spcPts val="0"/>
              </a:spcBef>
              <a:spcAft>
                <a:spcPts val="0"/>
              </a:spcAft>
              <a:buSzPts val="1400"/>
              <a:buFont typeface="Arial"/>
              <a:buChar char="•"/>
            </a:pPr>
            <a:r>
              <a:rPr lang="en"/>
              <a:t>Create an alternate journey slide that has the process for a platform team buyer persona</a:t>
            </a:r>
            <a:endParaRPr/>
          </a:p>
          <a:p>
            <a:pPr marL="171450" lvl="0" indent="-171450" algn="l" rtl="0">
              <a:lnSpc>
                <a:spcPct val="100000"/>
              </a:lnSpc>
              <a:spcBef>
                <a:spcPts val="0"/>
              </a:spcBef>
              <a:spcAft>
                <a:spcPts val="0"/>
              </a:spcAft>
              <a:buSzPts val="1400"/>
              <a:buFont typeface="Arial"/>
              <a:buChar char="•"/>
            </a:pPr>
            <a:r>
              <a:rPr lang="en"/>
              <a:t>Get Numbers for the usage thing to Nikunj</a:t>
            </a:r>
            <a:endParaRPr/>
          </a:p>
          <a:p>
            <a:pPr marL="171450" lvl="0" indent="-171450" algn="l" rtl="0">
              <a:lnSpc>
                <a:spcPct val="100000"/>
              </a:lnSpc>
              <a:spcBef>
                <a:spcPts val="0"/>
              </a:spcBef>
              <a:spcAft>
                <a:spcPts val="0"/>
              </a:spcAft>
              <a:buSzPts val="1400"/>
              <a:buFont typeface="Arial"/>
              <a:buChar char="•"/>
            </a:pPr>
            <a:r>
              <a:rPr lang="en"/>
              <a:t>In the pipeline things mention that the </a:t>
            </a:r>
            <a:endParaRPr/>
          </a:p>
          <a:p>
            <a:pPr marL="628650" lvl="1" indent="-171450" algn="l" rtl="0">
              <a:lnSpc>
                <a:spcPct val="100000"/>
              </a:lnSpc>
              <a:spcBef>
                <a:spcPts val="0"/>
              </a:spcBef>
              <a:spcAft>
                <a:spcPts val="0"/>
              </a:spcAft>
              <a:buSzPts val="1400"/>
              <a:buFont typeface="Arial"/>
              <a:buChar char="•"/>
            </a:pPr>
            <a:r>
              <a:rPr lang="en"/>
              <a:t>Elevance – platform</a:t>
            </a:r>
            <a:endParaRPr/>
          </a:p>
          <a:p>
            <a:pPr marL="628650" lvl="1" indent="-171450" algn="l" rtl="0">
              <a:lnSpc>
                <a:spcPct val="100000"/>
              </a:lnSpc>
              <a:spcBef>
                <a:spcPts val="0"/>
              </a:spcBef>
              <a:spcAft>
                <a:spcPts val="0"/>
              </a:spcAft>
              <a:buSzPts val="1400"/>
              <a:buFont typeface="Arial"/>
              <a:buChar char="•"/>
            </a:pPr>
            <a:r>
              <a:rPr lang="en"/>
              <a:t>Otsuka –business</a:t>
            </a:r>
            <a:endParaRPr/>
          </a:p>
          <a:p>
            <a:pPr marL="628650" lvl="1" indent="-171450" algn="l" rtl="0">
              <a:lnSpc>
                <a:spcPct val="100000"/>
              </a:lnSpc>
              <a:spcBef>
                <a:spcPts val="0"/>
              </a:spcBef>
              <a:spcAft>
                <a:spcPts val="0"/>
              </a:spcAft>
              <a:buSzPts val="1400"/>
              <a:buFont typeface="Arial"/>
              <a:buChar char="•"/>
            </a:pPr>
            <a:r>
              <a:rPr lang="en"/>
              <a:t>Pfizer – Business Team</a:t>
            </a:r>
            <a:endParaRPr/>
          </a:p>
          <a:p>
            <a:pPr marL="628650" lvl="1" indent="-171450" algn="l" rtl="0">
              <a:lnSpc>
                <a:spcPct val="100000"/>
              </a:lnSpc>
              <a:spcBef>
                <a:spcPts val="0"/>
              </a:spcBef>
              <a:spcAft>
                <a:spcPts val="0"/>
              </a:spcAft>
              <a:buSzPts val="1400"/>
              <a:buFont typeface="Arial"/>
              <a:buChar char="•"/>
            </a:pPr>
            <a:r>
              <a:rPr lang="en"/>
              <a:t>Medidata – both business and platform</a:t>
            </a:r>
            <a:endParaRPr/>
          </a:p>
          <a:p>
            <a:pPr marL="171450" lvl="0" indent="-171450" algn="l" rtl="0">
              <a:lnSpc>
                <a:spcPct val="100000"/>
              </a:lnSpc>
              <a:spcBef>
                <a:spcPts val="0"/>
              </a:spcBef>
              <a:spcAft>
                <a:spcPts val="0"/>
              </a:spcAft>
              <a:buSzPts val="1400"/>
              <a:buFont typeface="Arial"/>
              <a:buChar char="•"/>
            </a:pPr>
            <a:r>
              <a:rPr lang="en"/>
              <a:t>Team slide, put  team wise and some logo – only few people</a:t>
            </a:r>
            <a:endParaRPr/>
          </a:p>
          <a:p>
            <a:pPr marL="171450" lvl="0" indent="-171450" algn="l" rtl="0">
              <a:lnSpc>
                <a:spcPct val="100000"/>
              </a:lnSpc>
              <a:spcBef>
                <a:spcPts val="0"/>
              </a:spcBef>
              <a:spcAft>
                <a:spcPts val="0"/>
              </a:spcAft>
              <a:buSzPts val="1400"/>
              <a:buFont typeface="Arial"/>
              <a:buChar char="•"/>
            </a:pPr>
            <a:r>
              <a:rPr lang="en"/>
              <a:t>Add G2 Review slide</a:t>
            </a:r>
            <a:endParaRPr/>
          </a:p>
          <a:p>
            <a:pPr marL="171450" marR="0" lvl="0" indent="-171450" algn="l" rtl="0">
              <a:lnSpc>
                <a:spcPct val="100000"/>
              </a:lnSpc>
              <a:spcBef>
                <a:spcPts val="0"/>
              </a:spcBef>
              <a:spcAft>
                <a:spcPts val="0"/>
              </a:spcAft>
              <a:buClr>
                <a:schemeClr val="dk1"/>
              </a:buClr>
              <a:buSzPts val="1200"/>
              <a:buFont typeface="Arial"/>
              <a:buChar char="•"/>
            </a:pPr>
            <a:r>
              <a:rPr lang="en"/>
              <a:t>Add Public Recognition</a:t>
            </a:r>
            <a:endParaRPr/>
          </a:p>
          <a:p>
            <a:pPr marL="628650" lvl="1" indent="-171450" algn="l" rtl="0">
              <a:lnSpc>
                <a:spcPct val="100000"/>
              </a:lnSpc>
              <a:spcBef>
                <a:spcPts val="0"/>
              </a:spcBef>
              <a:spcAft>
                <a:spcPts val="0"/>
              </a:spcAft>
              <a:buSzPts val="1400"/>
              <a:buFont typeface="Arial"/>
              <a:buChar char="•"/>
            </a:pPr>
            <a:r>
              <a:rPr lang="en"/>
              <a:t>Elevance guy quote – Elevance thing This foundry is unlike any other foundry</a:t>
            </a:r>
            <a:endParaRPr/>
          </a:p>
          <a:p>
            <a:pPr marL="628650" lvl="1" indent="-171450" algn="l" rtl="0">
              <a:lnSpc>
                <a:spcPct val="100000"/>
              </a:lnSpc>
              <a:spcBef>
                <a:spcPts val="0"/>
              </a:spcBef>
              <a:spcAft>
                <a:spcPts val="0"/>
              </a:spcAft>
              <a:buSzPts val="1400"/>
              <a:buFont typeface="Arial"/>
              <a:buChar char="•"/>
            </a:pPr>
            <a:r>
              <a:rPr lang="en"/>
              <a:t>Other Google review and all</a:t>
            </a:r>
            <a:endParaRPr/>
          </a:p>
          <a:p>
            <a:pPr marL="171450" lvl="0" indent="-171450" algn="l" rtl="0">
              <a:lnSpc>
                <a:spcPct val="100000"/>
              </a:lnSpc>
              <a:spcBef>
                <a:spcPts val="0"/>
              </a:spcBef>
              <a:spcAft>
                <a:spcPts val="0"/>
              </a:spcAft>
              <a:buSzPts val="1400"/>
              <a:buFont typeface="Arial"/>
              <a:buChar char="•"/>
            </a:pPr>
            <a:r>
              <a:rPr lang="en"/>
              <a:t>Unique insights</a:t>
            </a:r>
            <a:endParaRPr/>
          </a:p>
          <a:p>
            <a:pPr marL="171450" lvl="0" indent="-171450" algn="l" rtl="0">
              <a:lnSpc>
                <a:spcPct val="100000"/>
              </a:lnSpc>
              <a:spcBef>
                <a:spcPts val="0"/>
              </a:spcBef>
              <a:spcAft>
                <a:spcPts val="0"/>
              </a:spcAft>
              <a:buSzPts val="1400"/>
              <a:buFont typeface="Arial"/>
              <a:buChar char="•"/>
            </a:pPr>
            <a:r>
              <a:rPr lang="en"/>
              <a:t>GTM Slides pick from email</a:t>
            </a:r>
            <a:endParaRPr/>
          </a:p>
          <a:p>
            <a:pPr marL="171450" lvl="0" indent="-171450" algn="l" rtl="0">
              <a:lnSpc>
                <a:spcPct val="100000"/>
              </a:lnSpc>
              <a:spcBef>
                <a:spcPts val="0"/>
              </a:spcBef>
              <a:spcAft>
                <a:spcPts val="0"/>
              </a:spcAft>
              <a:buSzPts val="1400"/>
              <a:buFont typeface="Arial"/>
              <a:buChar char="•"/>
            </a:pPr>
            <a:r>
              <a:rPr lang="en"/>
              <a:t>Long Term Direction Slide</a:t>
            </a:r>
            <a:endParaRPr/>
          </a:p>
          <a:p>
            <a:pPr marL="628650" lvl="1" indent="-171450" algn="l" rtl="0">
              <a:lnSpc>
                <a:spcPct val="100000"/>
              </a:lnSpc>
              <a:spcBef>
                <a:spcPts val="0"/>
              </a:spcBef>
              <a:spcAft>
                <a:spcPts val="0"/>
              </a:spcAft>
              <a:buSzPts val="1400"/>
              <a:buFont typeface="Arial"/>
              <a:buChar char="•"/>
            </a:pPr>
            <a:r>
              <a:rPr lang="en"/>
              <a:t>Auto Pilot (Product Screenshots)</a:t>
            </a:r>
            <a:endParaRPr/>
          </a:p>
          <a:p>
            <a:pPr marL="171450" lvl="0" indent="-171450" algn="l" rtl="0">
              <a:lnSpc>
                <a:spcPct val="100000"/>
              </a:lnSpc>
              <a:spcBef>
                <a:spcPts val="0"/>
              </a:spcBef>
              <a:spcAft>
                <a:spcPts val="0"/>
              </a:spcAft>
              <a:buSzPts val="1400"/>
              <a:buFont typeface="Arial"/>
              <a:buChar char="•"/>
            </a:pPr>
            <a:r>
              <a:rPr lang="en"/>
              <a:t>Competitors thing add</a:t>
            </a:r>
            <a:endParaRPr/>
          </a:p>
          <a:p>
            <a:pPr marL="171450" lvl="0" indent="-171450" algn="l" rtl="0">
              <a:lnSpc>
                <a:spcPct val="100000"/>
              </a:lnSpc>
              <a:spcBef>
                <a:spcPts val="0"/>
              </a:spcBef>
              <a:spcAft>
                <a:spcPts val="0"/>
              </a:spcAft>
              <a:buSzPts val="1400"/>
              <a:buFont typeface="Arial"/>
              <a:buChar char="•"/>
            </a:pPr>
            <a:r>
              <a:rPr lang="en"/>
              <a:t>Product Deep dive explaining the product -&gt; Modules -&gt; One important slide and 3-4 follow up slides </a:t>
            </a:r>
            <a:r>
              <a:rPr lang="en" err="1"/>
              <a:t>kinda</a:t>
            </a:r>
            <a:r>
              <a:rPr lang="en"/>
              <a:t> thing</a:t>
            </a:r>
            <a:endParaRPr/>
          </a:p>
          <a:p>
            <a:pPr marL="171450" lvl="0" indent="-171450" algn="l" rtl="0">
              <a:lnSpc>
                <a:spcPct val="100000"/>
              </a:lnSpc>
              <a:spcBef>
                <a:spcPts val="0"/>
              </a:spcBef>
              <a:spcAft>
                <a:spcPts val="0"/>
              </a:spcAft>
              <a:buSzPts val="1400"/>
              <a:buFont typeface="Arial"/>
              <a:buChar char="•"/>
            </a:pPr>
            <a:r>
              <a:rPr lang="en"/>
              <a:t>Fundraise slide – How much etc.</a:t>
            </a:r>
            <a:endParaRPr/>
          </a:p>
          <a:p>
            <a:pPr marL="171450" lvl="0" indent="-171450" algn="l" rtl="0">
              <a:lnSpc>
                <a:spcPct val="100000"/>
              </a:lnSpc>
              <a:spcBef>
                <a:spcPts val="0"/>
              </a:spcBef>
              <a:spcAft>
                <a:spcPts val="0"/>
              </a:spcAft>
              <a:buSzPts val="1400"/>
              <a:buFont typeface="Arial"/>
              <a:buChar char="•"/>
            </a:pPr>
            <a:r>
              <a:rPr lang="en"/>
              <a:t>Ingest customer stories from throughout</a:t>
            </a:r>
            <a:endParaRPr/>
          </a:p>
          <a:p>
            <a:pPr marL="171450" lvl="0" indent="-82550" algn="l" rtl="0">
              <a:lnSpc>
                <a:spcPct val="100000"/>
              </a:lnSpc>
              <a:spcBef>
                <a:spcPts val="0"/>
              </a:spcBef>
              <a:spcAft>
                <a:spcPts val="0"/>
              </a:spcAft>
              <a:buSzPts val="1400"/>
              <a:buFont typeface="Arial"/>
              <a:buNone/>
            </a:pPr>
            <a:endParaRPr/>
          </a:p>
          <a:p>
            <a:pPr marL="171450" lvl="0" indent="-82550" algn="l" rtl="0">
              <a:lnSpc>
                <a:spcPct val="100000"/>
              </a:lnSpc>
              <a:spcBef>
                <a:spcPts val="0"/>
              </a:spcBef>
              <a:spcAft>
                <a:spcPts val="0"/>
              </a:spcAft>
              <a:buSzPts val="1400"/>
              <a:buFont typeface="Arial"/>
              <a:buNone/>
            </a:pPr>
            <a:endParaRPr/>
          </a:p>
          <a:p>
            <a:pPr marL="171450" lvl="0" indent="-82550" algn="l" rtl="0">
              <a:lnSpc>
                <a:spcPct val="100000"/>
              </a:lnSpc>
              <a:spcBef>
                <a:spcPts val="0"/>
              </a:spcBef>
              <a:spcAft>
                <a:spcPts val="0"/>
              </a:spcAft>
              <a:buSzPts val="1400"/>
              <a:buFont typeface="Arial"/>
              <a:buNone/>
            </a:pPr>
            <a:endParaRPr/>
          </a:p>
          <a:p>
            <a:pPr marL="171450" lvl="0" indent="-82550" algn="l" rtl="0">
              <a:lnSpc>
                <a:spcPct val="100000"/>
              </a:lnSpc>
              <a:spcBef>
                <a:spcPts val="0"/>
              </a:spcBef>
              <a:spcAft>
                <a:spcPts val="0"/>
              </a:spcAft>
              <a:buSzPts val="1400"/>
              <a:buFont typeface="Arial"/>
              <a:buNone/>
            </a:pPr>
            <a:endParaRPr/>
          </a:p>
          <a:p>
            <a:pPr marL="171450" lvl="0" indent="-82550" algn="l" rtl="0">
              <a:lnSpc>
                <a:spcPct val="100000"/>
              </a:lnSpc>
              <a:spcBef>
                <a:spcPts val="0"/>
              </a:spcBef>
              <a:spcAft>
                <a:spcPts val="0"/>
              </a:spcAft>
              <a:buSzPts val="1400"/>
              <a:buFont typeface="Arial"/>
              <a:buNone/>
            </a:pPr>
            <a:endParaRPr/>
          </a:p>
          <a:p>
            <a:pPr marL="171450" lvl="0" indent="-82550" algn="l" rtl="0">
              <a:lnSpc>
                <a:spcPct val="100000"/>
              </a:lnSpc>
              <a:spcBef>
                <a:spcPts val="0"/>
              </a:spcBef>
              <a:spcAft>
                <a:spcPts val="0"/>
              </a:spcAft>
              <a:buSzPts val="1400"/>
              <a:buFont typeface="Arial"/>
              <a:buNone/>
            </a:pPr>
            <a:endParaRPr/>
          </a:p>
        </p:txBody>
      </p:sp>
      <p:sp>
        <p:nvSpPr>
          <p:cNvPr id="117" name="Google Shape;117;p1:notes">
            <a:extLst>
              <a:ext uri="{FF2B5EF4-FFF2-40B4-BE49-F238E27FC236}">
                <a16:creationId xmlns:a16="http://schemas.microsoft.com/office/drawing/2014/main" id="{9AB90F1F-AEFD-9667-91D2-EDFCCB3D379B}"/>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fld id="{00000000-1234-1234-1234-123412341234}" type="slidenum">
              <a:rPr kumimoji="0" lang="en" sz="12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t>67</a:t>
            </a:fld>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307635775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00F81F-8543-C330-1A8C-98D62E89C5C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FBD459A-5B1F-B623-A725-5356340AA8B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F8312C7-EF4C-A6C3-3348-9748F67EA89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60C25D5-CE8B-F9A4-D4D0-442B849FEC35}"/>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CE2A828-883B-9040-A185-C9E23E0FD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218336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658474-8DD7-0B99-B7D1-E8585CC05C6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1225AAC-70B5-5CDC-04F4-014EB7E8CF9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C665378-CAAD-27F0-76CE-B70EBD1842C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105E112-6CE0-B418-CA85-421CD2E49E30}"/>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CE2A828-883B-9040-A185-C9E23E0FD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3746508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a:extLst>
            <a:ext uri="{FF2B5EF4-FFF2-40B4-BE49-F238E27FC236}">
              <a16:creationId xmlns:a16="http://schemas.microsoft.com/office/drawing/2014/main" id="{1CAD6399-4910-9633-14F7-043A7BE44C97}"/>
            </a:ext>
          </a:extLst>
        </p:cNvPr>
        <p:cNvGrpSpPr/>
        <p:nvPr/>
      </p:nvGrpSpPr>
      <p:grpSpPr>
        <a:xfrm>
          <a:off x="0" y="0"/>
          <a:ext cx="0" cy="0"/>
          <a:chOff x="0" y="0"/>
          <a:chExt cx="0" cy="0"/>
        </a:xfrm>
      </p:grpSpPr>
      <p:sp>
        <p:nvSpPr>
          <p:cNvPr id="115" name="Google Shape;115;p1:notes">
            <a:extLst>
              <a:ext uri="{FF2B5EF4-FFF2-40B4-BE49-F238E27FC236}">
                <a16:creationId xmlns:a16="http://schemas.microsoft.com/office/drawing/2014/main" id="{C089C4B0-11FD-4916-C707-076F3D5BA28E}"/>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6" name="Google Shape;116;p1:notes">
            <a:extLst>
              <a:ext uri="{FF2B5EF4-FFF2-40B4-BE49-F238E27FC236}">
                <a16:creationId xmlns:a16="http://schemas.microsoft.com/office/drawing/2014/main" id="{0BFC7A58-B464-B647-AAF1-D0D1AE9C1E03}"/>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171450" lvl="0" indent="-171450" algn="l" rtl="0">
              <a:lnSpc>
                <a:spcPct val="100000"/>
              </a:lnSpc>
              <a:spcBef>
                <a:spcPts val="0"/>
              </a:spcBef>
              <a:spcAft>
                <a:spcPts val="0"/>
              </a:spcAft>
              <a:buSzPts val="1400"/>
              <a:buFont typeface="Arial"/>
              <a:buChar char="•"/>
            </a:pPr>
            <a:r>
              <a:rPr lang="en"/>
              <a:t>Create an alternate journey slide that has the process for a platform team buyer persona</a:t>
            </a:r>
            <a:endParaRPr/>
          </a:p>
          <a:p>
            <a:pPr marL="171450" lvl="0" indent="-171450" algn="l" rtl="0">
              <a:lnSpc>
                <a:spcPct val="100000"/>
              </a:lnSpc>
              <a:spcBef>
                <a:spcPts val="0"/>
              </a:spcBef>
              <a:spcAft>
                <a:spcPts val="0"/>
              </a:spcAft>
              <a:buSzPts val="1400"/>
              <a:buFont typeface="Arial"/>
              <a:buChar char="•"/>
            </a:pPr>
            <a:r>
              <a:rPr lang="en"/>
              <a:t>Get Numbers for the usage thing to Nikunj</a:t>
            </a:r>
            <a:endParaRPr/>
          </a:p>
          <a:p>
            <a:pPr marL="171450" lvl="0" indent="-171450" algn="l" rtl="0">
              <a:lnSpc>
                <a:spcPct val="100000"/>
              </a:lnSpc>
              <a:spcBef>
                <a:spcPts val="0"/>
              </a:spcBef>
              <a:spcAft>
                <a:spcPts val="0"/>
              </a:spcAft>
              <a:buSzPts val="1400"/>
              <a:buFont typeface="Arial"/>
              <a:buChar char="•"/>
            </a:pPr>
            <a:r>
              <a:rPr lang="en"/>
              <a:t>In the pipeline things mention that the </a:t>
            </a:r>
            <a:endParaRPr/>
          </a:p>
          <a:p>
            <a:pPr marL="628650" lvl="1" indent="-171450" algn="l" rtl="0">
              <a:lnSpc>
                <a:spcPct val="100000"/>
              </a:lnSpc>
              <a:spcBef>
                <a:spcPts val="0"/>
              </a:spcBef>
              <a:spcAft>
                <a:spcPts val="0"/>
              </a:spcAft>
              <a:buSzPts val="1400"/>
              <a:buFont typeface="Arial"/>
              <a:buChar char="•"/>
            </a:pPr>
            <a:r>
              <a:rPr lang="en"/>
              <a:t>Elevance – platform</a:t>
            </a:r>
            <a:endParaRPr/>
          </a:p>
          <a:p>
            <a:pPr marL="628650" lvl="1" indent="-171450" algn="l" rtl="0">
              <a:lnSpc>
                <a:spcPct val="100000"/>
              </a:lnSpc>
              <a:spcBef>
                <a:spcPts val="0"/>
              </a:spcBef>
              <a:spcAft>
                <a:spcPts val="0"/>
              </a:spcAft>
              <a:buSzPts val="1400"/>
              <a:buFont typeface="Arial"/>
              <a:buChar char="•"/>
            </a:pPr>
            <a:r>
              <a:rPr lang="en"/>
              <a:t>Otsuka –business</a:t>
            </a:r>
            <a:endParaRPr/>
          </a:p>
          <a:p>
            <a:pPr marL="628650" lvl="1" indent="-171450" algn="l" rtl="0">
              <a:lnSpc>
                <a:spcPct val="100000"/>
              </a:lnSpc>
              <a:spcBef>
                <a:spcPts val="0"/>
              </a:spcBef>
              <a:spcAft>
                <a:spcPts val="0"/>
              </a:spcAft>
              <a:buSzPts val="1400"/>
              <a:buFont typeface="Arial"/>
              <a:buChar char="•"/>
            </a:pPr>
            <a:r>
              <a:rPr lang="en"/>
              <a:t>Pfizer – Business Team</a:t>
            </a:r>
            <a:endParaRPr/>
          </a:p>
          <a:p>
            <a:pPr marL="628650" lvl="1" indent="-171450" algn="l" rtl="0">
              <a:lnSpc>
                <a:spcPct val="100000"/>
              </a:lnSpc>
              <a:spcBef>
                <a:spcPts val="0"/>
              </a:spcBef>
              <a:spcAft>
                <a:spcPts val="0"/>
              </a:spcAft>
              <a:buSzPts val="1400"/>
              <a:buFont typeface="Arial"/>
              <a:buChar char="•"/>
            </a:pPr>
            <a:r>
              <a:rPr lang="en"/>
              <a:t>Medidata – both business and platform</a:t>
            </a:r>
            <a:endParaRPr/>
          </a:p>
          <a:p>
            <a:pPr marL="171450" lvl="0" indent="-171450" algn="l" rtl="0">
              <a:lnSpc>
                <a:spcPct val="100000"/>
              </a:lnSpc>
              <a:spcBef>
                <a:spcPts val="0"/>
              </a:spcBef>
              <a:spcAft>
                <a:spcPts val="0"/>
              </a:spcAft>
              <a:buSzPts val="1400"/>
              <a:buFont typeface="Arial"/>
              <a:buChar char="•"/>
            </a:pPr>
            <a:r>
              <a:rPr lang="en"/>
              <a:t>Team slide, put  team wise and some logo – only few people</a:t>
            </a:r>
            <a:endParaRPr/>
          </a:p>
          <a:p>
            <a:pPr marL="171450" lvl="0" indent="-171450" algn="l" rtl="0">
              <a:lnSpc>
                <a:spcPct val="100000"/>
              </a:lnSpc>
              <a:spcBef>
                <a:spcPts val="0"/>
              </a:spcBef>
              <a:spcAft>
                <a:spcPts val="0"/>
              </a:spcAft>
              <a:buSzPts val="1400"/>
              <a:buFont typeface="Arial"/>
              <a:buChar char="•"/>
            </a:pPr>
            <a:r>
              <a:rPr lang="en"/>
              <a:t>Add G2 Review slide</a:t>
            </a:r>
            <a:endParaRPr/>
          </a:p>
          <a:p>
            <a:pPr marL="171450" marR="0" lvl="0" indent="-171450" algn="l" rtl="0">
              <a:lnSpc>
                <a:spcPct val="100000"/>
              </a:lnSpc>
              <a:spcBef>
                <a:spcPts val="0"/>
              </a:spcBef>
              <a:spcAft>
                <a:spcPts val="0"/>
              </a:spcAft>
              <a:buClr>
                <a:schemeClr val="dk1"/>
              </a:buClr>
              <a:buSzPts val="1200"/>
              <a:buFont typeface="Arial"/>
              <a:buChar char="•"/>
            </a:pPr>
            <a:r>
              <a:rPr lang="en"/>
              <a:t>Add Public Recognition</a:t>
            </a:r>
            <a:endParaRPr/>
          </a:p>
          <a:p>
            <a:pPr marL="628650" lvl="1" indent="-171450" algn="l" rtl="0">
              <a:lnSpc>
                <a:spcPct val="100000"/>
              </a:lnSpc>
              <a:spcBef>
                <a:spcPts val="0"/>
              </a:spcBef>
              <a:spcAft>
                <a:spcPts val="0"/>
              </a:spcAft>
              <a:buSzPts val="1400"/>
              <a:buFont typeface="Arial"/>
              <a:buChar char="•"/>
            </a:pPr>
            <a:r>
              <a:rPr lang="en"/>
              <a:t>Elevance guy quote – Elevance thing This foundry is unlike any other foundry</a:t>
            </a:r>
            <a:endParaRPr/>
          </a:p>
          <a:p>
            <a:pPr marL="628650" lvl="1" indent="-171450" algn="l" rtl="0">
              <a:lnSpc>
                <a:spcPct val="100000"/>
              </a:lnSpc>
              <a:spcBef>
                <a:spcPts val="0"/>
              </a:spcBef>
              <a:spcAft>
                <a:spcPts val="0"/>
              </a:spcAft>
              <a:buSzPts val="1400"/>
              <a:buFont typeface="Arial"/>
              <a:buChar char="•"/>
            </a:pPr>
            <a:r>
              <a:rPr lang="en"/>
              <a:t>Other Google review and all</a:t>
            </a:r>
            <a:endParaRPr/>
          </a:p>
          <a:p>
            <a:pPr marL="171450" lvl="0" indent="-171450" algn="l" rtl="0">
              <a:lnSpc>
                <a:spcPct val="100000"/>
              </a:lnSpc>
              <a:spcBef>
                <a:spcPts val="0"/>
              </a:spcBef>
              <a:spcAft>
                <a:spcPts val="0"/>
              </a:spcAft>
              <a:buSzPts val="1400"/>
              <a:buFont typeface="Arial"/>
              <a:buChar char="•"/>
            </a:pPr>
            <a:r>
              <a:rPr lang="en"/>
              <a:t>Unique insights</a:t>
            </a:r>
            <a:endParaRPr/>
          </a:p>
          <a:p>
            <a:pPr marL="171450" lvl="0" indent="-171450" algn="l" rtl="0">
              <a:lnSpc>
                <a:spcPct val="100000"/>
              </a:lnSpc>
              <a:spcBef>
                <a:spcPts val="0"/>
              </a:spcBef>
              <a:spcAft>
                <a:spcPts val="0"/>
              </a:spcAft>
              <a:buSzPts val="1400"/>
              <a:buFont typeface="Arial"/>
              <a:buChar char="•"/>
            </a:pPr>
            <a:r>
              <a:rPr lang="en"/>
              <a:t>GTM Slides pick from email</a:t>
            </a:r>
            <a:endParaRPr/>
          </a:p>
          <a:p>
            <a:pPr marL="171450" lvl="0" indent="-171450" algn="l" rtl="0">
              <a:lnSpc>
                <a:spcPct val="100000"/>
              </a:lnSpc>
              <a:spcBef>
                <a:spcPts val="0"/>
              </a:spcBef>
              <a:spcAft>
                <a:spcPts val="0"/>
              </a:spcAft>
              <a:buSzPts val="1400"/>
              <a:buFont typeface="Arial"/>
              <a:buChar char="•"/>
            </a:pPr>
            <a:r>
              <a:rPr lang="en"/>
              <a:t>Long Term Direction Slide</a:t>
            </a:r>
            <a:endParaRPr/>
          </a:p>
          <a:p>
            <a:pPr marL="628650" lvl="1" indent="-171450" algn="l" rtl="0">
              <a:lnSpc>
                <a:spcPct val="100000"/>
              </a:lnSpc>
              <a:spcBef>
                <a:spcPts val="0"/>
              </a:spcBef>
              <a:spcAft>
                <a:spcPts val="0"/>
              </a:spcAft>
              <a:buSzPts val="1400"/>
              <a:buFont typeface="Arial"/>
              <a:buChar char="•"/>
            </a:pPr>
            <a:r>
              <a:rPr lang="en"/>
              <a:t>Auto Pilot (Product Screenshots)</a:t>
            </a:r>
            <a:endParaRPr/>
          </a:p>
          <a:p>
            <a:pPr marL="171450" lvl="0" indent="-171450" algn="l" rtl="0">
              <a:lnSpc>
                <a:spcPct val="100000"/>
              </a:lnSpc>
              <a:spcBef>
                <a:spcPts val="0"/>
              </a:spcBef>
              <a:spcAft>
                <a:spcPts val="0"/>
              </a:spcAft>
              <a:buSzPts val="1400"/>
              <a:buFont typeface="Arial"/>
              <a:buChar char="•"/>
            </a:pPr>
            <a:r>
              <a:rPr lang="en"/>
              <a:t>Competitors thing add</a:t>
            </a:r>
            <a:endParaRPr/>
          </a:p>
          <a:p>
            <a:pPr marL="171450" lvl="0" indent="-171450" algn="l" rtl="0">
              <a:lnSpc>
                <a:spcPct val="100000"/>
              </a:lnSpc>
              <a:spcBef>
                <a:spcPts val="0"/>
              </a:spcBef>
              <a:spcAft>
                <a:spcPts val="0"/>
              </a:spcAft>
              <a:buSzPts val="1400"/>
              <a:buFont typeface="Arial"/>
              <a:buChar char="•"/>
            </a:pPr>
            <a:r>
              <a:rPr lang="en"/>
              <a:t>Product Deep dive explaining the product -&gt; Modules -&gt; One important slide and 3-4 follow up slides </a:t>
            </a:r>
            <a:r>
              <a:rPr lang="en" err="1"/>
              <a:t>kinda</a:t>
            </a:r>
            <a:r>
              <a:rPr lang="en"/>
              <a:t> thing</a:t>
            </a:r>
            <a:endParaRPr/>
          </a:p>
          <a:p>
            <a:pPr marL="171450" lvl="0" indent="-171450" algn="l" rtl="0">
              <a:lnSpc>
                <a:spcPct val="100000"/>
              </a:lnSpc>
              <a:spcBef>
                <a:spcPts val="0"/>
              </a:spcBef>
              <a:spcAft>
                <a:spcPts val="0"/>
              </a:spcAft>
              <a:buSzPts val="1400"/>
              <a:buFont typeface="Arial"/>
              <a:buChar char="•"/>
            </a:pPr>
            <a:r>
              <a:rPr lang="en"/>
              <a:t>Fundraise slide – How much etc.</a:t>
            </a:r>
            <a:endParaRPr/>
          </a:p>
          <a:p>
            <a:pPr marL="171450" lvl="0" indent="-171450" algn="l" rtl="0">
              <a:lnSpc>
                <a:spcPct val="100000"/>
              </a:lnSpc>
              <a:spcBef>
                <a:spcPts val="0"/>
              </a:spcBef>
              <a:spcAft>
                <a:spcPts val="0"/>
              </a:spcAft>
              <a:buSzPts val="1400"/>
              <a:buFont typeface="Arial"/>
              <a:buChar char="•"/>
            </a:pPr>
            <a:r>
              <a:rPr lang="en"/>
              <a:t>Ingest customer stories from throughout</a:t>
            </a:r>
            <a:endParaRPr/>
          </a:p>
          <a:p>
            <a:pPr marL="171450" lvl="0" indent="-82550" algn="l" rtl="0">
              <a:lnSpc>
                <a:spcPct val="100000"/>
              </a:lnSpc>
              <a:spcBef>
                <a:spcPts val="0"/>
              </a:spcBef>
              <a:spcAft>
                <a:spcPts val="0"/>
              </a:spcAft>
              <a:buSzPts val="1400"/>
              <a:buFont typeface="Arial"/>
              <a:buNone/>
            </a:pPr>
            <a:endParaRPr/>
          </a:p>
          <a:p>
            <a:pPr marL="171450" lvl="0" indent="-82550" algn="l" rtl="0">
              <a:lnSpc>
                <a:spcPct val="100000"/>
              </a:lnSpc>
              <a:spcBef>
                <a:spcPts val="0"/>
              </a:spcBef>
              <a:spcAft>
                <a:spcPts val="0"/>
              </a:spcAft>
              <a:buSzPts val="1400"/>
              <a:buFont typeface="Arial"/>
              <a:buNone/>
            </a:pPr>
            <a:endParaRPr/>
          </a:p>
          <a:p>
            <a:pPr marL="171450" lvl="0" indent="-82550" algn="l" rtl="0">
              <a:lnSpc>
                <a:spcPct val="100000"/>
              </a:lnSpc>
              <a:spcBef>
                <a:spcPts val="0"/>
              </a:spcBef>
              <a:spcAft>
                <a:spcPts val="0"/>
              </a:spcAft>
              <a:buSzPts val="1400"/>
              <a:buFont typeface="Arial"/>
              <a:buNone/>
            </a:pPr>
            <a:endParaRPr/>
          </a:p>
          <a:p>
            <a:pPr marL="171450" lvl="0" indent="-82550" algn="l" rtl="0">
              <a:lnSpc>
                <a:spcPct val="100000"/>
              </a:lnSpc>
              <a:spcBef>
                <a:spcPts val="0"/>
              </a:spcBef>
              <a:spcAft>
                <a:spcPts val="0"/>
              </a:spcAft>
              <a:buSzPts val="1400"/>
              <a:buFont typeface="Arial"/>
              <a:buNone/>
            </a:pPr>
            <a:endParaRPr/>
          </a:p>
          <a:p>
            <a:pPr marL="171450" lvl="0" indent="-82550" algn="l" rtl="0">
              <a:lnSpc>
                <a:spcPct val="100000"/>
              </a:lnSpc>
              <a:spcBef>
                <a:spcPts val="0"/>
              </a:spcBef>
              <a:spcAft>
                <a:spcPts val="0"/>
              </a:spcAft>
              <a:buSzPts val="1400"/>
              <a:buFont typeface="Arial"/>
              <a:buNone/>
            </a:pPr>
            <a:endParaRPr/>
          </a:p>
          <a:p>
            <a:pPr marL="171450" lvl="0" indent="-82550" algn="l" rtl="0">
              <a:lnSpc>
                <a:spcPct val="100000"/>
              </a:lnSpc>
              <a:spcBef>
                <a:spcPts val="0"/>
              </a:spcBef>
              <a:spcAft>
                <a:spcPts val="0"/>
              </a:spcAft>
              <a:buSzPts val="1400"/>
              <a:buFont typeface="Arial"/>
              <a:buNone/>
            </a:pPr>
            <a:endParaRPr/>
          </a:p>
        </p:txBody>
      </p:sp>
      <p:sp>
        <p:nvSpPr>
          <p:cNvPr id="117" name="Google Shape;117;p1:notes">
            <a:extLst>
              <a:ext uri="{FF2B5EF4-FFF2-40B4-BE49-F238E27FC236}">
                <a16:creationId xmlns:a16="http://schemas.microsoft.com/office/drawing/2014/main" id="{9D389CC2-0AB1-D4CF-EA43-3804537A65C0}"/>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fld id="{00000000-1234-1234-1234-123412341234}" type="slidenum">
              <a:rPr kumimoji="0" lang="en" sz="12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t>70</a:t>
            </a:fld>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32014335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C60A4C-66E7-40E7-9C1C-8AE77434039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1810B22-0442-B858-0ECF-2DD96A93489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DA71135-1FD9-CF2E-2737-0534AC11CA5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53AD07F-6A99-FB75-668C-E9FB27717691}"/>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CE2A828-883B-9040-A185-C9E23E0FD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3510911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a:extLst>
            <a:ext uri="{FF2B5EF4-FFF2-40B4-BE49-F238E27FC236}">
              <a16:creationId xmlns:a16="http://schemas.microsoft.com/office/drawing/2014/main" id="{FA8DFC41-2B84-8389-8C52-4CD3C6BCB5F9}"/>
            </a:ext>
          </a:extLst>
        </p:cNvPr>
        <p:cNvGrpSpPr/>
        <p:nvPr/>
      </p:nvGrpSpPr>
      <p:grpSpPr>
        <a:xfrm>
          <a:off x="0" y="0"/>
          <a:ext cx="0" cy="0"/>
          <a:chOff x="0" y="0"/>
          <a:chExt cx="0" cy="0"/>
        </a:xfrm>
      </p:grpSpPr>
      <p:sp>
        <p:nvSpPr>
          <p:cNvPr id="115" name="Google Shape;115;p1:notes">
            <a:extLst>
              <a:ext uri="{FF2B5EF4-FFF2-40B4-BE49-F238E27FC236}">
                <a16:creationId xmlns:a16="http://schemas.microsoft.com/office/drawing/2014/main" id="{3214D297-02C1-25F0-B319-01B74E2E58D7}"/>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6" name="Google Shape;116;p1:notes">
            <a:extLst>
              <a:ext uri="{FF2B5EF4-FFF2-40B4-BE49-F238E27FC236}">
                <a16:creationId xmlns:a16="http://schemas.microsoft.com/office/drawing/2014/main" id="{EC7D3FBB-DE28-5593-A69C-3722A990AC3F}"/>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171450" lvl="0" indent="-171450" algn="l" rtl="0">
              <a:lnSpc>
                <a:spcPct val="100000"/>
              </a:lnSpc>
              <a:spcBef>
                <a:spcPts val="0"/>
              </a:spcBef>
              <a:spcAft>
                <a:spcPts val="0"/>
              </a:spcAft>
              <a:buSzPts val="1400"/>
              <a:buFont typeface="Arial"/>
              <a:buChar char="•"/>
            </a:pPr>
            <a:r>
              <a:rPr lang="en"/>
              <a:t>Create an alternate journey slide that has the process for a platform team buyer persona</a:t>
            </a:r>
            <a:endParaRPr/>
          </a:p>
          <a:p>
            <a:pPr marL="171450" lvl="0" indent="-171450" algn="l" rtl="0">
              <a:lnSpc>
                <a:spcPct val="100000"/>
              </a:lnSpc>
              <a:spcBef>
                <a:spcPts val="0"/>
              </a:spcBef>
              <a:spcAft>
                <a:spcPts val="0"/>
              </a:spcAft>
              <a:buSzPts val="1400"/>
              <a:buFont typeface="Arial"/>
              <a:buChar char="•"/>
            </a:pPr>
            <a:r>
              <a:rPr lang="en"/>
              <a:t>Get Numbers for the usage thing to Nikunj</a:t>
            </a:r>
            <a:endParaRPr/>
          </a:p>
          <a:p>
            <a:pPr marL="171450" lvl="0" indent="-171450" algn="l" rtl="0">
              <a:lnSpc>
                <a:spcPct val="100000"/>
              </a:lnSpc>
              <a:spcBef>
                <a:spcPts val="0"/>
              </a:spcBef>
              <a:spcAft>
                <a:spcPts val="0"/>
              </a:spcAft>
              <a:buSzPts val="1400"/>
              <a:buFont typeface="Arial"/>
              <a:buChar char="•"/>
            </a:pPr>
            <a:r>
              <a:rPr lang="en"/>
              <a:t>In the pipeline things mention that the </a:t>
            </a:r>
            <a:endParaRPr/>
          </a:p>
          <a:p>
            <a:pPr marL="628650" lvl="1" indent="-171450" algn="l" rtl="0">
              <a:lnSpc>
                <a:spcPct val="100000"/>
              </a:lnSpc>
              <a:spcBef>
                <a:spcPts val="0"/>
              </a:spcBef>
              <a:spcAft>
                <a:spcPts val="0"/>
              </a:spcAft>
              <a:buSzPts val="1400"/>
              <a:buFont typeface="Arial"/>
              <a:buChar char="•"/>
            </a:pPr>
            <a:r>
              <a:rPr lang="en"/>
              <a:t>Elevance – platform</a:t>
            </a:r>
            <a:endParaRPr/>
          </a:p>
          <a:p>
            <a:pPr marL="628650" lvl="1" indent="-171450" algn="l" rtl="0">
              <a:lnSpc>
                <a:spcPct val="100000"/>
              </a:lnSpc>
              <a:spcBef>
                <a:spcPts val="0"/>
              </a:spcBef>
              <a:spcAft>
                <a:spcPts val="0"/>
              </a:spcAft>
              <a:buSzPts val="1400"/>
              <a:buFont typeface="Arial"/>
              <a:buChar char="•"/>
            </a:pPr>
            <a:r>
              <a:rPr lang="en"/>
              <a:t>Otsuka –business</a:t>
            </a:r>
            <a:endParaRPr/>
          </a:p>
          <a:p>
            <a:pPr marL="628650" lvl="1" indent="-171450" algn="l" rtl="0">
              <a:lnSpc>
                <a:spcPct val="100000"/>
              </a:lnSpc>
              <a:spcBef>
                <a:spcPts val="0"/>
              </a:spcBef>
              <a:spcAft>
                <a:spcPts val="0"/>
              </a:spcAft>
              <a:buSzPts val="1400"/>
              <a:buFont typeface="Arial"/>
              <a:buChar char="•"/>
            </a:pPr>
            <a:r>
              <a:rPr lang="en"/>
              <a:t>Pfizer – Business Team</a:t>
            </a:r>
            <a:endParaRPr/>
          </a:p>
          <a:p>
            <a:pPr marL="628650" lvl="1" indent="-171450" algn="l" rtl="0">
              <a:lnSpc>
                <a:spcPct val="100000"/>
              </a:lnSpc>
              <a:spcBef>
                <a:spcPts val="0"/>
              </a:spcBef>
              <a:spcAft>
                <a:spcPts val="0"/>
              </a:spcAft>
              <a:buSzPts val="1400"/>
              <a:buFont typeface="Arial"/>
              <a:buChar char="•"/>
            </a:pPr>
            <a:r>
              <a:rPr lang="en"/>
              <a:t>Medidata – both business and platform</a:t>
            </a:r>
            <a:endParaRPr/>
          </a:p>
          <a:p>
            <a:pPr marL="171450" lvl="0" indent="-171450" algn="l" rtl="0">
              <a:lnSpc>
                <a:spcPct val="100000"/>
              </a:lnSpc>
              <a:spcBef>
                <a:spcPts val="0"/>
              </a:spcBef>
              <a:spcAft>
                <a:spcPts val="0"/>
              </a:spcAft>
              <a:buSzPts val="1400"/>
              <a:buFont typeface="Arial"/>
              <a:buChar char="•"/>
            </a:pPr>
            <a:r>
              <a:rPr lang="en"/>
              <a:t>Team slide, put  team wise and some logo – only few people</a:t>
            </a:r>
            <a:endParaRPr/>
          </a:p>
          <a:p>
            <a:pPr marL="171450" lvl="0" indent="-171450" algn="l" rtl="0">
              <a:lnSpc>
                <a:spcPct val="100000"/>
              </a:lnSpc>
              <a:spcBef>
                <a:spcPts val="0"/>
              </a:spcBef>
              <a:spcAft>
                <a:spcPts val="0"/>
              </a:spcAft>
              <a:buSzPts val="1400"/>
              <a:buFont typeface="Arial"/>
              <a:buChar char="•"/>
            </a:pPr>
            <a:r>
              <a:rPr lang="en"/>
              <a:t>Add G2 Review slide</a:t>
            </a:r>
            <a:endParaRPr/>
          </a:p>
          <a:p>
            <a:pPr marL="171450" marR="0" lvl="0" indent="-171450" algn="l" rtl="0">
              <a:lnSpc>
                <a:spcPct val="100000"/>
              </a:lnSpc>
              <a:spcBef>
                <a:spcPts val="0"/>
              </a:spcBef>
              <a:spcAft>
                <a:spcPts val="0"/>
              </a:spcAft>
              <a:buClr>
                <a:schemeClr val="dk1"/>
              </a:buClr>
              <a:buSzPts val="1200"/>
              <a:buFont typeface="Arial"/>
              <a:buChar char="•"/>
            </a:pPr>
            <a:r>
              <a:rPr lang="en"/>
              <a:t>Add Public Recognition</a:t>
            </a:r>
            <a:endParaRPr/>
          </a:p>
          <a:p>
            <a:pPr marL="628650" lvl="1" indent="-171450" algn="l" rtl="0">
              <a:lnSpc>
                <a:spcPct val="100000"/>
              </a:lnSpc>
              <a:spcBef>
                <a:spcPts val="0"/>
              </a:spcBef>
              <a:spcAft>
                <a:spcPts val="0"/>
              </a:spcAft>
              <a:buSzPts val="1400"/>
              <a:buFont typeface="Arial"/>
              <a:buChar char="•"/>
            </a:pPr>
            <a:r>
              <a:rPr lang="en"/>
              <a:t>Elevance guy quote – Elevance thing This foundry is unlike any other foundry</a:t>
            </a:r>
            <a:endParaRPr/>
          </a:p>
          <a:p>
            <a:pPr marL="628650" lvl="1" indent="-171450" algn="l" rtl="0">
              <a:lnSpc>
                <a:spcPct val="100000"/>
              </a:lnSpc>
              <a:spcBef>
                <a:spcPts val="0"/>
              </a:spcBef>
              <a:spcAft>
                <a:spcPts val="0"/>
              </a:spcAft>
              <a:buSzPts val="1400"/>
              <a:buFont typeface="Arial"/>
              <a:buChar char="•"/>
            </a:pPr>
            <a:r>
              <a:rPr lang="en"/>
              <a:t>Other Google review and all</a:t>
            </a:r>
            <a:endParaRPr/>
          </a:p>
          <a:p>
            <a:pPr marL="171450" lvl="0" indent="-171450" algn="l" rtl="0">
              <a:lnSpc>
                <a:spcPct val="100000"/>
              </a:lnSpc>
              <a:spcBef>
                <a:spcPts val="0"/>
              </a:spcBef>
              <a:spcAft>
                <a:spcPts val="0"/>
              </a:spcAft>
              <a:buSzPts val="1400"/>
              <a:buFont typeface="Arial"/>
              <a:buChar char="•"/>
            </a:pPr>
            <a:r>
              <a:rPr lang="en"/>
              <a:t>Unique insights</a:t>
            </a:r>
            <a:endParaRPr/>
          </a:p>
          <a:p>
            <a:pPr marL="171450" lvl="0" indent="-171450" algn="l" rtl="0">
              <a:lnSpc>
                <a:spcPct val="100000"/>
              </a:lnSpc>
              <a:spcBef>
                <a:spcPts val="0"/>
              </a:spcBef>
              <a:spcAft>
                <a:spcPts val="0"/>
              </a:spcAft>
              <a:buSzPts val="1400"/>
              <a:buFont typeface="Arial"/>
              <a:buChar char="•"/>
            </a:pPr>
            <a:r>
              <a:rPr lang="en"/>
              <a:t>GTM Slides pick from email</a:t>
            </a:r>
            <a:endParaRPr/>
          </a:p>
          <a:p>
            <a:pPr marL="171450" lvl="0" indent="-171450" algn="l" rtl="0">
              <a:lnSpc>
                <a:spcPct val="100000"/>
              </a:lnSpc>
              <a:spcBef>
                <a:spcPts val="0"/>
              </a:spcBef>
              <a:spcAft>
                <a:spcPts val="0"/>
              </a:spcAft>
              <a:buSzPts val="1400"/>
              <a:buFont typeface="Arial"/>
              <a:buChar char="•"/>
            </a:pPr>
            <a:r>
              <a:rPr lang="en"/>
              <a:t>Long Term Direction Slide</a:t>
            </a:r>
            <a:endParaRPr/>
          </a:p>
          <a:p>
            <a:pPr marL="628650" lvl="1" indent="-171450" algn="l" rtl="0">
              <a:lnSpc>
                <a:spcPct val="100000"/>
              </a:lnSpc>
              <a:spcBef>
                <a:spcPts val="0"/>
              </a:spcBef>
              <a:spcAft>
                <a:spcPts val="0"/>
              </a:spcAft>
              <a:buSzPts val="1400"/>
              <a:buFont typeface="Arial"/>
              <a:buChar char="•"/>
            </a:pPr>
            <a:r>
              <a:rPr lang="en"/>
              <a:t>Auto Pilot (Product Screenshots)</a:t>
            </a:r>
            <a:endParaRPr/>
          </a:p>
          <a:p>
            <a:pPr marL="171450" lvl="0" indent="-171450" algn="l" rtl="0">
              <a:lnSpc>
                <a:spcPct val="100000"/>
              </a:lnSpc>
              <a:spcBef>
                <a:spcPts val="0"/>
              </a:spcBef>
              <a:spcAft>
                <a:spcPts val="0"/>
              </a:spcAft>
              <a:buSzPts val="1400"/>
              <a:buFont typeface="Arial"/>
              <a:buChar char="•"/>
            </a:pPr>
            <a:r>
              <a:rPr lang="en"/>
              <a:t>Competitors thing add</a:t>
            </a:r>
            <a:endParaRPr/>
          </a:p>
          <a:p>
            <a:pPr marL="171450" lvl="0" indent="-171450" algn="l" rtl="0">
              <a:lnSpc>
                <a:spcPct val="100000"/>
              </a:lnSpc>
              <a:spcBef>
                <a:spcPts val="0"/>
              </a:spcBef>
              <a:spcAft>
                <a:spcPts val="0"/>
              </a:spcAft>
              <a:buSzPts val="1400"/>
              <a:buFont typeface="Arial"/>
              <a:buChar char="•"/>
            </a:pPr>
            <a:r>
              <a:rPr lang="en"/>
              <a:t>Product Deep dive explaining the product -&gt; Modules -&gt; One important slide and 3-4 follow up slides </a:t>
            </a:r>
            <a:r>
              <a:rPr lang="en" err="1"/>
              <a:t>kinda</a:t>
            </a:r>
            <a:r>
              <a:rPr lang="en"/>
              <a:t> thing</a:t>
            </a:r>
            <a:endParaRPr/>
          </a:p>
          <a:p>
            <a:pPr marL="171450" lvl="0" indent="-171450" algn="l" rtl="0">
              <a:lnSpc>
                <a:spcPct val="100000"/>
              </a:lnSpc>
              <a:spcBef>
                <a:spcPts val="0"/>
              </a:spcBef>
              <a:spcAft>
                <a:spcPts val="0"/>
              </a:spcAft>
              <a:buSzPts val="1400"/>
              <a:buFont typeface="Arial"/>
              <a:buChar char="•"/>
            </a:pPr>
            <a:r>
              <a:rPr lang="en"/>
              <a:t>Fundraise slide – How much etc.</a:t>
            </a:r>
            <a:endParaRPr/>
          </a:p>
          <a:p>
            <a:pPr marL="171450" lvl="0" indent="-171450" algn="l" rtl="0">
              <a:lnSpc>
                <a:spcPct val="100000"/>
              </a:lnSpc>
              <a:spcBef>
                <a:spcPts val="0"/>
              </a:spcBef>
              <a:spcAft>
                <a:spcPts val="0"/>
              </a:spcAft>
              <a:buSzPts val="1400"/>
              <a:buFont typeface="Arial"/>
              <a:buChar char="•"/>
            </a:pPr>
            <a:r>
              <a:rPr lang="en"/>
              <a:t>Ingest customer stories from throughout</a:t>
            </a:r>
            <a:endParaRPr/>
          </a:p>
          <a:p>
            <a:pPr marL="171450" lvl="0" indent="-82550" algn="l" rtl="0">
              <a:lnSpc>
                <a:spcPct val="100000"/>
              </a:lnSpc>
              <a:spcBef>
                <a:spcPts val="0"/>
              </a:spcBef>
              <a:spcAft>
                <a:spcPts val="0"/>
              </a:spcAft>
              <a:buSzPts val="1400"/>
              <a:buFont typeface="Arial"/>
              <a:buNone/>
            </a:pPr>
            <a:endParaRPr/>
          </a:p>
          <a:p>
            <a:pPr marL="171450" lvl="0" indent="-82550" algn="l" rtl="0">
              <a:lnSpc>
                <a:spcPct val="100000"/>
              </a:lnSpc>
              <a:spcBef>
                <a:spcPts val="0"/>
              </a:spcBef>
              <a:spcAft>
                <a:spcPts val="0"/>
              </a:spcAft>
              <a:buSzPts val="1400"/>
              <a:buFont typeface="Arial"/>
              <a:buNone/>
            </a:pPr>
            <a:endParaRPr/>
          </a:p>
          <a:p>
            <a:pPr marL="171450" lvl="0" indent="-82550" algn="l" rtl="0">
              <a:lnSpc>
                <a:spcPct val="100000"/>
              </a:lnSpc>
              <a:spcBef>
                <a:spcPts val="0"/>
              </a:spcBef>
              <a:spcAft>
                <a:spcPts val="0"/>
              </a:spcAft>
              <a:buSzPts val="1400"/>
              <a:buFont typeface="Arial"/>
              <a:buNone/>
            </a:pPr>
            <a:endParaRPr/>
          </a:p>
          <a:p>
            <a:pPr marL="171450" lvl="0" indent="-82550" algn="l" rtl="0">
              <a:lnSpc>
                <a:spcPct val="100000"/>
              </a:lnSpc>
              <a:spcBef>
                <a:spcPts val="0"/>
              </a:spcBef>
              <a:spcAft>
                <a:spcPts val="0"/>
              </a:spcAft>
              <a:buSzPts val="1400"/>
              <a:buFont typeface="Arial"/>
              <a:buNone/>
            </a:pPr>
            <a:endParaRPr/>
          </a:p>
          <a:p>
            <a:pPr marL="171450" lvl="0" indent="-82550" algn="l" rtl="0">
              <a:lnSpc>
                <a:spcPct val="100000"/>
              </a:lnSpc>
              <a:spcBef>
                <a:spcPts val="0"/>
              </a:spcBef>
              <a:spcAft>
                <a:spcPts val="0"/>
              </a:spcAft>
              <a:buSzPts val="1400"/>
              <a:buFont typeface="Arial"/>
              <a:buNone/>
            </a:pPr>
            <a:endParaRPr/>
          </a:p>
          <a:p>
            <a:pPr marL="171450" lvl="0" indent="-82550" algn="l" rtl="0">
              <a:lnSpc>
                <a:spcPct val="100000"/>
              </a:lnSpc>
              <a:spcBef>
                <a:spcPts val="0"/>
              </a:spcBef>
              <a:spcAft>
                <a:spcPts val="0"/>
              </a:spcAft>
              <a:buSzPts val="1400"/>
              <a:buFont typeface="Arial"/>
              <a:buNone/>
            </a:pPr>
            <a:endParaRPr/>
          </a:p>
        </p:txBody>
      </p:sp>
      <p:sp>
        <p:nvSpPr>
          <p:cNvPr id="117" name="Google Shape;117;p1:notes">
            <a:extLst>
              <a:ext uri="{FF2B5EF4-FFF2-40B4-BE49-F238E27FC236}">
                <a16:creationId xmlns:a16="http://schemas.microsoft.com/office/drawing/2014/main" id="{DDE77A23-8BC0-7317-9F1F-C694B93FABF2}"/>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fld id="{00000000-1234-1234-1234-123412341234}" type="slidenum">
              <a:rPr kumimoji="0" lang="en" sz="12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t>71</a:t>
            </a:fld>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300940312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AAE5DB-5C07-C779-57E9-28870E539DA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8DF6BD0-28D8-E5E4-DFDB-041D686F8F9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D0E081A-697C-CDDB-75F2-61EE8AD23BE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7CF8D5C0-7D3C-A41C-CEDB-B378EA21E04E}"/>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CE2A828-883B-9040-A185-C9E23E0FD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8957437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a:extLst>
            <a:ext uri="{FF2B5EF4-FFF2-40B4-BE49-F238E27FC236}">
              <a16:creationId xmlns:a16="http://schemas.microsoft.com/office/drawing/2014/main" id="{B7A2F453-6B06-30A5-D221-0792FB4BD0D7}"/>
            </a:ext>
          </a:extLst>
        </p:cNvPr>
        <p:cNvGrpSpPr/>
        <p:nvPr/>
      </p:nvGrpSpPr>
      <p:grpSpPr>
        <a:xfrm>
          <a:off x="0" y="0"/>
          <a:ext cx="0" cy="0"/>
          <a:chOff x="0" y="0"/>
          <a:chExt cx="0" cy="0"/>
        </a:xfrm>
      </p:grpSpPr>
      <p:sp>
        <p:nvSpPr>
          <p:cNvPr id="115" name="Google Shape;115;p1:notes">
            <a:extLst>
              <a:ext uri="{FF2B5EF4-FFF2-40B4-BE49-F238E27FC236}">
                <a16:creationId xmlns:a16="http://schemas.microsoft.com/office/drawing/2014/main" id="{678768B6-583E-8375-E1C7-0981C11E372A}"/>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6" name="Google Shape;116;p1:notes">
            <a:extLst>
              <a:ext uri="{FF2B5EF4-FFF2-40B4-BE49-F238E27FC236}">
                <a16:creationId xmlns:a16="http://schemas.microsoft.com/office/drawing/2014/main" id="{4402091E-2386-F460-771B-BB80645A8F1D}"/>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171450" lvl="0" indent="-171450" algn="l" rtl="0">
              <a:lnSpc>
                <a:spcPct val="100000"/>
              </a:lnSpc>
              <a:spcBef>
                <a:spcPts val="0"/>
              </a:spcBef>
              <a:spcAft>
                <a:spcPts val="0"/>
              </a:spcAft>
              <a:buSzPts val="1400"/>
              <a:buFont typeface="Arial"/>
              <a:buChar char="•"/>
            </a:pPr>
            <a:r>
              <a:rPr lang="en"/>
              <a:t>Create an alternate journey slide that has the process for a platform team buyer persona</a:t>
            </a:r>
            <a:endParaRPr/>
          </a:p>
          <a:p>
            <a:pPr marL="171450" lvl="0" indent="-171450" algn="l" rtl="0">
              <a:lnSpc>
                <a:spcPct val="100000"/>
              </a:lnSpc>
              <a:spcBef>
                <a:spcPts val="0"/>
              </a:spcBef>
              <a:spcAft>
                <a:spcPts val="0"/>
              </a:spcAft>
              <a:buSzPts val="1400"/>
              <a:buFont typeface="Arial"/>
              <a:buChar char="•"/>
            </a:pPr>
            <a:r>
              <a:rPr lang="en"/>
              <a:t>Get Numbers for the usage thing to Nikunj</a:t>
            </a:r>
            <a:endParaRPr/>
          </a:p>
          <a:p>
            <a:pPr marL="171450" lvl="0" indent="-171450" algn="l" rtl="0">
              <a:lnSpc>
                <a:spcPct val="100000"/>
              </a:lnSpc>
              <a:spcBef>
                <a:spcPts val="0"/>
              </a:spcBef>
              <a:spcAft>
                <a:spcPts val="0"/>
              </a:spcAft>
              <a:buSzPts val="1400"/>
              <a:buFont typeface="Arial"/>
              <a:buChar char="•"/>
            </a:pPr>
            <a:r>
              <a:rPr lang="en"/>
              <a:t>In the pipeline things mention that the </a:t>
            </a:r>
            <a:endParaRPr/>
          </a:p>
          <a:p>
            <a:pPr marL="628650" lvl="1" indent="-171450" algn="l" rtl="0">
              <a:lnSpc>
                <a:spcPct val="100000"/>
              </a:lnSpc>
              <a:spcBef>
                <a:spcPts val="0"/>
              </a:spcBef>
              <a:spcAft>
                <a:spcPts val="0"/>
              </a:spcAft>
              <a:buSzPts val="1400"/>
              <a:buFont typeface="Arial"/>
              <a:buChar char="•"/>
            </a:pPr>
            <a:r>
              <a:rPr lang="en"/>
              <a:t>Elevance – platform</a:t>
            </a:r>
            <a:endParaRPr/>
          </a:p>
          <a:p>
            <a:pPr marL="628650" lvl="1" indent="-171450" algn="l" rtl="0">
              <a:lnSpc>
                <a:spcPct val="100000"/>
              </a:lnSpc>
              <a:spcBef>
                <a:spcPts val="0"/>
              </a:spcBef>
              <a:spcAft>
                <a:spcPts val="0"/>
              </a:spcAft>
              <a:buSzPts val="1400"/>
              <a:buFont typeface="Arial"/>
              <a:buChar char="•"/>
            </a:pPr>
            <a:r>
              <a:rPr lang="en"/>
              <a:t>Otsuka –business</a:t>
            </a:r>
            <a:endParaRPr/>
          </a:p>
          <a:p>
            <a:pPr marL="628650" lvl="1" indent="-171450" algn="l" rtl="0">
              <a:lnSpc>
                <a:spcPct val="100000"/>
              </a:lnSpc>
              <a:spcBef>
                <a:spcPts val="0"/>
              </a:spcBef>
              <a:spcAft>
                <a:spcPts val="0"/>
              </a:spcAft>
              <a:buSzPts val="1400"/>
              <a:buFont typeface="Arial"/>
              <a:buChar char="•"/>
            </a:pPr>
            <a:r>
              <a:rPr lang="en"/>
              <a:t>Pfizer – Business Team</a:t>
            </a:r>
            <a:endParaRPr/>
          </a:p>
          <a:p>
            <a:pPr marL="628650" lvl="1" indent="-171450" algn="l" rtl="0">
              <a:lnSpc>
                <a:spcPct val="100000"/>
              </a:lnSpc>
              <a:spcBef>
                <a:spcPts val="0"/>
              </a:spcBef>
              <a:spcAft>
                <a:spcPts val="0"/>
              </a:spcAft>
              <a:buSzPts val="1400"/>
              <a:buFont typeface="Arial"/>
              <a:buChar char="•"/>
            </a:pPr>
            <a:r>
              <a:rPr lang="en"/>
              <a:t>Medidata – both business and platform</a:t>
            </a:r>
            <a:endParaRPr/>
          </a:p>
          <a:p>
            <a:pPr marL="171450" lvl="0" indent="-171450" algn="l" rtl="0">
              <a:lnSpc>
                <a:spcPct val="100000"/>
              </a:lnSpc>
              <a:spcBef>
                <a:spcPts val="0"/>
              </a:spcBef>
              <a:spcAft>
                <a:spcPts val="0"/>
              </a:spcAft>
              <a:buSzPts val="1400"/>
              <a:buFont typeface="Arial"/>
              <a:buChar char="•"/>
            </a:pPr>
            <a:r>
              <a:rPr lang="en"/>
              <a:t>Team slide, put  team wise and some logo – only few people</a:t>
            </a:r>
            <a:endParaRPr/>
          </a:p>
          <a:p>
            <a:pPr marL="171450" lvl="0" indent="-171450" algn="l" rtl="0">
              <a:lnSpc>
                <a:spcPct val="100000"/>
              </a:lnSpc>
              <a:spcBef>
                <a:spcPts val="0"/>
              </a:spcBef>
              <a:spcAft>
                <a:spcPts val="0"/>
              </a:spcAft>
              <a:buSzPts val="1400"/>
              <a:buFont typeface="Arial"/>
              <a:buChar char="•"/>
            </a:pPr>
            <a:r>
              <a:rPr lang="en"/>
              <a:t>Add G2 Review slide</a:t>
            </a:r>
            <a:endParaRPr/>
          </a:p>
          <a:p>
            <a:pPr marL="171450" marR="0" lvl="0" indent="-171450" algn="l" rtl="0">
              <a:lnSpc>
                <a:spcPct val="100000"/>
              </a:lnSpc>
              <a:spcBef>
                <a:spcPts val="0"/>
              </a:spcBef>
              <a:spcAft>
                <a:spcPts val="0"/>
              </a:spcAft>
              <a:buClr>
                <a:schemeClr val="dk1"/>
              </a:buClr>
              <a:buSzPts val="1200"/>
              <a:buFont typeface="Arial"/>
              <a:buChar char="•"/>
            </a:pPr>
            <a:r>
              <a:rPr lang="en"/>
              <a:t>Add Public Recognition</a:t>
            </a:r>
            <a:endParaRPr/>
          </a:p>
          <a:p>
            <a:pPr marL="628650" lvl="1" indent="-171450" algn="l" rtl="0">
              <a:lnSpc>
                <a:spcPct val="100000"/>
              </a:lnSpc>
              <a:spcBef>
                <a:spcPts val="0"/>
              </a:spcBef>
              <a:spcAft>
                <a:spcPts val="0"/>
              </a:spcAft>
              <a:buSzPts val="1400"/>
              <a:buFont typeface="Arial"/>
              <a:buChar char="•"/>
            </a:pPr>
            <a:r>
              <a:rPr lang="en"/>
              <a:t>Elevance guy quote – Elevance thing This foundry is unlike any other foundry</a:t>
            </a:r>
            <a:endParaRPr/>
          </a:p>
          <a:p>
            <a:pPr marL="628650" lvl="1" indent="-171450" algn="l" rtl="0">
              <a:lnSpc>
                <a:spcPct val="100000"/>
              </a:lnSpc>
              <a:spcBef>
                <a:spcPts val="0"/>
              </a:spcBef>
              <a:spcAft>
                <a:spcPts val="0"/>
              </a:spcAft>
              <a:buSzPts val="1400"/>
              <a:buFont typeface="Arial"/>
              <a:buChar char="•"/>
            </a:pPr>
            <a:r>
              <a:rPr lang="en"/>
              <a:t>Other Google review and all</a:t>
            </a:r>
            <a:endParaRPr/>
          </a:p>
          <a:p>
            <a:pPr marL="171450" lvl="0" indent="-171450" algn="l" rtl="0">
              <a:lnSpc>
                <a:spcPct val="100000"/>
              </a:lnSpc>
              <a:spcBef>
                <a:spcPts val="0"/>
              </a:spcBef>
              <a:spcAft>
                <a:spcPts val="0"/>
              </a:spcAft>
              <a:buSzPts val="1400"/>
              <a:buFont typeface="Arial"/>
              <a:buChar char="•"/>
            </a:pPr>
            <a:r>
              <a:rPr lang="en"/>
              <a:t>Unique insights</a:t>
            </a:r>
            <a:endParaRPr/>
          </a:p>
          <a:p>
            <a:pPr marL="171450" lvl="0" indent="-171450" algn="l" rtl="0">
              <a:lnSpc>
                <a:spcPct val="100000"/>
              </a:lnSpc>
              <a:spcBef>
                <a:spcPts val="0"/>
              </a:spcBef>
              <a:spcAft>
                <a:spcPts val="0"/>
              </a:spcAft>
              <a:buSzPts val="1400"/>
              <a:buFont typeface="Arial"/>
              <a:buChar char="•"/>
            </a:pPr>
            <a:r>
              <a:rPr lang="en"/>
              <a:t>GTM Slides pick from email</a:t>
            </a:r>
            <a:endParaRPr/>
          </a:p>
          <a:p>
            <a:pPr marL="171450" lvl="0" indent="-171450" algn="l" rtl="0">
              <a:lnSpc>
                <a:spcPct val="100000"/>
              </a:lnSpc>
              <a:spcBef>
                <a:spcPts val="0"/>
              </a:spcBef>
              <a:spcAft>
                <a:spcPts val="0"/>
              </a:spcAft>
              <a:buSzPts val="1400"/>
              <a:buFont typeface="Arial"/>
              <a:buChar char="•"/>
            </a:pPr>
            <a:r>
              <a:rPr lang="en"/>
              <a:t>Long Term Direction Slide</a:t>
            </a:r>
            <a:endParaRPr/>
          </a:p>
          <a:p>
            <a:pPr marL="628650" lvl="1" indent="-171450" algn="l" rtl="0">
              <a:lnSpc>
                <a:spcPct val="100000"/>
              </a:lnSpc>
              <a:spcBef>
                <a:spcPts val="0"/>
              </a:spcBef>
              <a:spcAft>
                <a:spcPts val="0"/>
              </a:spcAft>
              <a:buSzPts val="1400"/>
              <a:buFont typeface="Arial"/>
              <a:buChar char="•"/>
            </a:pPr>
            <a:r>
              <a:rPr lang="en"/>
              <a:t>Auto Pilot (Product Screenshots)</a:t>
            </a:r>
            <a:endParaRPr/>
          </a:p>
          <a:p>
            <a:pPr marL="171450" lvl="0" indent="-171450" algn="l" rtl="0">
              <a:lnSpc>
                <a:spcPct val="100000"/>
              </a:lnSpc>
              <a:spcBef>
                <a:spcPts val="0"/>
              </a:spcBef>
              <a:spcAft>
                <a:spcPts val="0"/>
              </a:spcAft>
              <a:buSzPts val="1400"/>
              <a:buFont typeface="Arial"/>
              <a:buChar char="•"/>
            </a:pPr>
            <a:r>
              <a:rPr lang="en"/>
              <a:t>Competitors thing add</a:t>
            </a:r>
            <a:endParaRPr/>
          </a:p>
          <a:p>
            <a:pPr marL="171450" lvl="0" indent="-171450" algn="l" rtl="0">
              <a:lnSpc>
                <a:spcPct val="100000"/>
              </a:lnSpc>
              <a:spcBef>
                <a:spcPts val="0"/>
              </a:spcBef>
              <a:spcAft>
                <a:spcPts val="0"/>
              </a:spcAft>
              <a:buSzPts val="1400"/>
              <a:buFont typeface="Arial"/>
              <a:buChar char="•"/>
            </a:pPr>
            <a:r>
              <a:rPr lang="en"/>
              <a:t>Product Deep dive explaining the product -&gt; Modules -&gt; One important slide and 3-4 follow up slides </a:t>
            </a:r>
            <a:r>
              <a:rPr lang="en" err="1"/>
              <a:t>kinda</a:t>
            </a:r>
            <a:r>
              <a:rPr lang="en"/>
              <a:t> thing</a:t>
            </a:r>
            <a:endParaRPr/>
          </a:p>
          <a:p>
            <a:pPr marL="171450" lvl="0" indent="-171450" algn="l" rtl="0">
              <a:lnSpc>
                <a:spcPct val="100000"/>
              </a:lnSpc>
              <a:spcBef>
                <a:spcPts val="0"/>
              </a:spcBef>
              <a:spcAft>
                <a:spcPts val="0"/>
              </a:spcAft>
              <a:buSzPts val="1400"/>
              <a:buFont typeface="Arial"/>
              <a:buChar char="•"/>
            </a:pPr>
            <a:r>
              <a:rPr lang="en"/>
              <a:t>Fundraise slide – How much etc.</a:t>
            </a:r>
            <a:endParaRPr/>
          </a:p>
          <a:p>
            <a:pPr marL="171450" lvl="0" indent="-171450" algn="l" rtl="0">
              <a:lnSpc>
                <a:spcPct val="100000"/>
              </a:lnSpc>
              <a:spcBef>
                <a:spcPts val="0"/>
              </a:spcBef>
              <a:spcAft>
                <a:spcPts val="0"/>
              </a:spcAft>
              <a:buSzPts val="1400"/>
              <a:buFont typeface="Arial"/>
              <a:buChar char="•"/>
            </a:pPr>
            <a:r>
              <a:rPr lang="en"/>
              <a:t>Ingest customer stories from throughout</a:t>
            </a:r>
            <a:endParaRPr/>
          </a:p>
          <a:p>
            <a:pPr marL="171450" lvl="0" indent="-82550" algn="l" rtl="0">
              <a:lnSpc>
                <a:spcPct val="100000"/>
              </a:lnSpc>
              <a:spcBef>
                <a:spcPts val="0"/>
              </a:spcBef>
              <a:spcAft>
                <a:spcPts val="0"/>
              </a:spcAft>
              <a:buSzPts val="1400"/>
              <a:buFont typeface="Arial"/>
              <a:buNone/>
            </a:pPr>
            <a:endParaRPr/>
          </a:p>
          <a:p>
            <a:pPr marL="171450" lvl="0" indent="-82550" algn="l" rtl="0">
              <a:lnSpc>
                <a:spcPct val="100000"/>
              </a:lnSpc>
              <a:spcBef>
                <a:spcPts val="0"/>
              </a:spcBef>
              <a:spcAft>
                <a:spcPts val="0"/>
              </a:spcAft>
              <a:buSzPts val="1400"/>
              <a:buFont typeface="Arial"/>
              <a:buNone/>
            </a:pPr>
            <a:endParaRPr/>
          </a:p>
          <a:p>
            <a:pPr marL="171450" lvl="0" indent="-82550" algn="l" rtl="0">
              <a:lnSpc>
                <a:spcPct val="100000"/>
              </a:lnSpc>
              <a:spcBef>
                <a:spcPts val="0"/>
              </a:spcBef>
              <a:spcAft>
                <a:spcPts val="0"/>
              </a:spcAft>
              <a:buSzPts val="1400"/>
              <a:buFont typeface="Arial"/>
              <a:buNone/>
            </a:pPr>
            <a:endParaRPr/>
          </a:p>
          <a:p>
            <a:pPr marL="171450" lvl="0" indent="-82550" algn="l" rtl="0">
              <a:lnSpc>
                <a:spcPct val="100000"/>
              </a:lnSpc>
              <a:spcBef>
                <a:spcPts val="0"/>
              </a:spcBef>
              <a:spcAft>
                <a:spcPts val="0"/>
              </a:spcAft>
              <a:buSzPts val="1400"/>
              <a:buFont typeface="Arial"/>
              <a:buNone/>
            </a:pPr>
            <a:endParaRPr/>
          </a:p>
          <a:p>
            <a:pPr marL="171450" lvl="0" indent="-82550" algn="l" rtl="0">
              <a:lnSpc>
                <a:spcPct val="100000"/>
              </a:lnSpc>
              <a:spcBef>
                <a:spcPts val="0"/>
              </a:spcBef>
              <a:spcAft>
                <a:spcPts val="0"/>
              </a:spcAft>
              <a:buSzPts val="1400"/>
              <a:buFont typeface="Arial"/>
              <a:buNone/>
            </a:pPr>
            <a:endParaRPr/>
          </a:p>
          <a:p>
            <a:pPr marL="171450" lvl="0" indent="-82550" algn="l" rtl="0">
              <a:lnSpc>
                <a:spcPct val="100000"/>
              </a:lnSpc>
              <a:spcBef>
                <a:spcPts val="0"/>
              </a:spcBef>
              <a:spcAft>
                <a:spcPts val="0"/>
              </a:spcAft>
              <a:buSzPts val="1400"/>
              <a:buFont typeface="Arial"/>
              <a:buNone/>
            </a:pPr>
            <a:endParaRPr/>
          </a:p>
        </p:txBody>
      </p:sp>
      <p:sp>
        <p:nvSpPr>
          <p:cNvPr id="117" name="Google Shape;117;p1:notes">
            <a:extLst>
              <a:ext uri="{FF2B5EF4-FFF2-40B4-BE49-F238E27FC236}">
                <a16:creationId xmlns:a16="http://schemas.microsoft.com/office/drawing/2014/main" id="{82DE10A0-515F-4396-8533-EA7E5D994D41}"/>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fld id="{00000000-1234-1234-1234-123412341234}" type="slidenum">
              <a:rPr kumimoji="0" lang="en" sz="12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t>73</a:t>
            </a:fld>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391054849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B4770-1491-F67B-2DED-DB8094EAEF5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87F90B6-11C2-9726-B4B3-81880DD7CB4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21DCDE3-4B1F-A4CC-D5CB-02E9AD8CC620}"/>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A1FEA56F-E7E8-01E4-1B25-CF092D217701}"/>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CE2A828-883B-9040-A185-C9E23E0FD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6924983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4535D9-97B5-3DA1-EB48-DD3F03C1A5E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0906C43-0218-89E4-0649-5AE639E045B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0A9590F-2E76-2B68-4693-6691D2D66250}"/>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526D95B7-6663-9AFA-3955-BAE832004947}"/>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CE2A828-883B-9040-A185-C9E23E0FD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6137629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BFDE89-D914-67CF-E6EB-02F7F9B3762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F845C98-F477-4BB4-0A86-F9B5F53615A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791B469-0103-D009-F589-E561351ED5E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32F22999-C60A-1D60-C668-A0803E1133D3}"/>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CE2A828-883B-9040-A185-C9E23E0FD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1815906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489BC3-6EED-6128-33E5-B0D795B9484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65C4250-7643-1238-EF96-EB53DA42B61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2FA3C66-CEAE-3651-838B-9C111C52898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D7FE9819-0437-F861-6EE8-2B0280D5715D}"/>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CE2A828-883B-9040-A185-C9E23E0FD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8059192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09BC52-5DE4-089A-B437-D4AFF841F4F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1578187-F3C2-3A1B-2E5D-050C92F87A6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90937EA-5D85-0213-CEAB-8F145284729B}"/>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7F469A44-CA98-6731-986A-FC1A85C49B74}"/>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CE2A828-883B-9040-A185-C9E23E0FD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9213390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B1E362-CD33-1640-D09A-360AF1F6B62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6D3BF02-D392-3C44-2E2F-5A8FE57D4A9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43CFEFA-2380-02F8-4B9A-D7A56A578FC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83ADC6DE-6794-2A46-41BC-748E50073476}"/>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CE2A828-883B-9040-A185-C9E23E0FD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9353128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0E2C1C-EF8B-423E-92AC-326934FB7E6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6D97C99-32C0-CE97-5D1E-E099740222D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294A762-F5AC-5DBE-BAA9-483CCF02310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E287E4DB-E778-C3AA-48D9-DBD961EB551D}"/>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CE2A828-883B-9040-A185-C9E23E0FD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550977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C03B79-C99E-11AF-CFF5-65EA75388B7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562E517-2492-72CF-1F4C-A97ECF2AC26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75A1E9F-08C8-8424-9849-8D54DD8460C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1431901-81E3-1CB0-1EA9-E5ADD8613AC7}"/>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CE2A828-883B-9040-A185-C9E23E0FD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1639262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9D4724-9AE9-BF67-87AE-6267A5B88F5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F49B57D-C66D-C2FF-899F-3CBFAD74567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BCDB81A-E22C-5446-69BF-553B7912E95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7E37A479-36A8-D3BD-12EB-52176C894963}"/>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CE2A828-883B-9040-A185-C9E23E0FD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5726064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6B479E-D402-E925-DF92-CE73EC29D8E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78B451E-C452-26B7-E506-ED3E9C4C70B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A8DFF81-0ED0-81ED-053E-50DE765FC76B}"/>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62E74FA7-715C-A0C2-9B1C-6870BA05F364}"/>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CE2A828-883B-9040-A185-C9E23E0FD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245023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B9FC19-7171-D195-BAEE-D8AAA7EDABB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361C542-1290-B32D-ABF1-36B04135409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AAD9B32-1F62-55A6-76F4-899A12453694}"/>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6A62BC74-457B-586B-05B6-C1D5DC7BC0AB}"/>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CE2A828-883B-9040-A185-C9E23E0FD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972673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FE05F9-4748-2121-4266-E734CDEA509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C2B2B7F-D18C-63BF-4690-55E91DA4E73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13AA1AA-C325-160C-E8EB-EFACCD805287}"/>
              </a:ext>
            </a:extLst>
          </p:cNvPr>
          <p:cNvSpPr>
            <a:spLocks noGrp="1"/>
          </p:cNvSpPr>
          <p:nvPr>
            <p:ph type="body" idx="1"/>
          </p:nvPr>
        </p:nvSpPr>
        <p:spPr/>
        <p:txBody>
          <a:bodyPr/>
          <a:lstStyle/>
          <a:p>
            <a:r>
              <a:rPr lang="en-US" dirty="0"/>
              <a:t>Use </a:t>
            </a:r>
            <a:r>
              <a:rPr lang="en-US" dirty="0" err="1"/>
              <a:t>Chatgpt</a:t>
            </a:r>
            <a:r>
              <a:rPr lang="en-US" dirty="0"/>
              <a:t> for images</a:t>
            </a:r>
          </a:p>
        </p:txBody>
      </p:sp>
      <p:sp>
        <p:nvSpPr>
          <p:cNvPr id="4" name="Slide Number Placeholder 3">
            <a:extLst>
              <a:ext uri="{FF2B5EF4-FFF2-40B4-BE49-F238E27FC236}">
                <a16:creationId xmlns:a16="http://schemas.microsoft.com/office/drawing/2014/main" id="{A204A956-DBBB-C134-57ED-0894CC8875E1}"/>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CE2A828-883B-9040-A185-C9E23E0FD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504540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Blank" type="tx">
  <p:cSld name="Blank">
    <p:bg>
      <p:bgPr>
        <a:solidFill>
          <a:srgbClr val="FFFFFF"/>
        </a:solidFill>
        <a:effectLst/>
      </p:bgPr>
    </p:bg>
    <p:spTree>
      <p:nvGrpSpPr>
        <p:cNvPr id="1" name="Shape 13"/>
        <p:cNvGrpSpPr/>
        <p:nvPr/>
      </p:nvGrpSpPr>
      <p:grpSpPr>
        <a:xfrm>
          <a:off x="0" y="0"/>
          <a:ext cx="0" cy="0"/>
          <a:chOff x="0" y="0"/>
          <a:chExt cx="0" cy="0"/>
        </a:xfrm>
      </p:grpSpPr>
      <p:sp>
        <p:nvSpPr>
          <p:cNvPr id="14" name="Google Shape;14;p36"/>
          <p:cNvSpPr txBox="1">
            <a:spLocks noGrp="1"/>
          </p:cNvSpPr>
          <p:nvPr>
            <p:ph type="sldNum" idx="12"/>
          </p:nvPr>
        </p:nvSpPr>
        <p:spPr>
          <a:xfrm>
            <a:off x="5974084" y="6540501"/>
            <a:ext cx="237483" cy="235962"/>
          </a:xfrm>
          <a:prstGeom prst="rect">
            <a:avLst/>
          </a:prstGeom>
          <a:noFill/>
          <a:ln>
            <a:noFill/>
          </a:ln>
        </p:spPr>
        <p:txBody>
          <a:bodyPr spcFirstLastPara="1" wrap="square" lIns="25400" tIns="25400" rIns="25400" bIns="25400" anchor="t" anchorCtr="0">
            <a:spAutoFit/>
          </a:bodyPr>
          <a:lstStyle>
            <a:lvl1pPr marL="0" lvl="0" indent="0" algn="ctr">
              <a:lnSpc>
                <a:spcPct val="100000"/>
              </a:lnSpc>
              <a:spcBef>
                <a:spcPts val="0"/>
              </a:spcBef>
              <a:spcAft>
                <a:spcPts val="0"/>
              </a:spcAft>
              <a:buClr>
                <a:srgbClr val="000000"/>
              </a:buClr>
              <a:buSzPts val="1200"/>
              <a:buFont typeface="Open Sans Light"/>
              <a:buNone/>
              <a:defRPr sz="1200" b="0" i="0" u="none" strike="noStrike" cap="none">
                <a:solidFill>
                  <a:srgbClr val="000000"/>
                </a:solidFill>
                <a:latin typeface="Open Sans Light"/>
                <a:ea typeface="Open Sans Light"/>
                <a:cs typeface="Open Sans Light"/>
                <a:sym typeface="Open Sans Light"/>
              </a:defRPr>
            </a:lvl1pPr>
            <a:lvl2pPr marL="0" lvl="1" indent="0" algn="ctr">
              <a:lnSpc>
                <a:spcPct val="100000"/>
              </a:lnSpc>
              <a:spcBef>
                <a:spcPts val="0"/>
              </a:spcBef>
              <a:spcAft>
                <a:spcPts val="0"/>
              </a:spcAft>
              <a:buClr>
                <a:srgbClr val="000000"/>
              </a:buClr>
              <a:buSzPts val="1200"/>
              <a:buFont typeface="Open Sans Light"/>
              <a:buNone/>
              <a:defRPr sz="1200" b="0" i="0" u="none" strike="noStrike" cap="none">
                <a:solidFill>
                  <a:srgbClr val="000000"/>
                </a:solidFill>
                <a:latin typeface="Open Sans Light"/>
                <a:ea typeface="Open Sans Light"/>
                <a:cs typeface="Open Sans Light"/>
                <a:sym typeface="Open Sans Light"/>
              </a:defRPr>
            </a:lvl2pPr>
            <a:lvl3pPr marL="0" lvl="2" indent="0" algn="ctr">
              <a:lnSpc>
                <a:spcPct val="100000"/>
              </a:lnSpc>
              <a:spcBef>
                <a:spcPts val="0"/>
              </a:spcBef>
              <a:spcAft>
                <a:spcPts val="0"/>
              </a:spcAft>
              <a:buClr>
                <a:srgbClr val="000000"/>
              </a:buClr>
              <a:buSzPts val="1200"/>
              <a:buFont typeface="Open Sans Light"/>
              <a:buNone/>
              <a:defRPr sz="1200" b="0" i="0" u="none" strike="noStrike" cap="none">
                <a:solidFill>
                  <a:srgbClr val="000000"/>
                </a:solidFill>
                <a:latin typeface="Open Sans Light"/>
                <a:ea typeface="Open Sans Light"/>
                <a:cs typeface="Open Sans Light"/>
                <a:sym typeface="Open Sans Light"/>
              </a:defRPr>
            </a:lvl3pPr>
            <a:lvl4pPr marL="0" lvl="3" indent="0" algn="ctr">
              <a:lnSpc>
                <a:spcPct val="100000"/>
              </a:lnSpc>
              <a:spcBef>
                <a:spcPts val="0"/>
              </a:spcBef>
              <a:spcAft>
                <a:spcPts val="0"/>
              </a:spcAft>
              <a:buClr>
                <a:srgbClr val="000000"/>
              </a:buClr>
              <a:buSzPts val="1200"/>
              <a:buFont typeface="Open Sans Light"/>
              <a:buNone/>
              <a:defRPr sz="1200" b="0" i="0" u="none" strike="noStrike" cap="none">
                <a:solidFill>
                  <a:srgbClr val="000000"/>
                </a:solidFill>
                <a:latin typeface="Open Sans Light"/>
                <a:ea typeface="Open Sans Light"/>
                <a:cs typeface="Open Sans Light"/>
                <a:sym typeface="Open Sans Light"/>
              </a:defRPr>
            </a:lvl4pPr>
            <a:lvl5pPr marL="0" lvl="4" indent="0" algn="ctr">
              <a:lnSpc>
                <a:spcPct val="100000"/>
              </a:lnSpc>
              <a:spcBef>
                <a:spcPts val="0"/>
              </a:spcBef>
              <a:spcAft>
                <a:spcPts val="0"/>
              </a:spcAft>
              <a:buClr>
                <a:srgbClr val="000000"/>
              </a:buClr>
              <a:buSzPts val="1200"/>
              <a:buFont typeface="Open Sans Light"/>
              <a:buNone/>
              <a:defRPr sz="1200" b="0" i="0" u="none" strike="noStrike" cap="none">
                <a:solidFill>
                  <a:srgbClr val="000000"/>
                </a:solidFill>
                <a:latin typeface="Open Sans Light"/>
                <a:ea typeface="Open Sans Light"/>
                <a:cs typeface="Open Sans Light"/>
                <a:sym typeface="Open Sans Light"/>
              </a:defRPr>
            </a:lvl5pPr>
            <a:lvl6pPr marL="0" lvl="5" indent="0" algn="ctr">
              <a:lnSpc>
                <a:spcPct val="100000"/>
              </a:lnSpc>
              <a:spcBef>
                <a:spcPts val="0"/>
              </a:spcBef>
              <a:spcAft>
                <a:spcPts val="0"/>
              </a:spcAft>
              <a:buClr>
                <a:srgbClr val="000000"/>
              </a:buClr>
              <a:buSzPts val="1200"/>
              <a:buFont typeface="Open Sans Light"/>
              <a:buNone/>
              <a:defRPr sz="1200" b="0" i="0" u="none" strike="noStrike" cap="none">
                <a:solidFill>
                  <a:srgbClr val="000000"/>
                </a:solidFill>
                <a:latin typeface="Open Sans Light"/>
                <a:ea typeface="Open Sans Light"/>
                <a:cs typeface="Open Sans Light"/>
                <a:sym typeface="Open Sans Light"/>
              </a:defRPr>
            </a:lvl6pPr>
            <a:lvl7pPr marL="0" lvl="6" indent="0" algn="ctr">
              <a:lnSpc>
                <a:spcPct val="100000"/>
              </a:lnSpc>
              <a:spcBef>
                <a:spcPts val="0"/>
              </a:spcBef>
              <a:spcAft>
                <a:spcPts val="0"/>
              </a:spcAft>
              <a:buClr>
                <a:srgbClr val="000000"/>
              </a:buClr>
              <a:buSzPts val="1200"/>
              <a:buFont typeface="Open Sans Light"/>
              <a:buNone/>
              <a:defRPr sz="1200" b="0" i="0" u="none" strike="noStrike" cap="none">
                <a:solidFill>
                  <a:srgbClr val="000000"/>
                </a:solidFill>
                <a:latin typeface="Open Sans Light"/>
                <a:ea typeface="Open Sans Light"/>
                <a:cs typeface="Open Sans Light"/>
                <a:sym typeface="Open Sans Light"/>
              </a:defRPr>
            </a:lvl7pPr>
            <a:lvl8pPr marL="0" lvl="7" indent="0" algn="ctr">
              <a:lnSpc>
                <a:spcPct val="100000"/>
              </a:lnSpc>
              <a:spcBef>
                <a:spcPts val="0"/>
              </a:spcBef>
              <a:spcAft>
                <a:spcPts val="0"/>
              </a:spcAft>
              <a:buClr>
                <a:srgbClr val="000000"/>
              </a:buClr>
              <a:buSzPts val="1200"/>
              <a:buFont typeface="Open Sans Light"/>
              <a:buNone/>
              <a:defRPr sz="1200" b="0" i="0" u="none" strike="noStrike" cap="none">
                <a:solidFill>
                  <a:srgbClr val="000000"/>
                </a:solidFill>
                <a:latin typeface="Open Sans Light"/>
                <a:ea typeface="Open Sans Light"/>
                <a:cs typeface="Open Sans Light"/>
                <a:sym typeface="Open Sans Light"/>
              </a:defRPr>
            </a:lvl8pPr>
            <a:lvl9pPr marL="0" lvl="8" indent="0" algn="ctr">
              <a:lnSpc>
                <a:spcPct val="100000"/>
              </a:lnSpc>
              <a:spcBef>
                <a:spcPts val="0"/>
              </a:spcBef>
              <a:spcAft>
                <a:spcPts val="0"/>
              </a:spcAft>
              <a:buClr>
                <a:srgbClr val="000000"/>
              </a:buClr>
              <a:buSzPts val="1200"/>
              <a:buFont typeface="Open Sans Light"/>
              <a:buNone/>
              <a:defRPr sz="1200" b="0" i="0" u="none" strike="noStrike" cap="none">
                <a:solidFill>
                  <a:srgbClr val="000000"/>
                </a:solidFill>
                <a:latin typeface="Open Sans Light"/>
                <a:ea typeface="Open Sans Light"/>
                <a:cs typeface="Open Sans Light"/>
                <a:sym typeface="Open Sans Light"/>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2688449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00D58D-EA19-A2CB-0A08-37D9B2AD707C}"/>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9A2F4CD0-3189-80B9-8884-C34643EE991C}"/>
              </a:ext>
            </a:extLst>
          </p:cNvPr>
          <p:cNvSpPr>
            <a:spLocks noGrp="1"/>
          </p:cNvSpPr>
          <p:nvPr>
            <p:ph type="dt" sz="half" idx="10"/>
          </p:nvPr>
        </p:nvSpPr>
        <p:spPr/>
        <p:txBody>
          <a:bodyPr/>
          <a:lstStyle/>
          <a:p>
            <a:fld id="{9E5CE340-2780-6141-8D7B-2B1A925C9B04}" type="datetimeFigureOut">
              <a:rPr lang="en-US" smtClean="0"/>
              <a:t>9/13/25</a:t>
            </a:fld>
            <a:endParaRPr lang="en-US"/>
          </a:p>
        </p:txBody>
      </p:sp>
      <p:sp>
        <p:nvSpPr>
          <p:cNvPr id="4" name="Footer Placeholder 3">
            <a:extLst>
              <a:ext uri="{FF2B5EF4-FFF2-40B4-BE49-F238E27FC236}">
                <a16:creationId xmlns:a16="http://schemas.microsoft.com/office/drawing/2014/main" id="{11D51146-952E-8A77-D1AD-EB150792BB7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C4DBC98-BEEC-77E4-63BA-EF18D7D5370D}"/>
              </a:ext>
            </a:extLst>
          </p:cNvPr>
          <p:cNvSpPr>
            <a:spLocks noGrp="1"/>
          </p:cNvSpPr>
          <p:nvPr>
            <p:ph type="sldNum" sz="quarter" idx="12"/>
          </p:nvPr>
        </p:nvSpPr>
        <p:spPr/>
        <p:txBody>
          <a:bodyPr/>
          <a:lstStyle/>
          <a:p>
            <a:fld id="{AA1ED13C-81DD-E44B-9E8C-49936B970C8E}" type="slidenum">
              <a:rPr lang="en-US" smtClean="0"/>
              <a:t>‹#›</a:t>
            </a:fld>
            <a:endParaRPr lang="en-US"/>
          </a:p>
        </p:txBody>
      </p:sp>
    </p:spTree>
    <p:extLst>
      <p:ext uri="{BB962C8B-B14F-4D97-AF65-F5344CB8AC3E}">
        <p14:creationId xmlns:p14="http://schemas.microsoft.com/office/powerpoint/2010/main" val="2925574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FF87613-FC38-5B45-9B62-9390B579DEA4}"/>
              </a:ext>
            </a:extLst>
          </p:cNvPr>
          <p:cNvSpPr>
            <a:spLocks noGrp="1"/>
          </p:cNvSpPr>
          <p:nvPr>
            <p:ph type="dt" sz="half" idx="10"/>
          </p:nvPr>
        </p:nvSpPr>
        <p:spPr/>
        <p:txBody>
          <a:bodyPr/>
          <a:lstStyle/>
          <a:p>
            <a:fld id="{9E5CE340-2780-6141-8D7B-2B1A925C9B04}" type="datetimeFigureOut">
              <a:rPr lang="en-US" smtClean="0"/>
              <a:t>9/13/25</a:t>
            </a:fld>
            <a:endParaRPr lang="en-US"/>
          </a:p>
        </p:txBody>
      </p:sp>
      <p:sp>
        <p:nvSpPr>
          <p:cNvPr id="3" name="Footer Placeholder 2">
            <a:extLst>
              <a:ext uri="{FF2B5EF4-FFF2-40B4-BE49-F238E27FC236}">
                <a16:creationId xmlns:a16="http://schemas.microsoft.com/office/drawing/2014/main" id="{9179E563-34BE-D8E7-E568-3514D20390C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022091D-DFE5-AE8F-133B-877A0506CC68}"/>
              </a:ext>
            </a:extLst>
          </p:cNvPr>
          <p:cNvSpPr>
            <a:spLocks noGrp="1"/>
          </p:cNvSpPr>
          <p:nvPr>
            <p:ph type="sldNum" sz="quarter" idx="12"/>
          </p:nvPr>
        </p:nvSpPr>
        <p:spPr/>
        <p:txBody>
          <a:bodyPr/>
          <a:lstStyle/>
          <a:p>
            <a:fld id="{AA1ED13C-81DD-E44B-9E8C-49936B970C8E}" type="slidenum">
              <a:rPr lang="en-US" smtClean="0"/>
              <a:t>‹#›</a:t>
            </a:fld>
            <a:endParaRPr lang="en-US"/>
          </a:p>
        </p:txBody>
      </p:sp>
    </p:spTree>
    <p:extLst>
      <p:ext uri="{BB962C8B-B14F-4D97-AF65-F5344CB8AC3E}">
        <p14:creationId xmlns:p14="http://schemas.microsoft.com/office/powerpoint/2010/main" val="6046078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B6342A-75EF-4CC9-FE00-EA5FF163F0E2}"/>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66C206C9-0C58-C743-D592-7EE23575FB0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41056518-18AC-53DA-E8E9-4DAEF093EEE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1C0D0125-B508-C99E-4375-542448A59906}"/>
              </a:ext>
            </a:extLst>
          </p:cNvPr>
          <p:cNvSpPr>
            <a:spLocks noGrp="1"/>
          </p:cNvSpPr>
          <p:nvPr>
            <p:ph type="dt" sz="half" idx="10"/>
          </p:nvPr>
        </p:nvSpPr>
        <p:spPr/>
        <p:txBody>
          <a:bodyPr/>
          <a:lstStyle/>
          <a:p>
            <a:fld id="{9E5CE340-2780-6141-8D7B-2B1A925C9B04}" type="datetimeFigureOut">
              <a:rPr lang="en-US" smtClean="0"/>
              <a:t>9/13/25</a:t>
            </a:fld>
            <a:endParaRPr lang="en-US"/>
          </a:p>
        </p:txBody>
      </p:sp>
      <p:sp>
        <p:nvSpPr>
          <p:cNvPr id="6" name="Footer Placeholder 5">
            <a:extLst>
              <a:ext uri="{FF2B5EF4-FFF2-40B4-BE49-F238E27FC236}">
                <a16:creationId xmlns:a16="http://schemas.microsoft.com/office/drawing/2014/main" id="{E941F022-A892-82C3-571F-769FD13D050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EC66423-C650-C936-F05A-8B0D2483DA05}"/>
              </a:ext>
            </a:extLst>
          </p:cNvPr>
          <p:cNvSpPr>
            <a:spLocks noGrp="1"/>
          </p:cNvSpPr>
          <p:nvPr>
            <p:ph type="sldNum" sz="quarter" idx="12"/>
          </p:nvPr>
        </p:nvSpPr>
        <p:spPr/>
        <p:txBody>
          <a:bodyPr/>
          <a:lstStyle/>
          <a:p>
            <a:fld id="{AA1ED13C-81DD-E44B-9E8C-49936B970C8E}" type="slidenum">
              <a:rPr lang="en-US" smtClean="0"/>
              <a:t>‹#›</a:t>
            </a:fld>
            <a:endParaRPr lang="en-US"/>
          </a:p>
        </p:txBody>
      </p:sp>
    </p:spTree>
    <p:extLst>
      <p:ext uri="{BB962C8B-B14F-4D97-AF65-F5344CB8AC3E}">
        <p14:creationId xmlns:p14="http://schemas.microsoft.com/office/powerpoint/2010/main" val="2685642648"/>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38B8D-7427-0D44-40EF-983713D50409}"/>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6916BD24-F1F2-B70D-9C5A-1018F4F20F4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57D9DF4-14EC-1254-3313-2C0EEE40182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5B355F9F-D538-9B30-9F43-94DC91BA4ED6}"/>
              </a:ext>
            </a:extLst>
          </p:cNvPr>
          <p:cNvSpPr>
            <a:spLocks noGrp="1"/>
          </p:cNvSpPr>
          <p:nvPr>
            <p:ph type="dt" sz="half" idx="10"/>
          </p:nvPr>
        </p:nvSpPr>
        <p:spPr/>
        <p:txBody>
          <a:bodyPr/>
          <a:lstStyle/>
          <a:p>
            <a:fld id="{9E5CE340-2780-6141-8D7B-2B1A925C9B04}" type="datetimeFigureOut">
              <a:rPr lang="en-US" smtClean="0"/>
              <a:t>9/13/25</a:t>
            </a:fld>
            <a:endParaRPr lang="en-US"/>
          </a:p>
        </p:txBody>
      </p:sp>
      <p:sp>
        <p:nvSpPr>
          <p:cNvPr id="6" name="Footer Placeholder 5">
            <a:extLst>
              <a:ext uri="{FF2B5EF4-FFF2-40B4-BE49-F238E27FC236}">
                <a16:creationId xmlns:a16="http://schemas.microsoft.com/office/drawing/2014/main" id="{7F5C465D-83DA-48C7-437A-D0FCA77A85C7}"/>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D0B65F14-A63B-C51A-08A4-C2FFB612B04B}"/>
              </a:ext>
            </a:extLst>
          </p:cNvPr>
          <p:cNvSpPr>
            <a:spLocks noGrp="1"/>
          </p:cNvSpPr>
          <p:nvPr>
            <p:ph type="sldNum" sz="quarter" idx="12"/>
          </p:nvPr>
        </p:nvSpPr>
        <p:spPr/>
        <p:txBody>
          <a:bodyPr/>
          <a:lstStyle/>
          <a:p>
            <a:fld id="{AA1ED13C-81DD-E44B-9E8C-49936B970C8E}" type="slidenum">
              <a:rPr lang="en-US" smtClean="0"/>
              <a:t>‹#›</a:t>
            </a:fld>
            <a:endParaRPr lang="en-US"/>
          </a:p>
        </p:txBody>
      </p:sp>
    </p:spTree>
    <p:extLst>
      <p:ext uri="{BB962C8B-B14F-4D97-AF65-F5344CB8AC3E}">
        <p14:creationId xmlns:p14="http://schemas.microsoft.com/office/powerpoint/2010/main" val="186619943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D30948-4354-F307-E0BA-B316DCDC3A0C}"/>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A6DA8858-0448-AB40-053A-EE80B7F98583}"/>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BDB4A47B-B82C-7517-33B9-F0926192996A}"/>
              </a:ext>
            </a:extLst>
          </p:cNvPr>
          <p:cNvSpPr>
            <a:spLocks noGrp="1"/>
          </p:cNvSpPr>
          <p:nvPr>
            <p:ph type="dt" sz="half" idx="10"/>
          </p:nvPr>
        </p:nvSpPr>
        <p:spPr/>
        <p:txBody>
          <a:bodyPr/>
          <a:lstStyle/>
          <a:p>
            <a:fld id="{9E5CE340-2780-6141-8D7B-2B1A925C9B04}" type="datetimeFigureOut">
              <a:rPr lang="en-US" smtClean="0"/>
              <a:t>9/13/25</a:t>
            </a:fld>
            <a:endParaRPr lang="en-US"/>
          </a:p>
        </p:txBody>
      </p:sp>
      <p:sp>
        <p:nvSpPr>
          <p:cNvPr id="5" name="Footer Placeholder 4">
            <a:extLst>
              <a:ext uri="{FF2B5EF4-FFF2-40B4-BE49-F238E27FC236}">
                <a16:creationId xmlns:a16="http://schemas.microsoft.com/office/drawing/2014/main" id="{B071BF6F-433F-D1A6-BC81-AF785673B4F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0DD8BC3-1663-61EB-A955-2CEE8D1702B2}"/>
              </a:ext>
            </a:extLst>
          </p:cNvPr>
          <p:cNvSpPr>
            <a:spLocks noGrp="1"/>
          </p:cNvSpPr>
          <p:nvPr>
            <p:ph type="sldNum" sz="quarter" idx="12"/>
          </p:nvPr>
        </p:nvSpPr>
        <p:spPr/>
        <p:txBody>
          <a:bodyPr/>
          <a:lstStyle/>
          <a:p>
            <a:fld id="{AA1ED13C-81DD-E44B-9E8C-49936B970C8E}" type="slidenum">
              <a:rPr lang="en-US" smtClean="0"/>
              <a:t>‹#›</a:t>
            </a:fld>
            <a:endParaRPr lang="en-US"/>
          </a:p>
        </p:txBody>
      </p:sp>
    </p:spTree>
    <p:extLst>
      <p:ext uri="{BB962C8B-B14F-4D97-AF65-F5344CB8AC3E}">
        <p14:creationId xmlns:p14="http://schemas.microsoft.com/office/powerpoint/2010/main" val="152162293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FA98EED-1EC7-2F36-28DF-B4BFEFCDE1B5}"/>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B9BDBF6D-8DF5-AF37-5AE4-068C6200F545}"/>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B84C6AC9-6B14-3946-C400-A4CD9F36D964}"/>
              </a:ext>
            </a:extLst>
          </p:cNvPr>
          <p:cNvSpPr>
            <a:spLocks noGrp="1"/>
          </p:cNvSpPr>
          <p:nvPr>
            <p:ph type="dt" sz="half" idx="10"/>
          </p:nvPr>
        </p:nvSpPr>
        <p:spPr/>
        <p:txBody>
          <a:bodyPr/>
          <a:lstStyle/>
          <a:p>
            <a:fld id="{9E5CE340-2780-6141-8D7B-2B1A925C9B04}" type="datetimeFigureOut">
              <a:rPr lang="en-US" smtClean="0"/>
              <a:t>9/13/25</a:t>
            </a:fld>
            <a:endParaRPr lang="en-US"/>
          </a:p>
        </p:txBody>
      </p:sp>
      <p:sp>
        <p:nvSpPr>
          <p:cNvPr id="5" name="Footer Placeholder 4">
            <a:extLst>
              <a:ext uri="{FF2B5EF4-FFF2-40B4-BE49-F238E27FC236}">
                <a16:creationId xmlns:a16="http://schemas.microsoft.com/office/drawing/2014/main" id="{75E6B227-4174-7CF1-363A-9BE43CF67B7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99709D7-2807-D88E-906D-5BE2113CEE3F}"/>
              </a:ext>
            </a:extLst>
          </p:cNvPr>
          <p:cNvSpPr>
            <a:spLocks noGrp="1"/>
          </p:cNvSpPr>
          <p:nvPr>
            <p:ph type="sldNum" sz="quarter" idx="12"/>
          </p:nvPr>
        </p:nvSpPr>
        <p:spPr/>
        <p:txBody>
          <a:bodyPr/>
          <a:lstStyle/>
          <a:p>
            <a:fld id="{AA1ED13C-81DD-E44B-9E8C-49936B970C8E}" type="slidenum">
              <a:rPr lang="en-US" smtClean="0"/>
              <a:t>‹#›</a:t>
            </a:fld>
            <a:endParaRPr lang="en-US"/>
          </a:p>
        </p:txBody>
      </p:sp>
    </p:spTree>
    <p:extLst>
      <p:ext uri="{BB962C8B-B14F-4D97-AF65-F5344CB8AC3E}">
        <p14:creationId xmlns:p14="http://schemas.microsoft.com/office/powerpoint/2010/main" val="1282949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1_Two Content">
  <p:cSld name="1_Two Content">
    <p:bg>
      <p:bgPr>
        <a:blipFill dpi="0" rotWithShape="1">
          <a:blip r:embed="rId2">
            <a:lum/>
          </a:blip>
          <a:srcRect/>
          <a:stretch>
            <a:fillRect/>
          </a:stretch>
        </a:blipFill>
        <a:effectLst/>
      </p:bgPr>
    </p:bg>
    <p:spTree>
      <p:nvGrpSpPr>
        <p:cNvPr id="1" name="Shape 11"/>
        <p:cNvGrpSpPr/>
        <p:nvPr/>
      </p:nvGrpSpPr>
      <p:grpSpPr>
        <a:xfrm>
          <a:off x="0" y="0"/>
          <a:ext cx="0" cy="0"/>
          <a:chOff x="0" y="0"/>
          <a:chExt cx="0" cy="0"/>
        </a:xfrm>
      </p:grpSpPr>
      <p:sp>
        <p:nvSpPr>
          <p:cNvPr id="2" name="Google Shape;20;p3">
            <a:extLst>
              <a:ext uri="{FF2B5EF4-FFF2-40B4-BE49-F238E27FC236}">
                <a16:creationId xmlns:a16="http://schemas.microsoft.com/office/drawing/2014/main" id="{2F3B2FA1-BECD-F529-E6C2-C505A950A881}"/>
              </a:ext>
            </a:extLst>
          </p:cNvPr>
          <p:cNvSpPr txBox="1">
            <a:spLocks noGrp="1"/>
          </p:cNvSpPr>
          <p:nvPr>
            <p:ph type="ctrTitle"/>
          </p:nvPr>
        </p:nvSpPr>
        <p:spPr>
          <a:xfrm>
            <a:off x="873760" y="2235200"/>
            <a:ext cx="10830560" cy="2387600"/>
          </a:xfrm>
          <a:prstGeom prst="rect">
            <a:avLst/>
          </a:prstGeom>
          <a:noFill/>
          <a:ln>
            <a:noFill/>
          </a:ln>
        </p:spPr>
        <p:txBody>
          <a:bodyPr spcFirstLastPara="1" wrap="square" lIns="68575" tIns="34275" rIns="68575" bIns="34275" anchor="b" anchorCtr="0">
            <a:normAutofit/>
          </a:bodyPr>
          <a:lstStyle>
            <a:lvl1pPr lvl="0" algn="l">
              <a:lnSpc>
                <a:spcPct val="90000"/>
              </a:lnSpc>
              <a:spcBef>
                <a:spcPts val="0"/>
              </a:spcBef>
              <a:spcAft>
                <a:spcPts val="0"/>
              </a:spcAft>
              <a:buClr>
                <a:schemeClr val="dk1"/>
              </a:buClr>
              <a:buSzPts val="4500"/>
              <a:buFont typeface="Calibri"/>
              <a:buNone/>
              <a:defRPr sz="60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r>
              <a:rPr lang="en-GB"/>
              <a:t>Click to edit Master title style</a:t>
            </a:r>
            <a:endParaRPr dirty="0"/>
          </a:p>
        </p:txBody>
      </p:sp>
    </p:spTree>
    <p:extLst>
      <p:ext uri="{BB962C8B-B14F-4D97-AF65-F5344CB8AC3E}">
        <p14:creationId xmlns:p14="http://schemas.microsoft.com/office/powerpoint/2010/main" val="361669396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E25237-8764-7CF6-5117-69BB909199CF}"/>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30961434-AC13-F3F8-0256-EC1CCA8B423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E5BD0A9E-61BC-A257-89FF-E00D703A918C}"/>
              </a:ext>
            </a:extLst>
          </p:cNvPr>
          <p:cNvSpPr>
            <a:spLocks noGrp="1"/>
          </p:cNvSpPr>
          <p:nvPr>
            <p:ph type="dt" sz="half" idx="10"/>
          </p:nvPr>
        </p:nvSpPr>
        <p:spPr/>
        <p:txBody>
          <a:bodyPr/>
          <a:lstStyle/>
          <a:p>
            <a:fld id="{9E5CE340-2780-6141-8D7B-2B1A925C9B04}" type="datetimeFigureOut">
              <a:rPr lang="en-US" smtClean="0"/>
              <a:t>9/13/25</a:t>
            </a:fld>
            <a:endParaRPr lang="en-US"/>
          </a:p>
        </p:txBody>
      </p:sp>
      <p:sp>
        <p:nvSpPr>
          <p:cNvPr id="5" name="Footer Placeholder 4">
            <a:extLst>
              <a:ext uri="{FF2B5EF4-FFF2-40B4-BE49-F238E27FC236}">
                <a16:creationId xmlns:a16="http://schemas.microsoft.com/office/drawing/2014/main" id="{96844C44-DDD1-CFEF-D87B-642099679A1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9EF8028-6EF0-5091-EC15-9863A8E6A188}"/>
              </a:ext>
            </a:extLst>
          </p:cNvPr>
          <p:cNvSpPr>
            <a:spLocks noGrp="1"/>
          </p:cNvSpPr>
          <p:nvPr>
            <p:ph type="sldNum" sz="quarter" idx="12"/>
          </p:nvPr>
        </p:nvSpPr>
        <p:spPr/>
        <p:txBody>
          <a:bodyPr/>
          <a:lstStyle/>
          <a:p>
            <a:fld id="{AA1ED13C-81DD-E44B-9E8C-49936B970C8E}" type="slidenum">
              <a:rPr lang="en-US" smtClean="0"/>
              <a:t>‹#›</a:t>
            </a:fld>
            <a:endParaRPr lang="en-US"/>
          </a:p>
        </p:txBody>
      </p:sp>
    </p:spTree>
    <p:extLst>
      <p:ext uri="{BB962C8B-B14F-4D97-AF65-F5344CB8AC3E}">
        <p14:creationId xmlns:p14="http://schemas.microsoft.com/office/powerpoint/2010/main" val="267863643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EE4880-F2F2-2234-6D23-D66D893F7B32}"/>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D46BD12E-CD2D-8716-C548-3CB6950DC1FC}"/>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39BD98CC-77B3-69FD-77D4-D0D7AA187FB1}"/>
              </a:ext>
            </a:extLst>
          </p:cNvPr>
          <p:cNvSpPr>
            <a:spLocks noGrp="1"/>
          </p:cNvSpPr>
          <p:nvPr>
            <p:ph type="dt" sz="half" idx="10"/>
          </p:nvPr>
        </p:nvSpPr>
        <p:spPr/>
        <p:txBody>
          <a:bodyPr/>
          <a:lstStyle/>
          <a:p>
            <a:fld id="{9E5CE340-2780-6141-8D7B-2B1A925C9B04}" type="datetimeFigureOut">
              <a:rPr lang="en-US" smtClean="0"/>
              <a:t>9/13/25</a:t>
            </a:fld>
            <a:endParaRPr lang="en-US"/>
          </a:p>
        </p:txBody>
      </p:sp>
      <p:sp>
        <p:nvSpPr>
          <p:cNvPr id="5" name="Footer Placeholder 4">
            <a:extLst>
              <a:ext uri="{FF2B5EF4-FFF2-40B4-BE49-F238E27FC236}">
                <a16:creationId xmlns:a16="http://schemas.microsoft.com/office/drawing/2014/main" id="{A5EFD609-93C8-F7EF-6181-072A07AFB0E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5BD5ECD-736C-4FEB-D890-569C65FB8D38}"/>
              </a:ext>
            </a:extLst>
          </p:cNvPr>
          <p:cNvSpPr>
            <a:spLocks noGrp="1"/>
          </p:cNvSpPr>
          <p:nvPr>
            <p:ph type="sldNum" sz="quarter" idx="12"/>
          </p:nvPr>
        </p:nvSpPr>
        <p:spPr/>
        <p:txBody>
          <a:bodyPr/>
          <a:lstStyle/>
          <a:p>
            <a:fld id="{AA1ED13C-81DD-E44B-9E8C-49936B970C8E}" type="slidenum">
              <a:rPr lang="en-US" smtClean="0"/>
              <a:t>‹#›</a:t>
            </a:fld>
            <a:endParaRPr lang="en-US"/>
          </a:p>
        </p:txBody>
      </p:sp>
    </p:spTree>
    <p:extLst>
      <p:ext uri="{BB962C8B-B14F-4D97-AF65-F5344CB8AC3E}">
        <p14:creationId xmlns:p14="http://schemas.microsoft.com/office/powerpoint/2010/main" val="203931601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7A4D50-5B67-1F4C-1EA6-2FE7BC3376A9}"/>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AB8068CB-6C9A-3002-CF43-56046CFE2D51}"/>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86E34CBC-1A7C-DD03-55C5-FDD777819228}"/>
              </a:ext>
            </a:extLst>
          </p:cNvPr>
          <p:cNvSpPr>
            <a:spLocks noGrp="1"/>
          </p:cNvSpPr>
          <p:nvPr>
            <p:ph type="dt" sz="half" idx="10"/>
          </p:nvPr>
        </p:nvSpPr>
        <p:spPr/>
        <p:txBody>
          <a:bodyPr/>
          <a:lstStyle/>
          <a:p>
            <a:fld id="{9E5CE340-2780-6141-8D7B-2B1A925C9B04}" type="datetimeFigureOut">
              <a:rPr lang="en-US" smtClean="0"/>
              <a:t>9/13/25</a:t>
            </a:fld>
            <a:endParaRPr lang="en-US"/>
          </a:p>
        </p:txBody>
      </p:sp>
      <p:sp>
        <p:nvSpPr>
          <p:cNvPr id="5" name="Footer Placeholder 4">
            <a:extLst>
              <a:ext uri="{FF2B5EF4-FFF2-40B4-BE49-F238E27FC236}">
                <a16:creationId xmlns:a16="http://schemas.microsoft.com/office/drawing/2014/main" id="{0185EDDE-4DCE-F3C6-AD32-553EEF97B64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662B8A2-3D78-87F0-B063-B2EC318B0C3F}"/>
              </a:ext>
            </a:extLst>
          </p:cNvPr>
          <p:cNvSpPr>
            <a:spLocks noGrp="1"/>
          </p:cNvSpPr>
          <p:nvPr>
            <p:ph type="sldNum" sz="quarter" idx="12"/>
          </p:nvPr>
        </p:nvSpPr>
        <p:spPr/>
        <p:txBody>
          <a:bodyPr/>
          <a:lstStyle/>
          <a:p>
            <a:fld id="{AA1ED13C-81DD-E44B-9E8C-49936B970C8E}" type="slidenum">
              <a:rPr lang="en-US" smtClean="0"/>
              <a:t>‹#›</a:t>
            </a:fld>
            <a:endParaRPr lang="en-US"/>
          </a:p>
        </p:txBody>
      </p:sp>
    </p:spTree>
    <p:extLst>
      <p:ext uri="{BB962C8B-B14F-4D97-AF65-F5344CB8AC3E}">
        <p14:creationId xmlns:p14="http://schemas.microsoft.com/office/powerpoint/2010/main" val="8633204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Light">
  <p:cSld name="Light">
    <p:bg>
      <p:bgPr>
        <a:solidFill>
          <a:srgbClr val="FFFFFF"/>
        </a:solidFill>
        <a:effectLst/>
      </p:bgPr>
    </p:bg>
    <p:spTree>
      <p:nvGrpSpPr>
        <p:cNvPr id="1" name="Shape 15"/>
        <p:cNvGrpSpPr/>
        <p:nvPr/>
      </p:nvGrpSpPr>
      <p:grpSpPr>
        <a:xfrm>
          <a:off x="0" y="0"/>
          <a:ext cx="0" cy="0"/>
          <a:chOff x="0" y="0"/>
          <a:chExt cx="0" cy="0"/>
        </a:xfrm>
      </p:grpSpPr>
      <p:sp>
        <p:nvSpPr>
          <p:cNvPr id="16" name="Google Shape;16;p37"/>
          <p:cNvSpPr/>
          <p:nvPr/>
        </p:nvSpPr>
        <p:spPr>
          <a:xfrm>
            <a:off x="11703927" y="6481293"/>
            <a:ext cx="163648" cy="237207"/>
          </a:xfrm>
          <a:custGeom>
            <a:avLst/>
            <a:gdLst/>
            <a:ahLst/>
            <a:cxnLst/>
            <a:rect l="l" t="t" r="r" b="b"/>
            <a:pathLst>
              <a:path w="20173" h="20836" extrusionOk="0">
                <a:moveTo>
                  <a:pt x="14614" y="0"/>
                </a:moveTo>
                <a:cubicBezTo>
                  <a:pt x="10874" y="0"/>
                  <a:pt x="7133" y="1035"/>
                  <a:pt x="4280" y="3068"/>
                </a:cubicBezTo>
                <a:cubicBezTo>
                  <a:pt x="-1427" y="7135"/>
                  <a:pt x="-1427" y="13730"/>
                  <a:pt x="4280" y="17797"/>
                </a:cubicBezTo>
                <a:cubicBezTo>
                  <a:pt x="8573" y="20856"/>
                  <a:pt x="14886" y="21600"/>
                  <a:pt x="20173" y="20056"/>
                </a:cubicBezTo>
                <a:cubicBezTo>
                  <a:pt x="17923" y="19595"/>
                  <a:pt x="15761" y="18892"/>
                  <a:pt x="13988" y="17629"/>
                </a:cubicBezTo>
                <a:cubicBezTo>
                  <a:pt x="8404" y="13650"/>
                  <a:pt x="8404" y="7187"/>
                  <a:pt x="13988" y="3208"/>
                </a:cubicBezTo>
                <a:cubicBezTo>
                  <a:pt x="15751" y="1952"/>
                  <a:pt x="17898" y="1244"/>
                  <a:pt x="20134" y="781"/>
                </a:cubicBezTo>
                <a:cubicBezTo>
                  <a:pt x="18375" y="273"/>
                  <a:pt x="16484" y="0"/>
                  <a:pt x="14614" y="0"/>
                </a:cubicBezTo>
                <a:close/>
              </a:path>
            </a:pathLst>
          </a:custGeom>
          <a:solidFill>
            <a:srgbClr val="4E45E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2000"/>
              <a:buFont typeface="Helvetica Neue"/>
              <a:buNone/>
            </a:pPr>
            <a:endParaRPr sz="2000" b="1" i="0" u="none" strike="noStrike" cap="none">
              <a:solidFill>
                <a:srgbClr val="000000"/>
              </a:solidFill>
              <a:latin typeface="Helvetica Neue"/>
              <a:ea typeface="Helvetica Neue"/>
              <a:cs typeface="Helvetica Neue"/>
              <a:sym typeface="Helvetica Neue"/>
            </a:endParaRPr>
          </a:p>
        </p:txBody>
      </p:sp>
      <p:sp>
        <p:nvSpPr>
          <p:cNvPr id="17" name="Google Shape;17;p37"/>
          <p:cNvSpPr/>
          <p:nvPr/>
        </p:nvSpPr>
        <p:spPr>
          <a:xfrm>
            <a:off x="11783438" y="6483956"/>
            <a:ext cx="232001" cy="232003"/>
          </a:xfrm>
          <a:prstGeom prst="ellipse">
            <a:avLst/>
          </a:prstGeom>
          <a:solidFill>
            <a:srgbClr val="FFFFFF"/>
          </a:solidFill>
          <a:ln w="9525" cap="flat" cmpd="sng">
            <a:solidFill>
              <a:srgbClr val="5403DE"/>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2000"/>
              <a:buFont typeface="Helvetica Neue"/>
              <a:buNone/>
            </a:pPr>
            <a:endParaRPr sz="2000" b="1" i="0" u="none" strike="noStrike" cap="none">
              <a:solidFill>
                <a:srgbClr val="000000"/>
              </a:solidFill>
              <a:latin typeface="Helvetica Neue"/>
              <a:ea typeface="Helvetica Neue"/>
              <a:cs typeface="Helvetica Neue"/>
              <a:sym typeface="Helvetica Neue"/>
            </a:endParaRPr>
          </a:p>
        </p:txBody>
      </p:sp>
      <p:sp>
        <p:nvSpPr>
          <p:cNvPr id="18" name="Google Shape;18;p37"/>
          <p:cNvSpPr txBox="1">
            <a:spLocks noGrp="1"/>
          </p:cNvSpPr>
          <p:nvPr>
            <p:ph type="sldNum" idx="12"/>
          </p:nvPr>
        </p:nvSpPr>
        <p:spPr>
          <a:xfrm>
            <a:off x="11814399" y="6451198"/>
            <a:ext cx="170079" cy="297517"/>
          </a:xfrm>
          <a:prstGeom prst="rect">
            <a:avLst/>
          </a:prstGeom>
          <a:noFill/>
          <a:ln>
            <a:noFill/>
          </a:ln>
        </p:spPr>
        <p:txBody>
          <a:bodyPr spcFirstLastPara="1" wrap="square" lIns="25400" tIns="25400" rIns="25400" bIns="25400" anchor="ctr" anchorCtr="0">
            <a:spAutoFit/>
          </a:bodyPr>
          <a:lstStyle>
            <a:lvl1pPr marL="0" lvl="0" indent="0" algn="ctr">
              <a:lnSpc>
                <a:spcPct val="100000"/>
              </a:lnSpc>
              <a:spcBef>
                <a:spcPts val="0"/>
              </a:spcBef>
              <a:spcAft>
                <a:spcPts val="0"/>
              </a:spcAft>
              <a:buClr>
                <a:srgbClr val="272727"/>
              </a:buClr>
              <a:buSzPts val="800"/>
              <a:buFont typeface="Arial"/>
              <a:buNone/>
              <a:defRPr sz="800">
                <a:solidFill>
                  <a:srgbClr val="272727"/>
                </a:solidFill>
              </a:defRPr>
            </a:lvl1pPr>
            <a:lvl2pPr marL="0" lvl="1" indent="0" algn="ctr">
              <a:lnSpc>
                <a:spcPct val="100000"/>
              </a:lnSpc>
              <a:spcBef>
                <a:spcPts val="0"/>
              </a:spcBef>
              <a:spcAft>
                <a:spcPts val="0"/>
              </a:spcAft>
              <a:buClr>
                <a:srgbClr val="272727"/>
              </a:buClr>
              <a:buSzPts val="800"/>
              <a:buFont typeface="Arial"/>
              <a:buNone/>
              <a:defRPr sz="800">
                <a:solidFill>
                  <a:srgbClr val="272727"/>
                </a:solidFill>
              </a:defRPr>
            </a:lvl2pPr>
            <a:lvl3pPr marL="0" lvl="2" indent="0" algn="ctr">
              <a:lnSpc>
                <a:spcPct val="100000"/>
              </a:lnSpc>
              <a:spcBef>
                <a:spcPts val="0"/>
              </a:spcBef>
              <a:spcAft>
                <a:spcPts val="0"/>
              </a:spcAft>
              <a:buClr>
                <a:srgbClr val="272727"/>
              </a:buClr>
              <a:buSzPts val="800"/>
              <a:buFont typeface="Arial"/>
              <a:buNone/>
              <a:defRPr sz="800">
                <a:solidFill>
                  <a:srgbClr val="272727"/>
                </a:solidFill>
              </a:defRPr>
            </a:lvl3pPr>
            <a:lvl4pPr marL="0" lvl="3" indent="0" algn="ctr">
              <a:lnSpc>
                <a:spcPct val="100000"/>
              </a:lnSpc>
              <a:spcBef>
                <a:spcPts val="0"/>
              </a:spcBef>
              <a:spcAft>
                <a:spcPts val="0"/>
              </a:spcAft>
              <a:buClr>
                <a:srgbClr val="272727"/>
              </a:buClr>
              <a:buSzPts val="800"/>
              <a:buFont typeface="Arial"/>
              <a:buNone/>
              <a:defRPr sz="800">
                <a:solidFill>
                  <a:srgbClr val="272727"/>
                </a:solidFill>
              </a:defRPr>
            </a:lvl4pPr>
            <a:lvl5pPr marL="0" lvl="4" indent="0" algn="ctr">
              <a:lnSpc>
                <a:spcPct val="100000"/>
              </a:lnSpc>
              <a:spcBef>
                <a:spcPts val="0"/>
              </a:spcBef>
              <a:spcAft>
                <a:spcPts val="0"/>
              </a:spcAft>
              <a:buClr>
                <a:srgbClr val="272727"/>
              </a:buClr>
              <a:buSzPts val="800"/>
              <a:buFont typeface="Arial"/>
              <a:buNone/>
              <a:defRPr sz="800">
                <a:solidFill>
                  <a:srgbClr val="272727"/>
                </a:solidFill>
              </a:defRPr>
            </a:lvl5pPr>
            <a:lvl6pPr marL="0" lvl="5" indent="0" algn="ctr">
              <a:lnSpc>
                <a:spcPct val="100000"/>
              </a:lnSpc>
              <a:spcBef>
                <a:spcPts val="0"/>
              </a:spcBef>
              <a:spcAft>
                <a:spcPts val="0"/>
              </a:spcAft>
              <a:buClr>
                <a:srgbClr val="272727"/>
              </a:buClr>
              <a:buSzPts val="800"/>
              <a:buFont typeface="Arial"/>
              <a:buNone/>
              <a:defRPr sz="800">
                <a:solidFill>
                  <a:srgbClr val="272727"/>
                </a:solidFill>
              </a:defRPr>
            </a:lvl6pPr>
            <a:lvl7pPr marL="0" lvl="6" indent="0" algn="ctr">
              <a:lnSpc>
                <a:spcPct val="100000"/>
              </a:lnSpc>
              <a:spcBef>
                <a:spcPts val="0"/>
              </a:spcBef>
              <a:spcAft>
                <a:spcPts val="0"/>
              </a:spcAft>
              <a:buClr>
                <a:srgbClr val="272727"/>
              </a:buClr>
              <a:buSzPts val="800"/>
              <a:buFont typeface="Arial"/>
              <a:buNone/>
              <a:defRPr sz="800">
                <a:solidFill>
                  <a:srgbClr val="272727"/>
                </a:solidFill>
              </a:defRPr>
            </a:lvl7pPr>
            <a:lvl8pPr marL="0" lvl="7" indent="0" algn="ctr">
              <a:lnSpc>
                <a:spcPct val="100000"/>
              </a:lnSpc>
              <a:spcBef>
                <a:spcPts val="0"/>
              </a:spcBef>
              <a:spcAft>
                <a:spcPts val="0"/>
              </a:spcAft>
              <a:buClr>
                <a:srgbClr val="272727"/>
              </a:buClr>
              <a:buSzPts val="800"/>
              <a:buFont typeface="Arial"/>
              <a:buNone/>
              <a:defRPr sz="800">
                <a:solidFill>
                  <a:srgbClr val="272727"/>
                </a:solidFill>
              </a:defRPr>
            </a:lvl8pPr>
            <a:lvl9pPr marL="0" lvl="8" indent="0" algn="ctr">
              <a:lnSpc>
                <a:spcPct val="100000"/>
              </a:lnSpc>
              <a:spcBef>
                <a:spcPts val="0"/>
              </a:spcBef>
              <a:spcAft>
                <a:spcPts val="0"/>
              </a:spcAft>
              <a:buClr>
                <a:srgbClr val="272727"/>
              </a:buClr>
              <a:buSzPts val="800"/>
              <a:buFont typeface="Arial"/>
              <a:buNone/>
              <a:defRPr sz="800">
                <a:solidFill>
                  <a:srgbClr val="272727"/>
                </a:solidFill>
              </a:defRPr>
            </a:lvl9pPr>
          </a:lstStyle>
          <a:p>
            <a:fld id="{00000000-1234-1234-1234-123412341234}" type="slidenum">
              <a:rPr lang="en-US" smtClean="0"/>
              <a:pPr/>
              <a:t>‹#›</a:t>
            </a:fld>
            <a:endParaRPr lang="en-US"/>
          </a:p>
        </p:txBody>
      </p:sp>
      <p:sp>
        <p:nvSpPr>
          <p:cNvPr id="19" name="Google Shape;19;p37"/>
          <p:cNvSpPr txBox="1"/>
          <p:nvPr/>
        </p:nvSpPr>
        <p:spPr>
          <a:xfrm>
            <a:off x="10525349" y="6523695"/>
            <a:ext cx="1154495" cy="189796"/>
          </a:xfrm>
          <a:prstGeom prst="rect">
            <a:avLst/>
          </a:prstGeom>
          <a:noFill/>
          <a:ln>
            <a:noFill/>
          </a:ln>
        </p:spPr>
        <p:txBody>
          <a:bodyPr spcFirstLastPara="1" wrap="square" lIns="25400" tIns="25400" rIns="25400" bIns="25400" anchor="t" anchorCtr="0">
            <a:spAutoFit/>
          </a:bodyPr>
          <a:lstStyle/>
          <a:p>
            <a:pPr marL="0" marR="0" lvl="0" indent="0" algn="l" rtl="0">
              <a:lnSpc>
                <a:spcPct val="100000"/>
              </a:lnSpc>
              <a:spcBef>
                <a:spcPts val="0"/>
              </a:spcBef>
              <a:spcAft>
                <a:spcPts val="0"/>
              </a:spcAft>
              <a:buClr>
                <a:srgbClr val="272727"/>
              </a:buClr>
              <a:buSzPts val="900"/>
              <a:buFont typeface="Arial"/>
              <a:buNone/>
            </a:pPr>
            <a:r>
              <a:rPr lang="en-US" sz="900" b="0" i="0" u="none" strike="noStrike" cap="none">
                <a:solidFill>
                  <a:srgbClr val="272727"/>
                </a:solidFill>
                <a:latin typeface="Arial"/>
                <a:ea typeface="Arial"/>
                <a:cs typeface="Arial"/>
                <a:sym typeface="Arial"/>
              </a:rPr>
              <a:t>Private &amp; Confidential</a:t>
            </a:r>
            <a:endParaRPr sz="1400"/>
          </a:p>
        </p:txBody>
      </p:sp>
      <p:pic>
        <p:nvPicPr>
          <p:cNvPr id="20" name="Google Shape;20;p37" descr="pasted-movie.png"/>
          <p:cNvPicPr preferRelativeResize="0"/>
          <p:nvPr/>
        </p:nvPicPr>
        <p:blipFill rotWithShape="1">
          <a:blip r:embed="rId2">
            <a:alphaModFix/>
          </a:blip>
          <a:srcRect r="83605"/>
          <a:stretch/>
        </p:blipFill>
        <p:spPr>
          <a:xfrm>
            <a:off x="11771332" y="122773"/>
            <a:ext cx="262547" cy="318005"/>
          </a:xfrm>
          <a:prstGeom prst="rect">
            <a:avLst/>
          </a:prstGeom>
          <a:noFill/>
          <a:ln>
            <a:noFill/>
          </a:ln>
        </p:spPr>
      </p:pic>
    </p:spTree>
    <p:extLst>
      <p:ext uri="{BB962C8B-B14F-4D97-AF65-F5344CB8AC3E}">
        <p14:creationId xmlns:p14="http://schemas.microsoft.com/office/powerpoint/2010/main" val="15259904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3FE0D7-437B-B567-BAA0-6D0D12A2A6DF}"/>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2E63D178-347B-1A18-5A54-C6751FBE63E0}"/>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BA087BE1-FF92-69D8-7FC4-4416B745EEC8}"/>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020F4C8C-E546-4208-5B38-816D973A4294}"/>
              </a:ext>
            </a:extLst>
          </p:cNvPr>
          <p:cNvSpPr>
            <a:spLocks noGrp="1"/>
          </p:cNvSpPr>
          <p:nvPr>
            <p:ph type="dt" sz="half" idx="10"/>
          </p:nvPr>
        </p:nvSpPr>
        <p:spPr/>
        <p:txBody>
          <a:bodyPr/>
          <a:lstStyle/>
          <a:p>
            <a:fld id="{9E5CE340-2780-6141-8D7B-2B1A925C9B04}" type="datetimeFigureOut">
              <a:rPr lang="en-US" smtClean="0"/>
              <a:t>9/13/25</a:t>
            </a:fld>
            <a:endParaRPr lang="en-US"/>
          </a:p>
        </p:txBody>
      </p:sp>
      <p:sp>
        <p:nvSpPr>
          <p:cNvPr id="6" name="Footer Placeholder 5">
            <a:extLst>
              <a:ext uri="{FF2B5EF4-FFF2-40B4-BE49-F238E27FC236}">
                <a16:creationId xmlns:a16="http://schemas.microsoft.com/office/drawing/2014/main" id="{C7B4D6EA-F164-AEE0-330C-505450A1CD0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37BDD8F-5529-41A8-6D39-03F7A0C1B4D0}"/>
              </a:ext>
            </a:extLst>
          </p:cNvPr>
          <p:cNvSpPr>
            <a:spLocks noGrp="1"/>
          </p:cNvSpPr>
          <p:nvPr>
            <p:ph type="sldNum" sz="quarter" idx="12"/>
          </p:nvPr>
        </p:nvSpPr>
        <p:spPr/>
        <p:txBody>
          <a:bodyPr/>
          <a:lstStyle/>
          <a:p>
            <a:fld id="{AA1ED13C-81DD-E44B-9E8C-49936B970C8E}" type="slidenum">
              <a:rPr lang="en-US" smtClean="0"/>
              <a:t>‹#›</a:t>
            </a:fld>
            <a:endParaRPr lang="en-US"/>
          </a:p>
        </p:txBody>
      </p:sp>
    </p:spTree>
    <p:extLst>
      <p:ext uri="{BB962C8B-B14F-4D97-AF65-F5344CB8AC3E}">
        <p14:creationId xmlns:p14="http://schemas.microsoft.com/office/powerpoint/2010/main" val="746214559"/>
      </p:ext>
    </p:extLst>
  </p:cSld>
  <p:clrMapOvr>
    <a:masterClrMapping/>
  </p:clrMapOvr>
  <p:extLst>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D202F9-F6C4-6572-DCAB-146453E13F62}"/>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78450F31-794D-E4D5-2527-3EDC9D1BC30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773DF9B3-1667-C4AD-7765-144777828838}"/>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AC4978D9-CBC3-5C64-3779-4883A3EA536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379C9619-86AE-2E98-E8C0-5CE9E80F68AF}"/>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F7B7F269-B260-E41B-E86C-7D9EF3346EB7}"/>
              </a:ext>
            </a:extLst>
          </p:cNvPr>
          <p:cNvSpPr>
            <a:spLocks noGrp="1"/>
          </p:cNvSpPr>
          <p:nvPr>
            <p:ph type="dt" sz="half" idx="10"/>
          </p:nvPr>
        </p:nvSpPr>
        <p:spPr/>
        <p:txBody>
          <a:bodyPr/>
          <a:lstStyle/>
          <a:p>
            <a:fld id="{9E5CE340-2780-6141-8D7B-2B1A925C9B04}" type="datetimeFigureOut">
              <a:rPr lang="en-US" smtClean="0"/>
              <a:t>9/13/25</a:t>
            </a:fld>
            <a:endParaRPr lang="en-US"/>
          </a:p>
        </p:txBody>
      </p:sp>
      <p:sp>
        <p:nvSpPr>
          <p:cNvPr id="8" name="Footer Placeholder 7">
            <a:extLst>
              <a:ext uri="{FF2B5EF4-FFF2-40B4-BE49-F238E27FC236}">
                <a16:creationId xmlns:a16="http://schemas.microsoft.com/office/drawing/2014/main" id="{B2E0EF3E-FB76-7ED6-30F7-8043181734F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75B8895-88DA-647A-F73C-07EF39E3F2EA}"/>
              </a:ext>
            </a:extLst>
          </p:cNvPr>
          <p:cNvSpPr>
            <a:spLocks noGrp="1"/>
          </p:cNvSpPr>
          <p:nvPr>
            <p:ph type="sldNum" sz="quarter" idx="12"/>
          </p:nvPr>
        </p:nvSpPr>
        <p:spPr/>
        <p:txBody>
          <a:bodyPr/>
          <a:lstStyle/>
          <a:p>
            <a:fld id="{AA1ED13C-81DD-E44B-9E8C-49936B970C8E}" type="slidenum">
              <a:rPr lang="en-US" smtClean="0"/>
              <a:t>‹#›</a:t>
            </a:fld>
            <a:endParaRPr lang="en-US"/>
          </a:p>
        </p:txBody>
      </p:sp>
    </p:spTree>
    <p:extLst>
      <p:ext uri="{BB962C8B-B14F-4D97-AF65-F5344CB8AC3E}">
        <p14:creationId xmlns:p14="http://schemas.microsoft.com/office/powerpoint/2010/main" val="28708977"/>
      </p:ext>
    </p:extLst>
  </p:cSld>
  <p:clrMapOvr>
    <a:masterClrMapping/>
  </p:clrMapOvr>
  <p:extLst>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370CE6-26A9-992C-9AC0-F405D6D93427}"/>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1F6BFCE3-FC44-C0EF-125A-BD24F166A516}"/>
              </a:ext>
            </a:extLst>
          </p:cNvPr>
          <p:cNvSpPr>
            <a:spLocks noGrp="1"/>
          </p:cNvSpPr>
          <p:nvPr>
            <p:ph type="dt" sz="half" idx="10"/>
          </p:nvPr>
        </p:nvSpPr>
        <p:spPr/>
        <p:txBody>
          <a:bodyPr/>
          <a:lstStyle/>
          <a:p>
            <a:fld id="{9E5CE340-2780-6141-8D7B-2B1A925C9B04}" type="datetimeFigureOut">
              <a:rPr lang="en-US" smtClean="0"/>
              <a:t>9/13/25</a:t>
            </a:fld>
            <a:endParaRPr lang="en-US"/>
          </a:p>
        </p:txBody>
      </p:sp>
      <p:sp>
        <p:nvSpPr>
          <p:cNvPr id="4" name="Footer Placeholder 3">
            <a:extLst>
              <a:ext uri="{FF2B5EF4-FFF2-40B4-BE49-F238E27FC236}">
                <a16:creationId xmlns:a16="http://schemas.microsoft.com/office/drawing/2014/main" id="{70722BB5-87EB-CA00-9552-16346255901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29E4A7B-3D2E-3E28-AE20-4314788571A0}"/>
              </a:ext>
            </a:extLst>
          </p:cNvPr>
          <p:cNvSpPr>
            <a:spLocks noGrp="1"/>
          </p:cNvSpPr>
          <p:nvPr>
            <p:ph type="sldNum" sz="quarter" idx="12"/>
          </p:nvPr>
        </p:nvSpPr>
        <p:spPr/>
        <p:txBody>
          <a:bodyPr/>
          <a:lstStyle/>
          <a:p>
            <a:fld id="{AA1ED13C-81DD-E44B-9E8C-49936B970C8E}" type="slidenum">
              <a:rPr lang="en-US" smtClean="0"/>
              <a:t>‹#›</a:t>
            </a:fld>
            <a:endParaRPr lang="en-US"/>
          </a:p>
        </p:txBody>
      </p:sp>
    </p:spTree>
    <p:extLst>
      <p:ext uri="{BB962C8B-B14F-4D97-AF65-F5344CB8AC3E}">
        <p14:creationId xmlns:p14="http://schemas.microsoft.com/office/powerpoint/2010/main" val="111378030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493C057-0002-CE39-28AD-36E781D4C926}"/>
              </a:ext>
            </a:extLst>
          </p:cNvPr>
          <p:cNvSpPr>
            <a:spLocks noGrp="1"/>
          </p:cNvSpPr>
          <p:nvPr>
            <p:ph type="dt" sz="half" idx="10"/>
          </p:nvPr>
        </p:nvSpPr>
        <p:spPr/>
        <p:txBody>
          <a:bodyPr/>
          <a:lstStyle/>
          <a:p>
            <a:fld id="{9E5CE340-2780-6141-8D7B-2B1A925C9B04}" type="datetimeFigureOut">
              <a:rPr lang="en-US" smtClean="0"/>
              <a:t>9/13/25</a:t>
            </a:fld>
            <a:endParaRPr lang="en-US"/>
          </a:p>
        </p:txBody>
      </p:sp>
      <p:sp>
        <p:nvSpPr>
          <p:cNvPr id="3" name="Footer Placeholder 2">
            <a:extLst>
              <a:ext uri="{FF2B5EF4-FFF2-40B4-BE49-F238E27FC236}">
                <a16:creationId xmlns:a16="http://schemas.microsoft.com/office/drawing/2014/main" id="{2CD06515-86A3-B8AE-A433-45831B22F48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54D3C1D-727D-728F-AEF8-8250A8C08DA9}"/>
              </a:ext>
            </a:extLst>
          </p:cNvPr>
          <p:cNvSpPr>
            <a:spLocks noGrp="1"/>
          </p:cNvSpPr>
          <p:nvPr>
            <p:ph type="sldNum" sz="quarter" idx="12"/>
          </p:nvPr>
        </p:nvSpPr>
        <p:spPr/>
        <p:txBody>
          <a:bodyPr/>
          <a:lstStyle/>
          <a:p>
            <a:fld id="{AA1ED13C-81DD-E44B-9E8C-49936B970C8E}" type="slidenum">
              <a:rPr lang="en-US" smtClean="0"/>
              <a:t>‹#›</a:t>
            </a:fld>
            <a:endParaRPr lang="en-US"/>
          </a:p>
        </p:txBody>
      </p:sp>
    </p:spTree>
    <p:extLst>
      <p:ext uri="{BB962C8B-B14F-4D97-AF65-F5344CB8AC3E}">
        <p14:creationId xmlns:p14="http://schemas.microsoft.com/office/powerpoint/2010/main" val="347920525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96E2D2-FFC3-A6CB-981A-34A518A7CDFD}"/>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FA511F02-57A8-FD55-1AAD-D1DB5842875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682209F6-2C48-45AB-0161-EA6177F7816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0B2CBA28-2AA4-8995-1CEB-88C1576E81BB}"/>
              </a:ext>
            </a:extLst>
          </p:cNvPr>
          <p:cNvSpPr>
            <a:spLocks noGrp="1"/>
          </p:cNvSpPr>
          <p:nvPr>
            <p:ph type="dt" sz="half" idx="10"/>
          </p:nvPr>
        </p:nvSpPr>
        <p:spPr/>
        <p:txBody>
          <a:bodyPr/>
          <a:lstStyle/>
          <a:p>
            <a:fld id="{9E5CE340-2780-6141-8D7B-2B1A925C9B04}" type="datetimeFigureOut">
              <a:rPr lang="en-US" smtClean="0"/>
              <a:t>9/13/25</a:t>
            </a:fld>
            <a:endParaRPr lang="en-US"/>
          </a:p>
        </p:txBody>
      </p:sp>
      <p:sp>
        <p:nvSpPr>
          <p:cNvPr id="6" name="Footer Placeholder 5">
            <a:extLst>
              <a:ext uri="{FF2B5EF4-FFF2-40B4-BE49-F238E27FC236}">
                <a16:creationId xmlns:a16="http://schemas.microsoft.com/office/drawing/2014/main" id="{21CB0930-92A7-FF3B-1EB6-870D93C733C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B398670-27FC-8B28-8D4D-BB546F6D1679}"/>
              </a:ext>
            </a:extLst>
          </p:cNvPr>
          <p:cNvSpPr>
            <a:spLocks noGrp="1"/>
          </p:cNvSpPr>
          <p:nvPr>
            <p:ph type="sldNum" sz="quarter" idx="12"/>
          </p:nvPr>
        </p:nvSpPr>
        <p:spPr/>
        <p:txBody>
          <a:bodyPr/>
          <a:lstStyle/>
          <a:p>
            <a:fld id="{AA1ED13C-81DD-E44B-9E8C-49936B970C8E}" type="slidenum">
              <a:rPr lang="en-US" smtClean="0"/>
              <a:t>‹#›</a:t>
            </a:fld>
            <a:endParaRPr lang="en-US"/>
          </a:p>
        </p:txBody>
      </p:sp>
    </p:spTree>
    <p:extLst>
      <p:ext uri="{BB962C8B-B14F-4D97-AF65-F5344CB8AC3E}">
        <p14:creationId xmlns:p14="http://schemas.microsoft.com/office/powerpoint/2010/main" val="3801546349"/>
      </p:ext>
    </p:extLst>
  </p:cSld>
  <p:clrMapOvr>
    <a:masterClrMapping/>
  </p:clrMapOvr>
  <p:extLst>
    <p:ext uri="{DCECCB84-F9BA-43D5-87BE-67443E8EF086}">
      <p15:sldGuideLst xmlns:p15="http://schemas.microsoft.com/office/powerpoint/2012/main"/>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457A11-ECF2-A77B-B81E-B6DE7942E11E}"/>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6D1B90B8-9E84-428A-997B-CD34561F4EC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EDB35AD-6AAD-AFCE-3219-D2032797C3A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FFC30C85-102D-FA32-BF18-C04A24124D94}"/>
              </a:ext>
            </a:extLst>
          </p:cNvPr>
          <p:cNvSpPr>
            <a:spLocks noGrp="1"/>
          </p:cNvSpPr>
          <p:nvPr>
            <p:ph type="dt" sz="half" idx="10"/>
          </p:nvPr>
        </p:nvSpPr>
        <p:spPr/>
        <p:txBody>
          <a:bodyPr/>
          <a:lstStyle/>
          <a:p>
            <a:fld id="{9E5CE340-2780-6141-8D7B-2B1A925C9B04}" type="datetimeFigureOut">
              <a:rPr lang="en-US" smtClean="0"/>
              <a:t>9/13/25</a:t>
            </a:fld>
            <a:endParaRPr lang="en-US"/>
          </a:p>
        </p:txBody>
      </p:sp>
      <p:sp>
        <p:nvSpPr>
          <p:cNvPr id="6" name="Footer Placeholder 5">
            <a:extLst>
              <a:ext uri="{FF2B5EF4-FFF2-40B4-BE49-F238E27FC236}">
                <a16:creationId xmlns:a16="http://schemas.microsoft.com/office/drawing/2014/main" id="{9159550C-DAF0-BE8D-C370-010FB4DD026F}"/>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34CF2A6A-FD76-D95F-8D6E-E7F03F840A0D}"/>
              </a:ext>
            </a:extLst>
          </p:cNvPr>
          <p:cNvSpPr>
            <a:spLocks noGrp="1"/>
          </p:cNvSpPr>
          <p:nvPr>
            <p:ph type="sldNum" sz="quarter" idx="12"/>
          </p:nvPr>
        </p:nvSpPr>
        <p:spPr/>
        <p:txBody>
          <a:bodyPr/>
          <a:lstStyle/>
          <a:p>
            <a:fld id="{AA1ED13C-81DD-E44B-9E8C-49936B970C8E}" type="slidenum">
              <a:rPr lang="en-US" smtClean="0"/>
              <a:t>‹#›</a:t>
            </a:fld>
            <a:endParaRPr lang="en-US"/>
          </a:p>
        </p:txBody>
      </p:sp>
    </p:spTree>
    <p:extLst>
      <p:ext uri="{BB962C8B-B14F-4D97-AF65-F5344CB8AC3E}">
        <p14:creationId xmlns:p14="http://schemas.microsoft.com/office/powerpoint/2010/main" val="92996041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E379F8-15C5-CB64-C55B-4D63FFC77BD5}"/>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FAD82E8E-B2C4-D48A-9253-2EB3702BEA9F}"/>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60959490-666E-72FE-1F5E-1477B0226BC8}"/>
              </a:ext>
            </a:extLst>
          </p:cNvPr>
          <p:cNvSpPr>
            <a:spLocks noGrp="1"/>
          </p:cNvSpPr>
          <p:nvPr>
            <p:ph type="dt" sz="half" idx="10"/>
          </p:nvPr>
        </p:nvSpPr>
        <p:spPr/>
        <p:txBody>
          <a:bodyPr/>
          <a:lstStyle/>
          <a:p>
            <a:fld id="{9E5CE340-2780-6141-8D7B-2B1A925C9B04}" type="datetimeFigureOut">
              <a:rPr lang="en-US" smtClean="0"/>
              <a:t>9/13/25</a:t>
            </a:fld>
            <a:endParaRPr lang="en-US"/>
          </a:p>
        </p:txBody>
      </p:sp>
      <p:sp>
        <p:nvSpPr>
          <p:cNvPr id="5" name="Footer Placeholder 4">
            <a:extLst>
              <a:ext uri="{FF2B5EF4-FFF2-40B4-BE49-F238E27FC236}">
                <a16:creationId xmlns:a16="http://schemas.microsoft.com/office/drawing/2014/main" id="{4128B13D-4C91-0C97-40A4-A980CA16913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031960B-2071-246F-EAD8-78027581870E}"/>
              </a:ext>
            </a:extLst>
          </p:cNvPr>
          <p:cNvSpPr>
            <a:spLocks noGrp="1"/>
          </p:cNvSpPr>
          <p:nvPr>
            <p:ph type="sldNum" sz="quarter" idx="12"/>
          </p:nvPr>
        </p:nvSpPr>
        <p:spPr/>
        <p:txBody>
          <a:bodyPr/>
          <a:lstStyle/>
          <a:p>
            <a:fld id="{AA1ED13C-81DD-E44B-9E8C-49936B970C8E}" type="slidenum">
              <a:rPr lang="en-US" smtClean="0"/>
              <a:t>‹#›</a:t>
            </a:fld>
            <a:endParaRPr lang="en-US"/>
          </a:p>
        </p:txBody>
      </p:sp>
    </p:spTree>
    <p:extLst>
      <p:ext uri="{BB962C8B-B14F-4D97-AF65-F5344CB8AC3E}">
        <p14:creationId xmlns:p14="http://schemas.microsoft.com/office/powerpoint/2010/main" val="104514877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108C8ED-C189-6233-A72E-8AA31ADECA98}"/>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C0B6E1E3-75FF-5262-D028-CAA59A2465C9}"/>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32EA8EB8-59C5-4B0A-09E8-DADE18E9485C}"/>
              </a:ext>
            </a:extLst>
          </p:cNvPr>
          <p:cNvSpPr>
            <a:spLocks noGrp="1"/>
          </p:cNvSpPr>
          <p:nvPr>
            <p:ph type="dt" sz="half" idx="10"/>
          </p:nvPr>
        </p:nvSpPr>
        <p:spPr/>
        <p:txBody>
          <a:bodyPr/>
          <a:lstStyle/>
          <a:p>
            <a:fld id="{9E5CE340-2780-6141-8D7B-2B1A925C9B04}" type="datetimeFigureOut">
              <a:rPr lang="en-US" smtClean="0"/>
              <a:t>9/13/25</a:t>
            </a:fld>
            <a:endParaRPr lang="en-US"/>
          </a:p>
        </p:txBody>
      </p:sp>
      <p:sp>
        <p:nvSpPr>
          <p:cNvPr id="5" name="Footer Placeholder 4">
            <a:extLst>
              <a:ext uri="{FF2B5EF4-FFF2-40B4-BE49-F238E27FC236}">
                <a16:creationId xmlns:a16="http://schemas.microsoft.com/office/drawing/2014/main" id="{FF0578E5-AC58-FD1C-3267-B13D4DCDDAB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A4833AD-38F0-2F11-B85F-349197381DE7}"/>
              </a:ext>
            </a:extLst>
          </p:cNvPr>
          <p:cNvSpPr>
            <a:spLocks noGrp="1"/>
          </p:cNvSpPr>
          <p:nvPr>
            <p:ph type="sldNum" sz="quarter" idx="12"/>
          </p:nvPr>
        </p:nvSpPr>
        <p:spPr/>
        <p:txBody>
          <a:bodyPr/>
          <a:lstStyle/>
          <a:p>
            <a:fld id="{AA1ED13C-81DD-E44B-9E8C-49936B970C8E}" type="slidenum">
              <a:rPr lang="en-US" smtClean="0"/>
              <a:t>‹#›</a:t>
            </a:fld>
            <a:endParaRPr lang="en-US"/>
          </a:p>
        </p:txBody>
      </p:sp>
    </p:spTree>
    <p:extLst>
      <p:ext uri="{BB962C8B-B14F-4D97-AF65-F5344CB8AC3E}">
        <p14:creationId xmlns:p14="http://schemas.microsoft.com/office/powerpoint/2010/main" val="23854919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Dark">
  <p:cSld name="Dark">
    <p:spTree>
      <p:nvGrpSpPr>
        <p:cNvPr id="1" name="Shape 26"/>
        <p:cNvGrpSpPr/>
        <p:nvPr/>
      </p:nvGrpSpPr>
      <p:grpSpPr>
        <a:xfrm>
          <a:off x="0" y="0"/>
          <a:ext cx="0" cy="0"/>
          <a:chOff x="0" y="0"/>
          <a:chExt cx="0" cy="0"/>
        </a:xfrm>
      </p:grpSpPr>
      <p:sp>
        <p:nvSpPr>
          <p:cNvPr id="27" name="Google Shape;27;p39"/>
          <p:cNvSpPr txBox="1">
            <a:spLocks noGrp="1"/>
          </p:cNvSpPr>
          <p:nvPr>
            <p:ph type="sldNum" idx="12"/>
          </p:nvPr>
        </p:nvSpPr>
        <p:spPr>
          <a:xfrm>
            <a:off x="11806463" y="6512753"/>
            <a:ext cx="185948" cy="174407"/>
          </a:xfrm>
          <a:prstGeom prst="rect">
            <a:avLst/>
          </a:prstGeom>
          <a:noFill/>
          <a:ln>
            <a:noFill/>
          </a:ln>
        </p:spPr>
        <p:txBody>
          <a:bodyPr spcFirstLastPara="1" wrap="square" lIns="25400" tIns="25400" rIns="25400" bIns="25400" anchor="ctr" anchorCtr="0">
            <a:spAutoFit/>
          </a:bodyPr>
          <a:lstStyle>
            <a:lvl1pPr marL="0" lvl="0" indent="0" algn="ctr">
              <a:lnSpc>
                <a:spcPct val="100000"/>
              </a:lnSpc>
              <a:spcBef>
                <a:spcPts val="0"/>
              </a:spcBef>
              <a:spcAft>
                <a:spcPts val="0"/>
              </a:spcAft>
              <a:buClr>
                <a:srgbClr val="FFFFFF"/>
              </a:buClr>
              <a:buSzPts val="800"/>
              <a:buFont typeface="Arial"/>
              <a:buNone/>
              <a:defRPr sz="800" b="0" i="0" u="none" strike="noStrike" cap="none">
                <a:solidFill>
                  <a:srgbClr val="FFFFFF"/>
                </a:solidFill>
                <a:latin typeface="Arial"/>
                <a:ea typeface="Arial"/>
                <a:cs typeface="Arial"/>
                <a:sym typeface="Arial"/>
              </a:defRPr>
            </a:lvl1pPr>
            <a:lvl2pPr marL="0" lvl="1" indent="0" algn="ctr">
              <a:lnSpc>
                <a:spcPct val="100000"/>
              </a:lnSpc>
              <a:spcBef>
                <a:spcPts val="0"/>
              </a:spcBef>
              <a:spcAft>
                <a:spcPts val="0"/>
              </a:spcAft>
              <a:buClr>
                <a:srgbClr val="FFFFFF"/>
              </a:buClr>
              <a:buSzPts val="800"/>
              <a:buFont typeface="Arial"/>
              <a:buNone/>
              <a:defRPr sz="800" b="0" i="0" u="none" strike="noStrike" cap="none">
                <a:solidFill>
                  <a:srgbClr val="FFFFFF"/>
                </a:solidFill>
                <a:latin typeface="Arial"/>
                <a:ea typeface="Arial"/>
                <a:cs typeface="Arial"/>
                <a:sym typeface="Arial"/>
              </a:defRPr>
            </a:lvl2pPr>
            <a:lvl3pPr marL="0" lvl="2" indent="0" algn="ctr">
              <a:lnSpc>
                <a:spcPct val="100000"/>
              </a:lnSpc>
              <a:spcBef>
                <a:spcPts val="0"/>
              </a:spcBef>
              <a:spcAft>
                <a:spcPts val="0"/>
              </a:spcAft>
              <a:buClr>
                <a:srgbClr val="FFFFFF"/>
              </a:buClr>
              <a:buSzPts val="800"/>
              <a:buFont typeface="Arial"/>
              <a:buNone/>
              <a:defRPr sz="800" b="0" i="0" u="none" strike="noStrike" cap="none">
                <a:solidFill>
                  <a:srgbClr val="FFFFFF"/>
                </a:solidFill>
                <a:latin typeface="Arial"/>
                <a:ea typeface="Arial"/>
                <a:cs typeface="Arial"/>
                <a:sym typeface="Arial"/>
              </a:defRPr>
            </a:lvl3pPr>
            <a:lvl4pPr marL="0" lvl="3" indent="0" algn="ctr">
              <a:lnSpc>
                <a:spcPct val="100000"/>
              </a:lnSpc>
              <a:spcBef>
                <a:spcPts val="0"/>
              </a:spcBef>
              <a:spcAft>
                <a:spcPts val="0"/>
              </a:spcAft>
              <a:buClr>
                <a:srgbClr val="FFFFFF"/>
              </a:buClr>
              <a:buSzPts val="800"/>
              <a:buFont typeface="Arial"/>
              <a:buNone/>
              <a:defRPr sz="800" b="0" i="0" u="none" strike="noStrike" cap="none">
                <a:solidFill>
                  <a:srgbClr val="FFFFFF"/>
                </a:solidFill>
                <a:latin typeface="Arial"/>
                <a:ea typeface="Arial"/>
                <a:cs typeface="Arial"/>
                <a:sym typeface="Arial"/>
              </a:defRPr>
            </a:lvl4pPr>
            <a:lvl5pPr marL="0" lvl="4" indent="0" algn="ctr">
              <a:lnSpc>
                <a:spcPct val="100000"/>
              </a:lnSpc>
              <a:spcBef>
                <a:spcPts val="0"/>
              </a:spcBef>
              <a:spcAft>
                <a:spcPts val="0"/>
              </a:spcAft>
              <a:buClr>
                <a:srgbClr val="FFFFFF"/>
              </a:buClr>
              <a:buSzPts val="800"/>
              <a:buFont typeface="Arial"/>
              <a:buNone/>
              <a:defRPr sz="800" b="0" i="0" u="none" strike="noStrike" cap="none">
                <a:solidFill>
                  <a:srgbClr val="FFFFFF"/>
                </a:solidFill>
                <a:latin typeface="Arial"/>
                <a:ea typeface="Arial"/>
                <a:cs typeface="Arial"/>
                <a:sym typeface="Arial"/>
              </a:defRPr>
            </a:lvl5pPr>
            <a:lvl6pPr marL="0" lvl="5" indent="0" algn="ctr">
              <a:lnSpc>
                <a:spcPct val="100000"/>
              </a:lnSpc>
              <a:spcBef>
                <a:spcPts val="0"/>
              </a:spcBef>
              <a:spcAft>
                <a:spcPts val="0"/>
              </a:spcAft>
              <a:buClr>
                <a:srgbClr val="FFFFFF"/>
              </a:buClr>
              <a:buSzPts val="800"/>
              <a:buFont typeface="Arial"/>
              <a:buNone/>
              <a:defRPr sz="800" b="0" i="0" u="none" strike="noStrike" cap="none">
                <a:solidFill>
                  <a:srgbClr val="FFFFFF"/>
                </a:solidFill>
                <a:latin typeface="Arial"/>
                <a:ea typeface="Arial"/>
                <a:cs typeface="Arial"/>
                <a:sym typeface="Arial"/>
              </a:defRPr>
            </a:lvl6pPr>
            <a:lvl7pPr marL="0" lvl="6" indent="0" algn="ctr">
              <a:lnSpc>
                <a:spcPct val="100000"/>
              </a:lnSpc>
              <a:spcBef>
                <a:spcPts val="0"/>
              </a:spcBef>
              <a:spcAft>
                <a:spcPts val="0"/>
              </a:spcAft>
              <a:buClr>
                <a:srgbClr val="FFFFFF"/>
              </a:buClr>
              <a:buSzPts val="800"/>
              <a:buFont typeface="Arial"/>
              <a:buNone/>
              <a:defRPr sz="800" b="0" i="0" u="none" strike="noStrike" cap="none">
                <a:solidFill>
                  <a:srgbClr val="FFFFFF"/>
                </a:solidFill>
                <a:latin typeface="Arial"/>
                <a:ea typeface="Arial"/>
                <a:cs typeface="Arial"/>
                <a:sym typeface="Arial"/>
              </a:defRPr>
            </a:lvl7pPr>
            <a:lvl8pPr marL="0" lvl="7" indent="0" algn="ctr">
              <a:lnSpc>
                <a:spcPct val="100000"/>
              </a:lnSpc>
              <a:spcBef>
                <a:spcPts val="0"/>
              </a:spcBef>
              <a:spcAft>
                <a:spcPts val="0"/>
              </a:spcAft>
              <a:buClr>
                <a:srgbClr val="FFFFFF"/>
              </a:buClr>
              <a:buSzPts val="800"/>
              <a:buFont typeface="Arial"/>
              <a:buNone/>
              <a:defRPr sz="800" b="0" i="0" u="none" strike="noStrike" cap="none">
                <a:solidFill>
                  <a:srgbClr val="FFFFFF"/>
                </a:solidFill>
                <a:latin typeface="Arial"/>
                <a:ea typeface="Arial"/>
                <a:cs typeface="Arial"/>
                <a:sym typeface="Arial"/>
              </a:defRPr>
            </a:lvl8pPr>
            <a:lvl9pPr marL="0" lvl="8" indent="0" algn="ctr">
              <a:lnSpc>
                <a:spcPct val="100000"/>
              </a:lnSpc>
              <a:spcBef>
                <a:spcPts val="0"/>
              </a:spcBef>
              <a:spcAft>
                <a:spcPts val="0"/>
              </a:spcAft>
              <a:buClr>
                <a:srgbClr val="FFFFFF"/>
              </a:buClr>
              <a:buSzPts val="800"/>
              <a:buFont typeface="Arial"/>
              <a:buNone/>
              <a:defRPr sz="800" b="0" i="0" u="none" strike="noStrike" cap="none">
                <a:solidFill>
                  <a:srgbClr val="FFFFFF"/>
                </a:solidFill>
                <a:latin typeface="Arial"/>
                <a:ea typeface="Arial"/>
                <a:cs typeface="Arial"/>
                <a:sym typeface="Aria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10214214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2_Blank" type="blank">
  <p:cSld name="2_Blank">
    <p:spTree>
      <p:nvGrpSpPr>
        <p:cNvPr id="1" name="Shape 8"/>
        <p:cNvGrpSpPr/>
        <p:nvPr/>
      </p:nvGrpSpPr>
      <p:grpSpPr>
        <a:xfrm>
          <a:off x="0" y="0"/>
          <a:ext cx="0" cy="0"/>
          <a:chOff x="0" y="0"/>
          <a:chExt cx="0" cy="0"/>
        </a:xfrm>
      </p:grpSpPr>
      <p:pic>
        <p:nvPicPr>
          <p:cNvPr id="9" name="Google Shape;9;p22"/>
          <p:cNvPicPr preferRelativeResize="0"/>
          <p:nvPr/>
        </p:nvPicPr>
        <p:blipFill rotWithShape="1">
          <a:blip r:embed="rId2">
            <a:alphaModFix/>
          </a:blip>
          <a:srcRect t="31819"/>
          <a:stretch/>
        </p:blipFill>
        <p:spPr>
          <a:xfrm>
            <a:off x="1" y="0"/>
            <a:ext cx="12191999" cy="6858000"/>
          </a:xfrm>
          <a:prstGeom prst="rect">
            <a:avLst/>
          </a:prstGeom>
          <a:noFill/>
          <a:ln>
            <a:noFill/>
          </a:ln>
        </p:spPr>
      </p:pic>
    </p:spTree>
    <p:extLst>
      <p:ext uri="{BB962C8B-B14F-4D97-AF65-F5344CB8AC3E}">
        <p14:creationId xmlns:p14="http://schemas.microsoft.com/office/powerpoint/2010/main" val="41510888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6D4033-ECAC-58AB-5852-A3A068793442}"/>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0080CDDD-B326-F64F-4383-F5073072469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5D78E118-5F87-D0BB-FC22-755EB0388386}"/>
              </a:ext>
            </a:extLst>
          </p:cNvPr>
          <p:cNvSpPr>
            <a:spLocks noGrp="1"/>
          </p:cNvSpPr>
          <p:nvPr>
            <p:ph type="dt" sz="half" idx="10"/>
          </p:nvPr>
        </p:nvSpPr>
        <p:spPr/>
        <p:txBody>
          <a:bodyPr/>
          <a:lstStyle/>
          <a:p>
            <a:fld id="{9E5CE340-2780-6141-8D7B-2B1A925C9B04}" type="datetimeFigureOut">
              <a:rPr lang="en-US" smtClean="0"/>
              <a:t>9/13/25</a:t>
            </a:fld>
            <a:endParaRPr lang="en-US"/>
          </a:p>
        </p:txBody>
      </p:sp>
      <p:sp>
        <p:nvSpPr>
          <p:cNvPr id="5" name="Footer Placeholder 4">
            <a:extLst>
              <a:ext uri="{FF2B5EF4-FFF2-40B4-BE49-F238E27FC236}">
                <a16:creationId xmlns:a16="http://schemas.microsoft.com/office/drawing/2014/main" id="{19E40C1E-CD21-F5FE-6205-701710A4882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DD1CAF8-B526-A502-D7E1-D9B95A81452A}"/>
              </a:ext>
            </a:extLst>
          </p:cNvPr>
          <p:cNvSpPr>
            <a:spLocks noGrp="1"/>
          </p:cNvSpPr>
          <p:nvPr>
            <p:ph type="sldNum" sz="quarter" idx="12"/>
          </p:nvPr>
        </p:nvSpPr>
        <p:spPr/>
        <p:txBody>
          <a:bodyPr/>
          <a:lstStyle/>
          <a:p>
            <a:fld id="{AA1ED13C-81DD-E44B-9E8C-49936B970C8E}" type="slidenum">
              <a:rPr lang="en-US" smtClean="0"/>
              <a:t>‹#›</a:t>
            </a:fld>
            <a:endParaRPr lang="en-US"/>
          </a:p>
        </p:txBody>
      </p:sp>
    </p:spTree>
    <p:extLst>
      <p:ext uri="{BB962C8B-B14F-4D97-AF65-F5344CB8AC3E}">
        <p14:creationId xmlns:p14="http://schemas.microsoft.com/office/powerpoint/2010/main" val="28317750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CAE906-2D2D-D679-A67A-D31BF907BE2F}"/>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FA4578FA-BED0-6F7D-D5AB-EC56281CBBCC}"/>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DF812971-4B10-1FC4-A5BB-65B41008360C}"/>
              </a:ext>
            </a:extLst>
          </p:cNvPr>
          <p:cNvSpPr>
            <a:spLocks noGrp="1"/>
          </p:cNvSpPr>
          <p:nvPr>
            <p:ph type="dt" sz="half" idx="10"/>
          </p:nvPr>
        </p:nvSpPr>
        <p:spPr/>
        <p:txBody>
          <a:bodyPr/>
          <a:lstStyle/>
          <a:p>
            <a:fld id="{9E5CE340-2780-6141-8D7B-2B1A925C9B04}" type="datetimeFigureOut">
              <a:rPr lang="en-US" smtClean="0"/>
              <a:t>9/13/25</a:t>
            </a:fld>
            <a:endParaRPr lang="en-US"/>
          </a:p>
        </p:txBody>
      </p:sp>
      <p:sp>
        <p:nvSpPr>
          <p:cNvPr id="5" name="Footer Placeholder 4">
            <a:extLst>
              <a:ext uri="{FF2B5EF4-FFF2-40B4-BE49-F238E27FC236}">
                <a16:creationId xmlns:a16="http://schemas.microsoft.com/office/drawing/2014/main" id="{E8593A86-BFFA-E3C1-C227-C2E85CDEAD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A45852B-60A1-B3C4-4548-397736D9704C}"/>
              </a:ext>
            </a:extLst>
          </p:cNvPr>
          <p:cNvSpPr>
            <a:spLocks noGrp="1"/>
          </p:cNvSpPr>
          <p:nvPr>
            <p:ph type="sldNum" sz="quarter" idx="12"/>
          </p:nvPr>
        </p:nvSpPr>
        <p:spPr/>
        <p:txBody>
          <a:bodyPr/>
          <a:lstStyle/>
          <a:p>
            <a:fld id="{AA1ED13C-81DD-E44B-9E8C-49936B970C8E}" type="slidenum">
              <a:rPr lang="en-US" smtClean="0"/>
              <a:t>‹#›</a:t>
            </a:fld>
            <a:endParaRPr lang="en-US"/>
          </a:p>
        </p:txBody>
      </p:sp>
    </p:spTree>
    <p:extLst>
      <p:ext uri="{BB962C8B-B14F-4D97-AF65-F5344CB8AC3E}">
        <p14:creationId xmlns:p14="http://schemas.microsoft.com/office/powerpoint/2010/main" val="9611746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FD560E-3147-06CB-BC0B-7C3B29141A72}"/>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76196C4E-B31F-30AF-68DD-DC4D9091B069}"/>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74BFD3AE-359C-F42D-BFE3-BCD71C5C81F0}"/>
              </a:ext>
            </a:extLst>
          </p:cNvPr>
          <p:cNvSpPr>
            <a:spLocks noGrp="1"/>
          </p:cNvSpPr>
          <p:nvPr>
            <p:ph type="dt" sz="half" idx="10"/>
          </p:nvPr>
        </p:nvSpPr>
        <p:spPr/>
        <p:txBody>
          <a:bodyPr/>
          <a:lstStyle/>
          <a:p>
            <a:fld id="{9E5CE340-2780-6141-8D7B-2B1A925C9B04}" type="datetimeFigureOut">
              <a:rPr lang="en-US" smtClean="0"/>
              <a:t>9/13/25</a:t>
            </a:fld>
            <a:endParaRPr lang="en-US"/>
          </a:p>
        </p:txBody>
      </p:sp>
      <p:sp>
        <p:nvSpPr>
          <p:cNvPr id="5" name="Footer Placeholder 4">
            <a:extLst>
              <a:ext uri="{FF2B5EF4-FFF2-40B4-BE49-F238E27FC236}">
                <a16:creationId xmlns:a16="http://schemas.microsoft.com/office/drawing/2014/main" id="{6BC13C88-7AB4-7D41-E8D7-F28196EA634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B4B373C-0432-F565-F1AD-B004769E817B}"/>
              </a:ext>
            </a:extLst>
          </p:cNvPr>
          <p:cNvSpPr>
            <a:spLocks noGrp="1"/>
          </p:cNvSpPr>
          <p:nvPr>
            <p:ph type="sldNum" sz="quarter" idx="12"/>
          </p:nvPr>
        </p:nvSpPr>
        <p:spPr/>
        <p:txBody>
          <a:bodyPr/>
          <a:lstStyle/>
          <a:p>
            <a:fld id="{AA1ED13C-81DD-E44B-9E8C-49936B970C8E}" type="slidenum">
              <a:rPr lang="en-US" smtClean="0"/>
              <a:t>‹#›</a:t>
            </a:fld>
            <a:endParaRPr lang="en-US"/>
          </a:p>
        </p:txBody>
      </p:sp>
    </p:spTree>
    <p:extLst>
      <p:ext uri="{BB962C8B-B14F-4D97-AF65-F5344CB8AC3E}">
        <p14:creationId xmlns:p14="http://schemas.microsoft.com/office/powerpoint/2010/main" val="12165992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DA59C-6388-3257-C824-0FF9BB55F657}"/>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6BA11EDE-FB60-4EB0-397D-1530E2E7E095}"/>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5CD618BE-CE0C-0DB2-2AED-79185B3084DD}"/>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6CABEC61-8265-818D-5018-F5034367EF88}"/>
              </a:ext>
            </a:extLst>
          </p:cNvPr>
          <p:cNvSpPr>
            <a:spLocks noGrp="1"/>
          </p:cNvSpPr>
          <p:nvPr>
            <p:ph type="dt" sz="half" idx="10"/>
          </p:nvPr>
        </p:nvSpPr>
        <p:spPr/>
        <p:txBody>
          <a:bodyPr/>
          <a:lstStyle/>
          <a:p>
            <a:fld id="{9E5CE340-2780-6141-8D7B-2B1A925C9B04}" type="datetimeFigureOut">
              <a:rPr lang="en-US" smtClean="0"/>
              <a:t>9/13/25</a:t>
            </a:fld>
            <a:endParaRPr lang="en-US"/>
          </a:p>
        </p:txBody>
      </p:sp>
      <p:sp>
        <p:nvSpPr>
          <p:cNvPr id="6" name="Footer Placeholder 5">
            <a:extLst>
              <a:ext uri="{FF2B5EF4-FFF2-40B4-BE49-F238E27FC236}">
                <a16:creationId xmlns:a16="http://schemas.microsoft.com/office/drawing/2014/main" id="{B4D3C504-C3A8-8AF9-E8BB-666D44A8679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F45B2F0-E572-C0F2-7AEE-CEB58F142EA2}"/>
              </a:ext>
            </a:extLst>
          </p:cNvPr>
          <p:cNvSpPr>
            <a:spLocks noGrp="1"/>
          </p:cNvSpPr>
          <p:nvPr>
            <p:ph type="sldNum" sz="quarter" idx="12"/>
          </p:nvPr>
        </p:nvSpPr>
        <p:spPr/>
        <p:txBody>
          <a:bodyPr/>
          <a:lstStyle/>
          <a:p>
            <a:fld id="{AA1ED13C-81DD-E44B-9E8C-49936B970C8E}" type="slidenum">
              <a:rPr lang="en-US" smtClean="0"/>
              <a:t>‹#›</a:t>
            </a:fld>
            <a:endParaRPr lang="en-US"/>
          </a:p>
        </p:txBody>
      </p:sp>
    </p:spTree>
    <p:extLst>
      <p:ext uri="{BB962C8B-B14F-4D97-AF65-F5344CB8AC3E}">
        <p14:creationId xmlns:p14="http://schemas.microsoft.com/office/powerpoint/2010/main" val="398759547"/>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FEB8CE-167A-736F-DC34-2B0E89F92F38}"/>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3658CD8D-7B92-D7C9-3C4F-FDD0247A9D4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E678AD15-0A72-AC44-C0EC-FDE42BA6102E}"/>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CCA0EB01-4F65-8371-D57B-359BA11F40E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A1F48FA9-26E3-AB5E-0AE4-B28EF26A00B6}"/>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2F49F1C6-B4FB-94A8-9921-6245CADCF71C}"/>
              </a:ext>
            </a:extLst>
          </p:cNvPr>
          <p:cNvSpPr>
            <a:spLocks noGrp="1"/>
          </p:cNvSpPr>
          <p:nvPr>
            <p:ph type="dt" sz="half" idx="10"/>
          </p:nvPr>
        </p:nvSpPr>
        <p:spPr/>
        <p:txBody>
          <a:bodyPr/>
          <a:lstStyle/>
          <a:p>
            <a:fld id="{9E5CE340-2780-6141-8D7B-2B1A925C9B04}" type="datetimeFigureOut">
              <a:rPr lang="en-US" smtClean="0"/>
              <a:t>9/13/25</a:t>
            </a:fld>
            <a:endParaRPr lang="en-US"/>
          </a:p>
        </p:txBody>
      </p:sp>
      <p:sp>
        <p:nvSpPr>
          <p:cNvPr id="8" name="Footer Placeholder 7">
            <a:extLst>
              <a:ext uri="{FF2B5EF4-FFF2-40B4-BE49-F238E27FC236}">
                <a16:creationId xmlns:a16="http://schemas.microsoft.com/office/drawing/2014/main" id="{6B3C2B13-E1F1-9A0D-AE55-6C6E505E154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B94031E-E6C1-9A98-54F2-09096BE41C90}"/>
              </a:ext>
            </a:extLst>
          </p:cNvPr>
          <p:cNvSpPr>
            <a:spLocks noGrp="1"/>
          </p:cNvSpPr>
          <p:nvPr>
            <p:ph type="sldNum" sz="quarter" idx="12"/>
          </p:nvPr>
        </p:nvSpPr>
        <p:spPr/>
        <p:txBody>
          <a:bodyPr/>
          <a:lstStyle/>
          <a:p>
            <a:fld id="{AA1ED13C-81DD-E44B-9E8C-49936B970C8E}" type="slidenum">
              <a:rPr lang="en-US" smtClean="0"/>
              <a:t>‹#›</a:t>
            </a:fld>
            <a:endParaRPr lang="en-US"/>
          </a:p>
        </p:txBody>
      </p:sp>
    </p:spTree>
    <p:extLst>
      <p:ext uri="{BB962C8B-B14F-4D97-AF65-F5344CB8AC3E}">
        <p14:creationId xmlns:p14="http://schemas.microsoft.com/office/powerpoint/2010/main" val="1233950108"/>
      </p:ext>
    </p:extLst>
  </p:cSld>
  <p:clrMapOvr>
    <a:masterClrMapping/>
  </p:clrMapOvr>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theme" Target="../theme/theme2.xml"/><Relationship Id="rId3" Type="http://schemas.openxmlformats.org/officeDocument/2006/relationships/slideLayout" Target="../slideLayouts/slideLayout7.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2" Type="http://schemas.openxmlformats.org/officeDocument/2006/relationships/slideLayout" Target="../slideLayouts/slideLayout6.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5" Type="http://schemas.openxmlformats.org/officeDocument/2006/relationships/slideLayout" Target="../slideLayouts/slideLayout9.xml"/><Relationship Id="rId10" Type="http://schemas.openxmlformats.org/officeDocument/2006/relationships/slideLayout" Target="../slideLayouts/slideLayout14.xml"/><Relationship Id="rId4" Type="http://schemas.openxmlformats.org/officeDocument/2006/relationships/slideLayout" Target="../slideLayouts/slideLayout8.xml"/><Relationship Id="rId9" Type="http://schemas.openxmlformats.org/officeDocument/2006/relationships/slideLayout" Target="../slideLayouts/slideLayout1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4.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theme" Target="../theme/theme3.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4E45E4"/>
        </a:solidFill>
        <a:effectLst/>
      </p:bgPr>
    </p:bg>
    <p:spTree>
      <p:nvGrpSpPr>
        <p:cNvPr id="1" name="Shape 5"/>
        <p:cNvGrpSpPr/>
        <p:nvPr/>
      </p:nvGrpSpPr>
      <p:grpSpPr>
        <a:xfrm>
          <a:off x="0" y="0"/>
          <a:ext cx="0" cy="0"/>
          <a:chOff x="0" y="0"/>
          <a:chExt cx="0" cy="0"/>
        </a:xfrm>
      </p:grpSpPr>
      <p:sp>
        <p:nvSpPr>
          <p:cNvPr id="6" name="Google Shape;6;p35"/>
          <p:cNvSpPr txBox="1">
            <a:spLocks noGrp="1"/>
          </p:cNvSpPr>
          <p:nvPr>
            <p:ph type="sldNum" idx="12"/>
          </p:nvPr>
        </p:nvSpPr>
        <p:spPr>
          <a:xfrm>
            <a:off x="11807736" y="6435811"/>
            <a:ext cx="183403" cy="328295"/>
          </a:xfrm>
          <a:prstGeom prst="rect">
            <a:avLst/>
          </a:prstGeom>
          <a:noFill/>
          <a:ln>
            <a:noFill/>
          </a:ln>
        </p:spPr>
        <p:txBody>
          <a:bodyPr spcFirstLastPara="1" wrap="square" lIns="25400" tIns="25400" rIns="25400" bIns="25400" anchor="ctr" anchorCtr="0">
            <a:spAutoFit/>
          </a:bodyPr>
          <a:lstStyle>
            <a:lvl1pPr marL="0" marR="0" lvl="0" indent="0" algn="ctr" rtl="0">
              <a:lnSpc>
                <a:spcPct val="100000"/>
              </a:lnSpc>
              <a:spcBef>
                <a:spcPts val="0"/>
              </a:spcBef>
              <a:spcAft>
                <a:spcPts val="0"/>
              </a:spcAft>
              <a:buClr>
                <a:srgbClr val="FFFFFF"/>
              </a:buClr>
              <a:buSzPts val="900"/>
              <a:buFont typeface="Arial"/>
              <a:buNone/>
              <a:defRPr sz="900" b="0" i="0" u="none" strike="noStrike" cap="none">
                <a:solidFill>
                  <a:srgbClr val="FFFFFF"/>
                </a:solidFill>
                <a:latin typeface="Arial"/>
                <a:ea typeface="Arial"/>
                <a:cs typeface="Arial"/>
                <a:sym typeface="Arial"/>
              </a:defRPr>
            </a:lvl1pPr>
            <a:lvl2pPr marL="0" marR="0" lvl="1" indent="0" algn="ctr" rtl="0">
              <a:lnSpc>
                <a:spcPct val="100000"/>
              </a:lnSpc>
              <a:spcBef>
                <a:spcPts val="0"/>
              </a:spcBef>
              <a:spcAft>
                <a:spcPts val="0"/>
              </a:spcAft>
              <a:buClr>
                <a:srgbClr val="FFFFFF"/>
              </a:buClr>
              <a:buSzPts val="900"/>
              <a:buFont typeface="Arial"/>
              <a:buNone/>
              <a:defRPr sz="900" b="0" i="0" u="none" strike="noStrike" cap="none">
                <a:solidFill>
                  <a:srgbClr val="FFFFFF"/>
                </a:solidFill>
                <a:latin typeface="Arial"/>
                <a:ea typeface="Arial"/>
                <a:cs typeface="Arial"/>
                <a:sym typeface="Arial"/>
              </a:defRPr>
            </a:lvl2pPr>
            <a:lvl3pPr marL="0" marR="0" lvl="2" indent="0" algn="ctr" rtl="0">
              <a:lnSpc>
                <a:spcPct val="100000"/>
              </a:lnSpc>
              <a:spcBef>
                <a:spcPts val="0"/>
              </a:spcBef>
              <a:spcAft>
                <a:spcPts val="0"/>
              </a:spcAft>
              <a:buClr>
                <a:srgbClr val="FFFFFF"/>
              </a:buClr>
              <a:buSzPts val="900"/>
              <a:buFont typeface="Arial"/>
              <a:buNone/>
              <a:defRPr sz="900" b="0" i="0" u="none" strike="noStrike" cap="none">
                <a:solidFill>
                  <a:srgbClr val="FFFFFF"/>
                </a:solidFill>
                <a:latin typeface="Arial"/>
                <a:ea typeface="Arial"/>
                <a:cs typeface="Arial"/>
                <a:sym typeface="Arial"/>
              </a:defRPr>
            </a:lvl3pPr>
            <a:lvl4pPr marL="0" marR="0" lvl="3" indent="0" algn="ctr" rtl="0">
              <a:lnSpc>
                <a:spcPct val="100000"/>
              </a:lnSpc>
              <a:spcBef>
                <a:spcPts val="0"/>
              </a:spcBef>
              <a:spcAft>
                <a:spcPts val="0"/>
              </a:spcAft>
              <a:buClr>
                <a:srgbClr val="FFFFFF"/>
              </a:buClr>
              <a:buSzPts val="900"/>
              <a:buFont typeface="Arial"/>
              <a:buNone/>
              <a:defRPr sz="900" b="0" i="0" u="none" strike="noStrike" cap="none">
                <a:solidFill>
                  <a:srgbClr val="FFFFFF"/>
                </a:solidFill>
                <a:latin typeface="Arial"/>
                <a:ea typeface="Arial"/>
                <a:cs typeface="Arial"/>
                <a:sym typeface="Arial"/>
              </a:defRPr>
            </a:lvl4pPr>
            <a:lvl5pPr marL="0" marR="0" lvl="4" indent="0" algn="ctr" rtl="0">
              <a:lnSpc>
                <a:spcPct val="100000"/>
              </a:lnSpc>
              <a:spcBef>
                <a:spcPts val="0"/>
              </a:spcBef>
              <a:spcAft>
                <a:spcPts val="0"/>
              </a:spcAft>
              <a:buClr>
                <a:srgbClr val="FFFFFF"/>
              </a:buClr>
              <a:buSzPts val="900"/>
              <a:buFont typeface="Arial"/>
              <a:buNone/>
              <a:defRPr sz="900" b="0" i="0" u="none" strike="noStrike" cap="none">
                <a:solidFill>
                  <a:srgbClr val="FFFFFF"/>
                </a:solidFill>
                <a:latin typeface="Arial"/>
                <a:ea typeface="Arial"/>
                <a:cs typeface="Arial"/>
                <a:sym typeface="Arial"/>
              </a:defRPr>
            </a:lvl5pPr>
            <a:lvl6pPr marL="0" marR="0" lvl="5" indent="0" algn="ctr" rtl="0">
              <a:lnSpc>
                <a:spcPct val="100000"/>
              </a:lnSpc>
              <a:spcBef>
                <a:spcPts val="0"/>
              </a:spcBef>
              <a:spcAft>
                <a:spcPts val="0"/>
              </a:spcAft>
              <a:buClr>
                <a:srgbClr val="FFFFFF"/>
              </a:buClr>
              <a:buSzPts val="900"/>
              <a:buFont typeface="Arial"/>
              <a:buNone/>
              <a:defRPr sz="900" b="0" i="0" u="none" strike="noStrike" cap="none">
                <a:solidFill>
                  <a:srgbClr val="FFFFFF"/>
                </a:solidFill>
                <a:latin typeface="Arial"/>
                <a:ea typeface="Arial"/>
                <a:cs typeface="Arial"/>
                <a:sym typeface="Arial"/>
              </a:defRPr>
            </a:lvl6pPr>
            <a:lvl7pPr marL="0" marR="0" lvl="6" indent="0" algn="ctr" rtl="0">
              <a:lnSpc>
                <a:spcPct val="100000"/>
              </a:lnSpc>
              <a:spcBef>
                <a:spcPts val="0"/>
              </a:spcBef>
              <a:spcAft>
                <a:spcPts val="0"/>
              </a:spcAft>
              <a:buClr>
                <a:srgbClr val="FFFFFF"/>
              </a:buClr>
              <a:buSzPts val="900"/>
              <a:buFont typeface="Arial"/>
              <a:buNone/>
              <a:defRPr sz="900" b="0" i="0" u="none" strike="noStrike" cap="none">
                <a:solidFill>
                  <a:srgbClr val="FFFFFF"/>
                </a:solidFill>
                <a:latin typeface="Arial"/>
                <a:ea typeface="Arial"/>
                <a:cs typeface="Arial"/>
                <a:sym typeface="Arial"/>
              </a:defRPr>
            </a:lvl7pPr>
            <a:lvl8pPr marL="0" marR="0" lvl="7" indent="0" algn="ctr" rtl="0">
              <a:lnSpc>
                <a:spcPct val="100000"/>
              </a:lnSpc>
              <a:spcBef>
                <a:spcPts val="0"/>
              </a:spcBef>
              <a:spcAft>
                <a:spcPts val="0"/>
              </a:spcAft>
              <a:buClr>
                <a:srgbClr val="FFFFFF"/>
              </a:buClr>
              <a:buSzPts val="900"/>
              <a:buFont typeface="Arial"/>
              <a:buNone/>
              <a:defRPr sz="900" b="0" i="0" u="none" strike="noStrike" cap="none">
                <a:solidFill>
                  <a:srgbClr val="FFFFFF"/>
                </a:solidFill>
                <a:latin typeface="Arial"/>
                <a:ea typeface="Arial"/>
                <a:cs typeface="Arial"/>
                <a:sym typeface="Arial"/>
              </a:defRPr>
            </a:lvl8pPr>
            <a:lvl9pPr marL="0" marR="0" lvl="8" indent="0" algn="ctr" rtl="0">
              <a:lnSpc>
                <a:spcPct val="100000"/>
              </a:lnSpc>
              <a:spcBef>
                <a:spcPts val="0"/>
              </a:spcBef>
              <a:spcAft>
                <a:spcPts val="0"/>
              </a:spcAft>
              <a:buClr>
                <a:srgbClr val="FFFFFF"/>
              </a:buClr>
              <a:buSzPts val="900"/>
              <a:buFont typeface="Arial"/>
              <a:buNone/>
              <a:defRPr sz="900" b="0" i="0" u="none" strike="noStrike" cap="none">
                <a:solidFill>
                  <a:srgbClr val="FFFFFF"/>
                </a:solidFill>
                <a:latin typeface="Arial"/>
                <a:ea typeface="Arial"/>
                <a:cs typeface="Arial"/>
                <a:sym typeface="Arial"/>
              </a:defRPr>
            </a:lvl9pPr>
          </a:lstStyle>
          <a:p>
            <a:fld id="{00000000-1234-1234-1234-123412341234}" type="slidenum">
              <a:rPr lang="en-US" smtClean="0"/>
              <a:pPr/>
              <a:t>‹#›</a:t>
            </a:fld>
            <a:endParaRPr lang="en-US"/>
          </a:p>
        </p:txBody>
      </p:sp>
      <p:pic>
        <p:nvPicPr>
          <p:cNvPr id="7" name="Google Shape;7;p35" descr="pasted-movie.png"/>
          <p:cNvPicPr preferRelativeResize="0"/>
          <p:nvPr/>
        </p:nvPicPr>
        <p:blipFill rotWithShape="1">
          <a:blip r:embed="rId6">
            <a:alphaModFix/>
          </a:blip>
          <a:srcRect r="83605"/>
          <a:stretch/>
        </p:blipFill>
        <p:spPr>
          <a:xfrm>
            <a:off x="11771332" y="122773"/>
            <a:ext cx="262547" cy="318005"/>
          </a:xfrm>
          <a:prstGeom prst="rect">
            <a:avLst/>
          </a:prstGeom>
          <a:noFill/>
          <a:ln>
            <a:noFill/>
          </a:ln>
        </p:spPr>
      </p:pic>
      <p:sp>
        <p:nvSpPr>
          <p:cNvPr id="8" name="Google Shape;8;p35"/>
          <p:cNvSpPr/>
          <p:nvPr/>
        </p:nvSpPr>
        <p:spPr>
          <a:xfrm>
            <a:off x="11703927" y="6481293"/>
            <a:ext cx="163648" cy="237207"/>
          </a:xfrm>
          <a:custGeom>
            <a:avLst/>
            <a:gdLst/>
            <a:ahLst/>
            <a:cxnLst/>
            <a:rect l="l" t="t" r="r" b="b"/>
            <a:pathLst>
              <a:path w="20173" h="20836" extrusionOk="0">
                <a:moveTo>
                  <a:pt x="14614" y="0"/>
                </a:moveTo>
                <a:cubicBezTo>
                  <a:pt x="10874" y="0"/>
                  <a:pt x="7133" y="1035"/>
                  <a:pt x="4280" y="3068"/>
                </a:cubicBezTo>
                <a:cubicBezTo>
                  <a:pt x="-1427" y="7135"/>
                  <a:pt x="-1427" y="13730"/>
                  <a:pt x="4280" y="17797"/>
                </a:cubicBezTo>
                <a:cubicBezTo>
                  <a:pt x="8573" y="20856"/>
                  <a:pt x="14886" y="21600"/>
                  <a:pt x="20173" y="20056"/>
                </a:cubicBezTo>
                <a:cubicBezTo>
                  <a:pt x="17923" y="19595"/>
                  <a:pt x="15761" y="18892"/>
                  <a:pt x="13988" y="17629"/>
                </a:cubicBezTo>
                <a:cubicBezTo>
                  <a:pt x="8404" y="13650"/>
                  <a:pt x="8404" y="7187"/>
                  <a:pt x="13988" y="3208"/>
                </a:cubicBezTo>
                <a:cubicBezTo>
                  <a:pt x="15751" y="1952"/>
                  <a:pt x="17898" y="1244"/>
                  <a:pt x="20134" y="781"/>
                </a:cubicBezTo>
                <a:cubicBezTo>
                  <a:pt x="18375" y="273"/>
                  <a:pt x="16484" y="0"/>
                  <a:pt x="14614" y="0"/>
                </a:cubicBezTo>
                <a:close/>
              </a:path>
            </a:pathLst>
          </a:custGeom>
          <a:solidFill>
            <a:srgbClr val="FFFFFF"/>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2000"/>
              <a:buFont typeface="Helvetica Neue"/>
              <a:buNone/>
            </a:pPr>
            <a:endParaRPr sz="2000" b="1" i="0" u="none" strike="noStrike" cap="none">
              <a:solidFill>
                <a:srgbClr val="000000"/>
              </a:solidFill>
              <a:latin typeface="Helvetica Neue"/>
              <a:ea typeface="Helvetica Neue"/>
              <a:cs typeface="Helvetica Neue"/>
              <a:sym typeface="Helvetica Neue"/>
            </a:endParaRPr>
          </a:p>
        </p:txBody>
      </p:sp>
      <p:sp>
        <p:nvSpPr>
          <p:cNvPr id="9" name="Google Shape;9;p35"/>
          <p:cNvSpPr/>
          <p:nvPr/>
        </p:nvSpPr>
        <p:spPr>
          <a:xfrm>
            <a:off x="11783438" y="6483956"/>
            <a:ext cx="232001" cy="232003"/>
          </a:xfrm>
          <a:prstGeom prst="ellipse">
            <a:avLst/>
          </a:prstGeom>
          <a:noFill/>
          <a:ln w="9525" cap="flat" cmpd="sng">
            <a:solidFill>
              <a:srgbClr val="FFFFFF"/>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2000"/>
              <a:buFont typeface="Helvetica Neue"/>
              <a:buNone/>
            </a:pPr>
            <a:endParaRPr sz="2000" b="1" i="0" u="none" strike="noStrike" cap="none">
              <a:solidFill>
                <a:srgbClr val="000000"/>
              </a:solidFill>
              <a:latin typeface="Helvetica Neue"/>
              <a:ea typeface="Helvetica Neue"/>
              <a:cs typeface="Helvetica Neue"/>
              <a:sym typeface="Helvetica Neue"/>
            </a:endParaRPr>
          </a:p>
        </p:txBody>
      </p:sp>
      <p:sp>
        <p:nvSpPr>
          <p:cNvPr id="10" name="Google Shape;10;p35"/>
          <p:cNvSpPr txBox="1"/>
          <p:nvPr/>
        </p:nvSpPr>
        <p:spPr>
          <a:xfrm>
            <a:off x="10525349" y="6523695"/>
            <a:ext cx="1154495" cy="189796"/>
          </a:xfrm>
          <a:prstGeom prst="rect">
            <a:avLst/>
          </a:prstGeom>
          <a:noFill/>
          <a:ln>
            <a:noFill/>
          </a:ln>
        </p:spPr>
        <p:txBody>
          <a:bodyPr spcFirstLastPara="1" wrap="square" lIns="25400" tIns="25400" rIns="25400" bIns="25400" anchor="t" anchorCtr="0">
            <a:spAutoFit/>
          </a:bodyPr>
          <a:lstStyle/>
          <a:p>
            <a:pPr marL="0" marR="0" lvl="0" indent="0" algn="l" rtl="0">
              <a:lnSpc>
                <a:spcPct val="100000"/>
              </a:lnSpc>
              <a:spcBef>
                <a:spcPts val="0"/>
              </a:spcBef>
              <a:spcAft>
                <a:spcPts val="0"/>
              </a:spcAft>
              <a:buClr>
                <a:srgbClr val="FFFFFF"/>
              </a:buClr>
              <a:buSzPts val="900"/>
              <a:buFont typeface="Arial"/>
              <a:buNone/>
            </a:pPr>
            <a:r>
              <a:rPr lang="en-US" sz="900" b="0" i="0" u="none" strike="noStrike" cap="none">
                <a:solidFill>
                  <a:srgbClr val="FFFFFF"/>
                </a:solidFill>
                <a:latin typeface="Arial"/>
                <a:ea typeface="Arial"/>
                <a:cs typeface="Arial"/>
                <a:sym typeface="Arial"/>
              </a:rPr>
              <a:t>Private &amp; Confidential</a:t>
            </a:r>
            <a:endParaRPr sz="1400"/>
          </a:p>
        </p:txBody>
      </p:sp>
      <p:sp>
        <p:nvSpPr>
          <p:cNvPr id="11" name="Google Shape;11;p35"/>
          <p:cNvSpPr txBox="1">
            <a:spLocks noGrp="1"/>
          </p:cNvSpPr>
          <p:nvPr>
            <p:ph type="title"/>
          </p:nvPr>
        </p:nvSpPr>
        <p:spPr>
          <a:xfrm>
            <a:off x="844551" y="177800"/>
            <a:ext cx="10502900" cy="1143000"/>
          </a:xfrm>
          <a:prstGeom prst="rect">
            <a:avLst/>
          </a:prstGeom>
          <a:noFill/>
          <a:ln>
            <a:noFill/>
          </a:ln>
        </p:spPr>
        <p:txBody>
          <a:bodyPr spcFirstLastPara="1" wrap="square" lIns="25400" tIns="25400" rIns="25400" bIns="25400" anchor="ctr" anchorCtr="0">
            <a:normAutofit/>
          </a:bodyPr>
          <a:lstStyle>
            <a:lvl1pPr marR="0" lvl="0" algn="l" rtl="0">
              <a:lnSpc>
                <a:spcPct val="100000"/>
              </a:lnSpc>
              <a:spcBef>
                <a:spcPts val="0"/>
              </a:spcBef>
              <a:spcAft>
                <a:spcPts val="0"/>
              </a:spcAft>
              <a:buClr>
                <a:srgbClr val="000000"/>
              </a:buClr>
              <a:buSzPts val="3600"/>
              <a:buFont typeface="Open Sans"/>
              <a:buNone/>
              <a:defRPr sz="3600" b="1" i="0" u="none" strike="noStrike" cap="none">
                <a:solidFill>
                  <a:srgbClr val="000000"/>
                </a:solidFill>
                <a:latin typeface="Open Sans"/>
                <a:ea typeface="Open Sans"/>
                <a:cs typeface="Open Sans"/>
                <a:sym typeface="Open Sans"/>
              </a:defRPr>
            </a:lvl1pPr>
            <a:lvl2pPr marR="0" lvl="1" algn="l" rtl="0">
              <a:lnSpc>
                <a:spcPct val="100000"/>
              </a:lnSpc>
              <a:spcBef>
                <a:spcPts val="0"/>
              </a:spcBef>
              <a:spcAft>
                <a:spcPts val="0"/>
              </a:spcAft>
              <a:buClr>
                <a:srgbClr val="000000"/>
              </a:buClr>
              <a:buSzPts val="3600"/>
              <a:buFont typeface="Open Sans"/>
              <a:buNone/>
              <a:defRPr sz="3600" b="1" i="0" u="none" strike="noStrike" cap="none">
                <a:solidFill>
                  <a:srgbClr val="000000"/>
                </a:solidFill>
                <a:latin typeface="Open Sans"/>
                <a:ea typeface="Open Sans"/>
                <a:cs typeface="Open Sans"/>
                <a:sym typeface="Open Sans"/>
              </a:defRPr>
            </a:lvl2pPr>
            <a:lvl3pPr marR="0" lvl="2" algn="l" rtl="0">
              <a:lnSpc>
                <a:spcPct val="100000"/>
              </a:lnSpc>
              <a:spcBef>
                <a:spcPts val="0"/>
              </a:spcBef>
              <a:spcAft>
                <a:spcPts val="0"/>
              </a:spcAft>
              <a:buClr>
                <a:srgbClr val="000000"/>
              </a:buClr>
              <a:buSzPts val="3600"/>
              <a:buFont typeface="Open Sans"/>
              <a:buNone/>
              <a:defRPr sz="3600" b="1" i="0" u="none" strike="noStrike" cap="none">
                <a:solidFill>
                  <a:srgbClr val="000000"/>
                </a:solidFill>
                <a:latin typeface="Open Sans"/>
                <a:ea typeface="Open Sans"/>
                <a:cs typeface="Open Sans"/>
                <a:sym typeface="Open Sans"/>
              </a:defRPr>
            </a:lvl3pPr>
            <a:lvl4pPr marR="0" lvl="3" algn="l" rtl="0">
              <a:lnSpc>
                <a:spcPct val="100000"/>
              </a:lnSpc>
              <a:spcBef>
                <a:spcPts val="0"/>
              </a:spcBef>
              <a:spcAft>
                <a:spcPts val="0"/>
              </a:spcAft>
              <a:buClr>
                <a:srgbClr val="000000"/>
              </a:buClr>
              <a:buSzPts val="3600"/>
              <a:buFont typeface="Open Sans"/>
              <a:buNone/>
              <a:defRPr sz="3600" b="1" i="0" u="none" strike="noStrike" cap="none">
                <a:solidFill>
                  <a:srgbClr val="000000"/>
                </a:solidFill>
                <a:latin typeface="Open Sans"/>
                <a:ea typeface="Open Sans"/>
                <a:cs typeface="Open Sans"/>
                <a:sym typeface="Open Sans"/>
              </a:defRPr>
            </a:lvl4pPr>
            <a:lvl5pPr marR="0" lvl="4" algn="l" rtl="0">
              <a:lnSpc>
                <a:spcPct val="100000"/>
              </a:lnSpc>
              <a:spcBef>
                <a:spcPts val="0"/>
              </a:spcBef>
              <a:spcAft>
                <a:spcPts val="0"/>
              </a:spcAft>
              <a:buClr>
                <a:srgbClr val="000000"/>
              </a:buClr>
              <a:buSzPts val="3600"/>
              <a:buFont typeface="Open Sans"/>
              <a:buNone/>
              <a:defRPr sz="3600" b="1" i="0" u="none" strike="noStrike" cap="none">
                <a:solidFill>
                  <a:srgbClr val="000000"/>
                </a:solidFill>
                <a:latin typeface="Open Sans"/>
                <a:ea typeface="Open Sans"/>
                <a:cs typeface="Open Sans"/>
                <a:sym typeface="Open Sans"/>
              </a:defRPr>
            </a:lvl5pPr>
            <a:lvl6pPr marR="0" lvl="5" algn="l" rtl="0">
              <a:lnSpc>
                <a:spcPct val="100000"/>
              </a:lnSpc>
              <a:spcBef>
                <a:spcPts val="0"/>
              </a:spcBef>
              <a:spcAft>
                <a:spcPts val="0"/>
              </a:spcAft>
              <a:buClr>
                <a:srgbClr val="000000"/>
              </a:buClr>
              <a:buSzPts val="3600"/>
              <a:buFont typeface="Open Sans"/>
              <a:buNone/>
              <a:defRPr sz="3600" b="1" i="0" u="none" strike="noStrike" cap="none">
                <a:solidFill>
                  <a:srgbClr val="000000"/>
                </a:solidFill>
                <a:latin typeface="Open Sans"/>
                <a:ea typeface="Open Sans"/>
                <a:cs typeface="Open Sans"/>
                <a:sym typeface="Open Sans"/>
              </a:defRPr>
            </a:lvl6pPr>
            <a:lvl7pPr marR="0" lvl="6" algn="l" rtl="0">
              <a:lnSpc>
                <a:spcPct val="100000"/>
              </a:lnSpc>
              <a:spcBef>
                <a:spcPts val="0"/>
              </a:spcBef>
              <a:spcAft>
                <a:spcPts val="0"/>
              </a:spcAft>
              <a:buClr>
                <a:srgbClr val="000000"/>
              </a:buClr>
              <a:buSzPts val="3600"/>
              <a:buFont typeface="Open Sans"/>
              <a:buNone/>
              <a:defRPr sz="3600" b="1" i="0" u="none" strike="noStrike" cap="none">
                <a:solidFill>
                  <a:srgbClr val="000000"/>
                </a:solidFill>
                <a:latin typeface="Open Sans"/>
                <a:ea typeface="Open Sans"/>
                <a:cs typeface="Open Sans"/>
                <a:sym typeface="Open Sans"/>
              </a:defRPr>
            </a:lvl7pPr>
            <a:lvl8pPr marR="0" lvl="7" algn="l" rtl="0">
              <a:lnSpc>
                <a:spcPct val="100000"/>
              </a:lnSpc>
              <a:spcBef>
                <a:spcPts val="0"/>
              </a:spcBef>
              <a:spcAft>
                <a:spcPts val="0"/>
              </a:spcAft>
              <a:buClr>
                <a:srgbClr val="000000"/>
              </a:buClr>
              <a:buSzPts val="3600"/>
              <a:buFont typeface="Open Sans"/>
              <a:buNone/>
              <a:defRPr sz="3600" b="1" i="0" u="none" strike="noStrike" cap="none">
                <a:solidFill>
                  <a:srgbClr val="000000"/>
                </a:solidFill>
                <a:latin typeface="Open Sans"/>
                <a:ea typeface="Open Sans"/>
                <a:cs typeface="Open Sans"/>
                <a:sym typeface="Open Sans"/>
              </a:defRPr>
            </a:lvl8pPr>
            <a:lvl9pPr marR="0" lvl="8" algn="l" rtl="0">
              <a:lnSpc>
                <a:spcPct val="100000"/>
              </a:lnSpc>
              <a:spcBef>
                <a:spcPts val="0"/>
              </a:spcBef>
              <a:spcAft>
                <a:spcPts val="0"/>
              </a:spcAft>
              <a:buClr>
                <a:srgbClr val="000000"/>
              </a:buClr>
              <a:buSzPts val="3600"/>
              <a:buFont typeface="Open Sans"/>
              <a:buNone/>
              <a:defRPr sz="3600" b="1" i="0" u="none" strike="noStrike" cap="none">
                <a:solidFill>
                  <a:srgbClr val="000000"/>
                </a:solidFill>
                <a:latin typeface="Open Sans"/>
                <a:ea typeface="Open Sans"/>
                <a:cs typeface="Open Sans"/>
                <a:sym typeface="Open Sans"/>
              </a:defRPr>
            </a:lvl9pPr>
          </a:lstStyle>
          <a:p>
            <a:endParaRPr/>
          </a:p>
        </p:txBody>
      </p:sp>
      <p:sp>
        <p:nvSpPr>
          <p:cNvPr id="12" name="Google Shape;12;p35"/>
          <p:cNvSpPr txBox="1">
            <a:spLocks noGrp="1"/>
          </p:cNvSpPr>
          <p:nvPr>
            <p:ph type="body" idx="1"/>
          </p:nvPr>
        </p:nvSpPr>
        <p:spPr>
          <a:xfrm>
            <a:off x="844551" y="1574800"/>
            <a:ext cx="10502900" cy="4648200"/>
          </a:xfrm>
          <a:prstGeom prst="rect">
            <a:avLst/>
          </a:prstGeom>
          <a:noFill/>
          <a:ln>
            <a:noFill/>
          </a:ln>
        </p:spPr>
        <p:txBody>
          <a:bodyPr spcFirstLastPara="1" wrap="square" lIns="25400" tIns="25400" rIns="25400" bIns="25400" anchor="ctr" anchorCtr="0">
            <a:normAutofit/>
          </a:bodyPr>
          <a:lstStyle>
            <a:lvl1pPr marL="457200" marR="0" lvl="0" indent="-419100" algn="l" rtl="0">
              <a:lnSpc>
                <a:spcPct val="100000"/>
              </a:lnSpc>
              <a:spcBef>
                <a:spcPts val="2900"/>
              </a:spcBef>
              <a:spcAft>
                <a:spcPts val="0"/>
              </a:spcAft>
              <a:buClr>
                <a:srgbClr val="000000"/>
              </a:buClr>
              <a:buSzPts val="3000"/>
              <a:buFont typeface="Open Sans"/>
              <a:buChar char="•"/>
              <a:defRPr sz="2400" b="0" i="0" u="none" strike="noStrike" cap="none">
                <a:solidFill>
                  <a:srgbClr val="000000"/>
                </a:solidFill>
                <a:latin typeface="Open Sans"/>
                <a:ea typeface="Open Sans"/>
                <a:cs typeface="Open Sans"/>
                <a:sym typeface="Open Sans"/>
              </a:defRPr>
            </a:lvl1pPr>
            <a:lvl2pPr marL="914400" marR="0" lvl="1" indent="-419100" algn="l" rtl="0">
              <a:lnSpc>
                <a:spcPct val="100000"/>
              </a:lnSpc>
              <a:spcBef>
                <a:spcPts val="2900"/>
              </a:spcBef>
              <a:spcAft>
                <a:spcPts val="0"/>
              </a:spcAft>
              <a:buClr>
                <a:srgbClr val="000000"/>
              </a:buClr>
              <a:buSzPts val="3000"/>
              <a:buFont typeface="Open Sans"/>
              <a:buChar char="•"/>
              <a:defRPr sz="2400" b="0" i="0" u="none" strike="noStrike" cap="none">
                <a:solidFill>
                  <a:srgbClr val="000000"/>
                </a:solidFill>
                <a:latin typeface="Open Sans"/>
                <a:ea typeface="Open Sans"/>
                <a:cs typeface="Open Sans"/>
                <a:sym typeface="Open Sans"/>
              </a:defRPr>
            </a:lvl2pPr>
            <a:lvl3pPr marL="1371600" marR="0" lvl="2" indent="-419100" algn="l" rtl="0">
              <a:lnSpc>
                <a:spcPct val="100000"/>
              </a:lnSpc>
              <a:spcBef>
                <a:spcPts val="2900"/>
              </a:spcBef>
              <a:spcAft>
                <a:spcPts val="0"/>
              </a:spcAft>
              <a:buClr>
                <a:srgbClr val="000000"/>
              </a:buClr>
              <a:buSzPts val="3000"/>
              <a:buFont typeface="Open Sans"/>
              <a:buChar char="•"/>
              <a:defRPr sz="2400" b="0" i="0" u="none" strike="noStrike" cap="none">
                <a:solidFill>
                  <a:srgbClr val="000000"/>
                </a:solidFill>
                <a:latin typeface="Open Sans"/>
                <a:ea typeface="Open Sans"/>
                <a:cs typeface="Open Sans"/>
                <a:sym typeface="Open Sans"/>
              </a:defRPr>
            </a:lvl3pPr>
            <a:lvl4pPr marL="1828800" marR="0" lvl="3" indent="-419100" algn="l" rtl="0">
              <a:lnSpc>
                <a:spcPct val="100000"/>
              </a:lnSpc>
              <a:spcBef>
                <a:spcPts val="2900"/>
              </a:spcBef>
              <a:spcAft>
                <a:spcPts val="0"/>
              </a:spcAft>
              <a:buClr>
                <a:srgbClr val="000000"/>
              </a:buClr>
              <a:buSzPts val="3000"/>
              <a:buFont typeface="Open Sans"/>
              <a:buChar char="•"/>
              <a:defRPr sz="2400" b="0" i="0" u="none" strike="noStrike" cap="none">
                <a:solidFill>
                  <a:srgbClr val="000000"/>
                </a:solidFill>
                <a:latin typeface="Open Sans"/>
                <a:ea typeface="Open Sans"/>
                <a:cs typeface="Open Sans"/>
                <a:sym typeface="Open Sans"/>
              </a:defRPr>
            </a:lvl4pPr>
            <a:lvl5pPr marL="2286000" marR="0" lvl="4" indent="-419100" algn="l" rtl="0">
              <a:lnSpc>
                <a:spcPct val="100000"/>
              </a:lnSpc>
              <a:spcBef>
                <a:spcPts val="2900"/>
              </a:spcBef>
              <a:spcAft>
                <a:spcPts val="0"/>
              </a:spcAft>
              <a:buClr>
                <a:srgbClr val="000000"/>
              </a:buClr>
              <a:buSzPts val="3000"/>
              <a:buFont typeface="Open Sans"/>
              <a:buChar char="•"/>
              <a:defRPr sz="2400" b="0" i="0" u="none" strike="noStrike" cap="none">
                <a:solidFill>
                  <a:srgbClr val="000000"/>
                </a:solidFill>
                <a:latin typeface="Open Sans"/>
                <a:ea typeface="Open Sans"/>
                <a:cs typeface="Open Sans"/>
                <a:sym typeface="Open Sans"/>
              </a:defRPr>
            </a:lvl5pPr>
            <a:lvl6pPr marL="2743200" marR="0" lvl="5" indent="-419100" algn="l" rtl="0">
              <a:lnSpc>
                <a:spcPct val="100000"/>
              </a:lnSpc>
              <a:spcBef>
                <a:spcPts val="2900"/>
              </a:spcBef>
              <a:spcAft>
                <a:spcPts val="0"/>
              </a:spcAft>
              <a:buClr>
                <a:srgbClr val="000000"/>
              </a:buClr>
              <a:buSzPts val="3000"/>
              <a:buFont typeface="Open Sans"/>
              <a:buChar char="•"/>
              <a:defRPr sz="2400" b="0" i="0" u="none" strike="noStrike" cap="none">
                <a:solidFill>
                  <a:srgbClr val="000000"/>
                </a:solidFill>
                <a:latin typeface="Open Sans"/>
                <a:ea typeface="Open Sans"/>
                <a:cs typeface="Open Sans"/>
                <a:sym typeface="Open Sans"/>
              </a:defRPr>
            </a:lvl6pPr>
            <a:lvl7pPr marL="3200400" marR="0" lvl="6" indent="-419100" algn="l" rtl="0">
              <a:lnSpc>
                <a:spcPct val="100000"/>
              </a:lnSpc>
              <a:spcBef>
                <a:spcPts val="2900"/>
              </a:spcBef>
              <a:spcAft>
                <a:spcPts val="0"/>
              </a:spcAft>
              <a:buClr>
                <a:srgbClr val="000000"/>
              </a:buClr>
              <a:buSzPts val="3000"/>
              <a:buFont typeface="Open Sans"/>
              <a:buChar char="•"/>
              <a:defRPr sz="2400" b="0" i="0" u="none" strike="noStrike" cap="none">
                <a:solidFill>
                  <a:srgbClr val="000000"/>
                </a:solidFill>
                <a:latin typeface="Open Sans"/>
                <a:ea typeface="Open Sans"/>
                <a:cs typeface="Open Sans"/>
                <a:sym typeface="Open Sans"/>
              </a:defRPr>
            </a:lvl7pPr>
            <a:lvl8pPr marL="3657600" marR="0" lvl="7" indent="-419100" algn="l" rtl="0">
              <a:lnSpc>
                <a:spcPct val="100000"/>
              </a:lnSpc>
              <a:spcBef>
                <a:spcPts val="2900"/>
              </a:spcBef>
              <a:spcAft>
                <a:spcPts val="0"/>
              </a:spcAft>
              <a:buClr>
                <a:srgbClr val="000000"/>
              </a:buClr>
              <a:buSzPts val="3000"/>
              <a:buFont typeface="Open Sans"/>
              <a:buChar char="•"/>
              <a:defRPr sz="2400" b="0" i="0" u="none" strike="noStrike" cap="none">
                <a:solidFill>
                  <a:srgbClr val="000000"/>
                </a:solidFill>
                <a:latin typeface="Open Sans"/>
                <a:ea typeface="Open Sans"/>
                <a:cs typeface="Open Sans"/>
                <a:sym typeface="Open Sans"/>
              </a:defRPr>
            </a:lvl8pPr>
            <a:lvl9pPr marL="4114800" marR="0" lvl="8" indent="-419100" algn="l" rtl="0">
              <a:lnSpc>
                <a:spcPct val="100000"/>
              </a:lnSpc>
              <a:spcBef>
                <a:spcPts val="2900"/>
              </a:spcBef>
              <a:spcAft>
                <a:spcPts val="0"/>
              </a:spcAft>
              <a:buClr>
                <a:srgbClr val="000000"/>
              </a:buClr>
              <a:buSzPts val="3000"/>
              <a:buFont typeface="Open Sans"/>
              <a:buChar char="•"/>
              <a:defRPr sz="2400" b="0" i="0" u="none" strike="noStrike" cap="none">
                <a:solidFill>
                  <a:srgbClr val="000000"/>
                </a:solidFill>
                <a:latin typeface="Open Sans"/>
                <a:ea typeface="Open Sans"/>
                <a:cs typeface="Open Sans"/>
                <a:sym typeface="Open Sans"/>
              </a:defRPr>
            </a:lvl9pPr>
          </a:lstStyle>
          <a:p>
            <a:endParaRPr/>
          </a:p>
        </p:txBody>
      </p:sp>
    </p:spTree>
    <p:extLst>
      <p:ext uri="{BB962C8B-B14F-4D97-AF65-F5344CB8AC3E}">
        <p14:creationId xmlns:p14="http://schemas.microsoft.com/office/powerpoint/2010/main" val="3006848022"/>
      </p:ext>
    </p:extLst>
  </p:cSld>
  <p:clrMap bg1="lt1" tx1="dk1" bg2="dk2" tx2="lt2" accent1="accent1" accent2="accent2" accent3="accent3" accent4="accent4" accent5="accent5" accent6="accent6" hlink="hlink" folHlink="folHlink"/>
  <p:sldLayoutIdLst>
    <p:sldLayoutId id="2147483975" r:id="rId1"/>
    <p:sldLayoutId id="2147483976" r:id="rId2"/>
    <p:sldLayoutId id="2147483977" r:id="rId3"/>
    <p:sldLayoutId id="2147483991" r:id="rId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B7C280D-760B-6F91-5DAE-F588659A690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3363C0A8-7E42-513A-89E2-FA9035789FF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7CF1F0AA-A73C-9545-26B6-73BD084C407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9E5CE340-2780-6141-8D7B-2B1A925C9B04}" type="datetimeFigureOut">
              <a:rPr lang="en-US" smtClean="0"/>
              <a:t>9/13/25</a:t>
            </a:fld>
            <a:endParaRPr lang="en-US"/>
          </a:p>
        </p:txBody>
      </p:sp>
      <p:sp>
        <p:nvSpPr>
          <p:cNvPr id="5" name="Footer Placeholder 4">
            <a:extLst>
              <a:ext uri="{FF2B5EF4-FFF2-40B4-BE49-F238E27FC236}">
                <a16:creationId xmlns:a16="http://schemas.microsoft.com/office/drawing/2014/main" id="{CB0AD5C1-7B14-77D7-9715-509C9DE8A06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1B96B696-6CC9-646F-3320-540CF019B67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AA1ED13C-81DD-E44B-9E8C-49936B970C8E}" type="slidenum">
              <a:rPr lang="en-US" smtClean="0"/>
              <a:t>‹#›</a:t>
            </a:fld>
            <a:endParaRPr lang="en-US"/>
          </a:p>
        </p:txBody>
      </p:sp>
    </p:spTree>
    <p:extLst>
      <p:ext uri="{BB962C8B-B14F-4D97-AF65-F5344CB8AC3E}">
        <p14:creationId xmlns:p14="http://schemas.microsoft.com/office/powerpoint/2010/main" val="2072035992"/>
      </p:ext>
    </p:extLst>
  </p:cSld>
  <p:clrMap bg1="lt1" tx1="dk1" bg2="lt2" tx2="dk2" accent1="accent1" accent2="accent2" accent3="accent3" accent4="accent4" accent5="accent5" accent6="accent6" hlink="hlink" folHlink="folHlink"/>
  <p:sldLayoutIdLst>
    <p:sldLayoutId id="2147483979" r:id="rId1"/>
    <p:sldLayoutId id="2147483980" r:id="rId2"/>
    <p:sldLayoutId id="2147483981" r:id="rId3"/>
    <p:sldLayoutId id="2147483982" r:id="rId4"/>
    <p:sldLayoutId id="2147483983" r:id="rId5"/>
    <p:sldLayoutId id="2147483984" r:id="rId6"/>
    <p:sldLayoutId id="2147483985" r:id="rId7"/>
    <p:sldLayoutId id="2147483986" r:id="rId8"/>
    <p:sldLayoutId id="2147483987" r:id="rId9"/>
    <p:sldLayoutId id="2147483988" r:id="rId10"/>
    <p:sldLayoutId id="2147483989" r:id="rId11"/>
    <p:sldLayoutId id="214748399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1E65079-1297-06E4-ED71-C3393FAD32C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59E7DB5B-C24B-370E-B3E6-888871FF443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6D562439-9B73-438A-B616-2F6935C0B3A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A3874AE9-577E-6E47-A46E-BEAC4AAA7B19}" type="datetimeFigureOut">
              <a:rPr lang="en-US" smtClean="0"/>
              <a:t>9/13/25</a:t>
            </a:fld>
            <a:endParaRPr lang="en-US"/>
          </a:p>
        </p:txBody>
      </p:sp>
      <p:sp>
        <p:nvSpPr>
          <p:cNvPr id="5" name="Footer Placeholder 4">
            <a:extLst>
              <a:ext uri="{FF2B5EF4-FFF2-40B4-BE49-F238E27FC236}">
                <a16:creationId xmlns:a16="http://schemas.microsoft.com/office/drawing/2014/main" id="{8407C7E6-9EF7-6A55-5301-CE5511616A5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7FB55258-C491-718C-39E3-5F47C2B9B1A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86CB4B4D-7CA3-9044-876B-883B54F8677D}" type="slidenum">
              <a:rPr lang="en-IN" smtClean="0"/>
              <a:t>‹#›</a:t>
            </a:fld>
            <a:endParaRPr lang="en-IN"/>
          </a:p>
        </p:txBody>
      </p:sp>
    </p:spTree>
    <p:extLst>
      <p:ext uri="{BB962C8B-B14F-4D97-AF65-F5344CB8AC3E}">
        <p14:creationId xmlns:p14="http://schemas.microsoft.com/office/powerpoint/2010/main" val="4026693438"/>
      </p:ext>
    </p:extLst>
  </p:cSld>
  <p:clrMap bg1="lt1" tx1="dk1" bg2="lt2" tx2="dk2" accent1="accent1" accent2="accent2" accent3="accent3" accent4="accent4" accent5="accent5" accent6="accent6" hlink="hlink" folHlink="folHlink"/>
  <p:sldLayoutIdLst>
    <p:sldLayoutId id="2147484005" r:id="rId1"/>
    <p:sldLayoutId id="2147484006" r:id="rId2"/>
    <p:sldLayoutId id="2147484007" r:id="rId3"/>
    <p:sldLayoutId id="2147484008" r:id="rId4"/>
    <p:sldLayoutId id="2147484009" r:id="rId5"/>
    <p:sldLayoutId id="2147484010" r:id="rId6"/>
    <p:sldLayoutId id="2147484011" r:id="rId7"/>
    <p:sldLayoutId id="2147484012" r:id="rId8"/>
    <p:sldLayoutId id="2147484013" r:id="rId9"/>
    <p:sldLayoutId id="2147484014" r:id="rId10"/>
    <p:sldLayoutId id="214748401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6.xml"/></Relationships>
</file>

<file path=ppt/slides/_rels/slide10.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17.png"/><Relationship Id="rId7" Type="http://schemas.openxmlformats.org/officeDocument/2006/relationships/hyperlink" Target="https://www.dailydoseofds.com/a-beginner-friendly-and-comprehensive-deep-dive-on-vector-databases/" TargetMode="External"/><Relationship Id="rId2" Type="http://schemas.openxmlformats.org/officeDocument/2006/relationships/notesSlide" Target="../notesSlides/notesSlide9.xml"/><Relationship Id="rId1" Type="http://schemas.openxmlformats.org/officeDocument/2006/relationships/slideLayout" Target="../slideLayouts/slideLayout18.xml"/><Relationship Id="rId6" Type="http://schemas.openxmlformats.org/officeDocument/2006/relationships/image" Target="../media/image20.jpeg"/><Relationship Id="rId5" Type="http://schemas.openxmlformats.org/officeDocument/2006/relationships/image" Target="../media/image19.pn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18.xml"/><Relationship Id="rId5" Type="http://schemas.openxmlformats.org/officeDocument/2006/relationships/image" Target="../media/image1.png"/><Relationship Id="rId4" Type="http://schemas.openxmlformats.org/officeDocument/2006/relationships/hyperlink" Target="https://www.tensorops.ai/post/rag-vs-large-context-models-how-gemini-1-5-changes-the-world"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s://www.tensorops.ai/post/rag-vs-large-context-models-how-gemini-1-5-changes-the-world" TargetMode="External"/><Relationship Id="rId2" Type="http://schemas.openxmlformats.org/officeDocument/2006/relationships/notesSlide" Target="../notesSlides/notesSlide12.xml"/><Relationship Id="rId1" Type="http://schemas.openxmlformats.org/officeDocument/2006/relationships/slideLayout" Target="../slideLayouts/slideLayout18.xml"/><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18.xml"/><Relationship Id="rId5" Type="http://schemas.openxmlformats.org/officeDocument/2006/relationships/image" Target="../media/image1.png"/><Relationship Id="rId4" Type="http://schemas.openxmlformats.org/officeDocument/2006/relationships/hyperlink" Target="https://arxiv.org/pdf/2401.05856"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18.xml"/><Relationship Id="rId5" Type="http://schemas.openxmlformats.org/officeDocument/2006/relationships/image" Target="../media/image1.png"/><Relationship Id="rId4" Type="http://schemas.openxmlformats.org/officeDocument/2006/relationships/hyperlink" Target="https://github.com/langchain-ai/rag-from-scratch" TargetMode="Externa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6.xml"/><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diagramQuickStyle" Target="../diagrams/quickStyle1.xml"/><Relationship Id="rId3" Type="http://schemas.openxmlformats.org/officeDocument/2006/relationships/image" Target="../media/image1.png"/><Relationship Id="rId7" Type="http://schemas.openxmlformats.org/officeDocument/2006/relationships/image" Target="../media/image8.png"/><Relationship Id="rId12" Type="http://schemas.openxmlformats.org/officeDocument/2006/relationships/diagramLayout" Target="../diagrams/layout1.xml"/><Relationship Id="rId2" Type="http://schemas.openxmlformats.org/officeDocument/2006/relationships/notesSlide" Target="../notesSlides/notesSlide1.xml"/><Relationship Id="rId16" Type="http://schemas.openxmlformats.org/officeDocument/2006/relationships/image" Target="../media/image12.jpeg"/><Relationship Id="rId1" Type="http://schemas.openxmlformats.org/officeDocument/2006/relationships/slideLayout" Target="../slideLayouts/slideLayout1.xml"/><Relationship Id="rId6" Type="http://schemas.openxmlformats.org/officeDocument/2006/relationships/image" Target="../media/image7.png"/><Relationship Id="rId11" Type="http://schemas.openxmlformats.org/officeDocument/2006/relationships/diagramData" Target="../diagrams/data1.xml"/><Relationship Id="rId5" Type="http://schemas.openxmlformats.org/officeDocument/2006/relationships/image" Target="../media/image6.png"/><Relationship Id="rId15" Type="http://schemas.microsoft.com/office/2007/relationships/diagramDrawing" Target="../diagrams/drawing1.xml"/><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 Id="rId14" Type="http://schemas.openxmlformats.org/officeDocument/2006/relationships/diagramColors" Target="../diagrams/colors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8" Type="http://schemas.microsoft.com/office/2007/relationships/diagramDrawing" Target="../diagrams/drawing6.xml"/><Relationship Id="rId3" Type="http://schemas.openxmlformats.org/officeDocument/2006/relationships/image" Target="../media/image1.png"/><Relationship Id="rId7" Type="http://schemas.openxmlformats.org/officeDocument/2006/relationships/diagramColors" Target="../diagrams/colors6.xml"/><Relationship Id="rId2" Type="http://schemas.openxmlformats.org/officeDocument/2006/relationships/notesSlide" Target="../notesSlides/notesSlide23.xml"/><Relationship Id="rId1" Type="http://schemas.openxmlformats.org/officeDocument/2006/relationships/slideLayout" Target="../slideLayouts/slideLayout6.xml"/><Relationship Id="rId6" Type="http://schemas.openxmlformats.org/officeDocument/2006/relationships/diagramQuickStyle" Target="../diagrams/quickStyle6.xml"/><Relationship Id="rId5" Type="http://schemas.openxmlformats.org/officeDocument/2006/relationships/diagramLayout" Target="../diagrams/layout6.xml"/><Relationship Id="rId4" Type="http://schemas.openxmlformats.org/officeDocument/2006/relationships/diagramData" Target="../diagrams/data6.xml"/></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6.xml"/><Relationship Id="rId1" Type="http://schemas.openxmlformats.org/officeDocument/2006/relationships/slideLayout" Target="../slideLayouts/slideLayout6.xml"/><Relationship Id="rId5" Type="http://schemas.openxmlformats.org/officeDocument/2006/relationships/image" Target="../media/image1.png"/><Relationship Id="rId4" Type="http://schemas.openxmlformats.org/officeDocument/2006/relationships/hyperlink" Target="https://www.anthropic.com/engineering/building-effective-agents"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7.xml"/><Relationship Id="rId1" Type="http://schemas.openxmlformats.org/officeDocument/2006/relationships/slideLayout" Target="../slideLayouts/slideLayout6.xml"/><Relationship Id="rId5" Type="http://schemas.openxmlformats.org/officeDocument/2006/relationships/hyperlink" Target="https://www.anthropic.com/engineering/building-effective-agents" TargetMode="External"/><Relationship Id="rId4" Type="http://schemas.openxmlformats.org/officeDocument/2006/relationships/image" Target="../media/image1.png"/></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8.xml"/><Relationship Id="rId1" Type="http://schemas.openxmlformats.org/officeDocument/2006/relationships/slideLayout" Target="../slideLayouts/slideLayout6.xml"/><Relationship Id="rId5" Type="http://schemas.openxmlformats.org/officeDocument/2006/relationships/hyperlink" Target="https://www.anthropic.com/engineering/building-effective-agents" TargetMode="External"/><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9.xml"/><Relationship Id="rId1" Type="http://schemas.openxmlformats.org/officeDocument/2006/relationships/slideLayout" Target="../slideLayouts/slideLayout6.xml"/><Relationship Id="rId5" Type="http://schemas.openxmlformats.org/officeDocument/2006/relationships/hyperlink" Target="https://www.anthropic.com/engineering/building-effective-agents" TargetMode="External"/><Relationship Id="rId4" Type="http://schemas.openxmlformats.org/officeDocument/2006/relationships/image" Target="../media/image1.png"/></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0.xml"/><Relationship Id="rId1" Type="http://schemas.openxmlformats.org/officeDocument/2006/relationships/slideLayout" Target="../slideLayouts/slideLayout6.xml"/><Relationship Id="rId5" Type="http://schemas.openxmlformats.org/officeDocument/2006/relationships/hyperlink" Target="https://www.anthropic.com/engineering/building-effective-agents" TargetMode="External"/><Relationship Id="rId4" Type="http://schemas.openxmlformats.org/officeDocument/2006/relationships/image" Target="../media/image1.png"/></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1.xml"/><Relationship Id="rId1" Type="http://schemas.openxmlformats.org/officeDocument/2006/relationships/slideLayout" Target="../slideLayouts/slideLayout6.xml"/><Relationship Id="rId5" Type="http://schemas.openxmlformats.org/officeDocument/2006/relationships/hyperlink" Target="https://www.anthropic.com/engineering/building-effective-agents" TargetMode="External"/><Relationship Id="rId4" Type="http://schemas.openxmlformats.org/officeDocument/2006/relationships/image" Target="../media/image1.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6.xml"/><Relationship Id="rId5" Type="http://schemas.openxmlformats.org/officeDocument/2006/relationships/hyperlink" Target="https://www.anthropic.com/engineering/building-effective-agents" TargetMode="External"/><Relationship Id="rId4" Type="http://schemas.openxmlformats.org/officeDocument/2006/relationships/image" Target="../media/image30.png"/></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6.xml"/><Relationship Id="rId5" Type="http://schemas.openxmlformats.org/officeDocument/2006/relationships/hyperlink" Target="https://www.anthropic.com/engineering/building-effective-agents" TargetMode="External"/><Relationship Id="rId4" Type="http://schemas.openxmlformats.org/officeDocument/2006/relationships/image" Target="../media/image30.png"/></Relationships>
</file>

<file path=ppt/slides/_rels/slide3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5.xml"/><Relationship Id="rId1" Type="http://schemas.openxmlformats.org/officeDocument/2006/relationships/slideLayout" Target="../slideLayouts/slideLayout6.xml"/><Relationship Id="rId4" Type="http://schemas.openxmlformats.org/officeDocument/2006/relationships/image" Target="../media/image1.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hyperlink" Target="https://gorilla.cs.berkeley.edu/leaderboard.html" TargetMode="External"/><Relationship Id="rId2" Type="http://schemas.openxmlformats.org/officeDocument/2006/relationships/notesSlide" Target="../notesSlides/notesSlide40.xml"/><Relationship Id="rId1" Type="http://schemas.openxmlformats.org/officeDocument/2006/relationships/slideLayout" Target="../slideLayouts/slideLayout6.xml"/><Relationship Id="rId4" Type="http://schemas.openxmlformats.org/officeDocument/2006/relationships/image" Target="../media/image1.png"/></Relationships>
</file>

<file path=ppt/slides/_rels/slide4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1.xml"/><Relationship Id="rId1" Type="http://schemas.openxmlformats.org/officeDocument/2006/relationships/slideLayout" Target="../slideLayouts/slideLayout6.xml"/><Relationship Id="rId5" Type="http://schemas.openxmlformats.org/officeDocument/2006/relationships/image" Target="../media/image1.png"/><Relationship Id="rId4" Type="http://schemas.openxmlformats.org/officeDocument/2006/relationships/hyperlink" Target="https://platform.openai.com/docs/guides/function-calling" TargetMode="Externa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3.xml"/><Relationship Id="rId1" Type="http://schemas.openxmlformats.org/officeDocument/2006/relationships/slideLayout" Target="../slideLayouts/slideLayout6.xml"/><Relationship Id="rId6" Type="http://schemas.openxmlformats.org/officeDocument/2006/relationships/image" Target="../media/image1.png"/><Relationship Id="rId5" Type="http://schemas.openxmlformats.org/officeDocument/2006/relationships/image" Target="../media/image34.png"/><Relationship Id="rId4" Type="http://schemas.openxmlformats.org/officeDocument/2006/relationships/hyperlink" Target="https://arxiv.org/abs/2210.03629" TargetMode="External"/></Relationships>
</file>

<file path=ppt/slides/_rels/slide4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4.xml"/><Relationship Id="rId1" Type="http://schemas.openxmlformats.org/officeDocument/2006/relationships/slideLayout" Target="../slideLayouts/slideLayout6.xml"/><Relationship Id="rId5" Type="http://schemas.openxmlformats.org/officeDocument/2006/relationships/image" Target="../media/image1.png"/><Relationship Id="rId4" Type="http://schemas.openxmlformats.org/officeDocument/2006/relationships/hyperlink" Target="https://towardsdatascience.com/build-a-general-purpose-ai-agent-c40be49e7400/" TargetMode="External"/></Relationships>
</file>

<file path=ppt/slides/_rels/slide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hyperlink" Target="https://langchain-ai.github.io/langgraph/concepts/multi_agent/#multi-agent-architectures" TargetMode="External"/><Relationship Id="rId2" Type="http://schemas.openxmlformats.org/officeDocument/2006/relationships/notesSlide" Target="../notesSlides/notesSlide46.xml"/><Relationship Id="rId1" Type="http://schemas.openxmlformats.org/officeDocument/2006/relationships/slideLayout" Target="../slideLayouts/slideLayout6.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1.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hyperlink" Target="https://blog.langchain.com/how-to-build-an-agent/" TargetMode="External"/><Relationship Id="rId2" Type="http://schemas.openxmlformats.org/officeDocument/2006/relationships/notesSlide" Target="../notesSlides/notesSlide48.xml"/><Relationship Id="rId1" Type="http://schemas.openxmlformats.org/officeDocument/2006/relationships/slideLayout" Target="../slideLayouts/slideLayout6.xml"/><Relationship Id="rId5" Type="http://schemas.openxmlformats.org/officeDocument/2006/relationships/image" Target="../media/image39.png"/><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hyperlink" Target="https://www.anthropic.com/engineering/building-effective-agents" TargetMode="External"/><Relationship Id="rId2" Type="http://schemas.openxmlformats.org/officeDocument/2006/relationships/notesSlide" Target="../notesSlides/notesSlide49.xml"/><Relationship Id="rId1" Type="http://schemas.openxmlformats.org/officeDocument/2006/relationships/slideLayout" Target="../slideLayouts/slideLayout6.xml"/><Relationship Id="rId4" Type="http://schemas.openxmlformats.org/officeDocument/2006/relationships/image" Target="../media/image1.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1.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8" Type="http://schemas.microsoft.com/office/2007/relationships/diagramDrawing" Target="../diagrams/drawing7.xml"/><Relationship Id="rId13" Type="http://schemas.microsoft.com/office/2007/relationships/diagramDrawing" Target="../diagrams/drawing8.xml"/><Relationship Id="rId3" Type="http://schemas.openxmlformats.org/officeDocument/2006/relationships/image" Target="../media/image1.png"/><Relationship Id="rId7" Type="http://schemas.openxmlformats.org/officeDocument/2006/relationships/diagramColors" Target="../diagrams/colors7.xml"/><Relationship Id="rId12" Type="http://schemas.openxmlformats.org/officeDocument/2006/relationships/diagramColors" Target="../diagrams/colors8.xml"/><Relationship Id="rId2" Type="http://schemas.openxmlformats.org/officeDocument/2006/relationships/notesSlide" Target="../notesSlides/notesSlide57.xml"/><Relationship Id="rId1" Type="http://schemas.openxmlformats.org/officeDocument/2006/relationships/slideLayout" Target="../slideLayouts/slideLayout18.xml"/><Relationship Id="rId6" Type="http://schemas.openxmlformats.org/officeDocument/2006/relationships/diagramQuickStyle" Target="../diagrams/quickStyle7.xml"/><Relationship Id="rId11" Type="http://schemas.openxmlformats.org/officeDocument/2006/relationships/diagramQuickStyle" Target="../diagrams/quickStyle8.xml"/><Relationship Id="rId5" Type="http://schemas.openxmlformats.org/officeDocument/2006/relationships/diagramLayout" Target="../diagrams/layout7.xml"/><Relationship Id="rId10" Type="http://schemas.openxmlformats.org/officeDocument/2006/relationships/diagramLayout" Target="../diagrams/layout8.xml"/><Relationship Id="rId4" Type="http://schemas.openxmlformats.org/officeDocument/2006/relationships/diagramData" Target="../diagrams/data7.xml"/><Relationship Id="rId9" Type="http://schemas.openxmlformats.org/officeDocument/2006/relationships/diagramData" Target="../diagrams/data8.xml"/></Relationships>
</file>

<file path=ppt/slides/_rels/slide59.xml.rels><?xml version="1.0" encoding="UTF-8" standalone="yes"?>
<Relationships xmlns="http://schemas.openxmlformats.org/package/2006/relationships"><Relationship Id="rId3" Type="http://schemas.openxmlformats.org/officeDocument/2006/relationships/hyperlink" Target="https://www.dailydoseofds.com/model-context-protocol-crash-course-part-1/" TargetMode="External"/><Relationship Id="rId2" Type="http://schemas.openxmlformats.org/officeDocument/2006/relationships/notesSlide" Target="../notesSlides/notesSlide58.xml"/><Relationship Id="rId1" Type="http://schemas.openxmlformats.org/officeDocument/2006/relationships/slideLayout" Target="../slideLayouts/slideLayout18.xml"/><Relationship Id="rId6" Type="http://schemas.openxmlformats.org/officeDocument/2006/relationships/image" Target="../media/image40.png"/><Relationship Id="rId5" Type="http://schemas.openxmlformats.org/officeDocument/2006/relationships/image" Target="../media/image1.png"/><Relationship Id="rId4" Type="http://schemas.openxmlformats.org/officeDocument/2006/relationships/hyperlink" Target="https://www.tensorops.ai/post/rag-vs-large-context-models-how-gemini-1-5-changes-the-world"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9.xml"/><Relationship Id="rId1" Type="http://schemas.openxmlformats.org/officeDocument/2006/relationships/slideLayout" Target="../slideLayouts/slideLayout18.xml"/><Relationship Id="rId5" Type="http://schemas.openxmlformats.org/officeDocument/2006/relationships/image" Target="../media/image42.png"/><Relationship Id="rId4" Type="http://schemas.openxmlformats.org/officeDocument/2006/relationships/image" Target="../media/image41.png"/></Relationships>
</file>

<file path=ppt/slides/_rels/slide6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0.xml"/><Relationship Id="rId1" Type="http://schemas.openxmlformats.org/officeDocument/2006/relationships/slideLayout" Target="../slideLayouts/slideLayout18.xml"/><Relationship Id="rId5" Type="http://schemas.openxmlformats.org/officeDocument/2006/relationships/hyperlink" Target="https://www.dailydoseofds.com/model-context-protocol-crash-course-part-1/" TargetMode="External"/><Relationship Id="rId4" Type="http://schemas.openxmlformats.org/officeDocument/2006/relationships/image" Target="../media/image43.png"/></Relationships>
</file>

<file path=ppt/slides/_rels/slide6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1.xml"/><Relationship Id="rId1" Type="http://schemas.openxmlformats.org/officeDocument/2006/relationships/slideLayout" Target="../slideLayouts/slideLayout18.xml"/><Relationship Id="rId5" Type="http://schemas.openxmlformats.org/officeDocument/2006/relationships/image" Target="../media/image44.png"/><Relationship Id="rId4" Type="http://schemas.openxmlformats.org/officeDocument/2006/relationships/hyperlink" Target="https://www.dailydoseofds.com/model-context-protocol-crash-course-part-1/" TargetMode="External"/></Relationships>
</file>

<file path=ppt/slides/_rels/slide6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2.xml"/><Relationship Id="rId1" Type="http://schemas.openxmlformats.org/officeDocument/2006/relationships/slideLayout" Target="../slideLayouts/slideLayout18.xml"/></Relationships>
</file>

<file path=ppt/slides/_rels/slide6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3.xml"/><Relationship Id="rId1" Type="http://schemas.openxmlformats.org/officeDocument/2006/relationships/slideLayout" Target="../slideLayouts/slideLayout18.xml"/></Relationships>
</file>

<file path=ppt/slides/_rels/slide6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4.xml"/><Relationship Id="rId1" Type="http://schemas.openxmlformats.org/officeDocument/2006/relationships/slideLayout" Target="../slideLayouts/slideLayout18.xml"/></Relationships>
</file>

<file path=ppt/slides/_rels/slide6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5.xml"/><Relationship Id="rId1" Type="http://schemas.openxmlformats.org/officeDocument/2006/relationships/slideLayout" Target="../slideLayouts/slideLayout18.xml"/><Relationship Id="rId5" Type="http://schemas.openxmlformats.org/officeDocument/2006/relationships/hyperlink" Target="https://blog.logto.io/a2a-mcp" TargetMode="External"/><Relationship Id="rId4" Type="http://schemas.openxmlformats.org/officeDocument/2006/relationships/image" Target="../media/image45.png"/></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7.xml"/><Relationship Id="rId1" Type="http://schemas.openxmlformats.org/officeDocument/2006/relationships/slideLayout" Target="../slideLayouts/slideLayout18.xml"/><Relationship Id="rId6" Type="http://schemas.openxmlformats.org/officeDocument/2006/relationships/hyperlink" Target="https://gofastmcp.com/getting-started/quickstart" TargetMode="External"/><Relationship Id="rId5" Type="http://schemas.openxmlformats.org/officeDocument/2006/relationships/hyperlink" Target="https://gofastmcp.com/tutorials/create-mcp-server" TargetMode="External"/><Relationship Id="rId4" Type="http://schemas.openxmlformats.org/officeDocument/2006/relationships/hyperlink" Target="https://gofastmcp.com/tutorials/mcp" TargetMode="External"/></Relationships>
</file>

<file path=ppt/slides/_rels/slide6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8.xml"/><Relationship Id="rId1" Type="http://schemas.openxmlformats.org/officeDocument/2006/relationships/slideLayout" Target="../slideLayouts/slideLayout18.xml"/><Relationship Id="rId5" Type="http://schemas.openxmlformats.org/officeDocument/2006/relationships/hyperlink" Target="https://github.com/crewAIInc/crewAI?tab=readme-ov-file#how-crewai-compares" TargetMode="External"/><Relationship Id="rId4" Type="http://schemas.openxmlformats.org/officeDocument/2006/relationships/image" Target="../media/image46.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8.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1.xml"/><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3.xml"/><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4.xml"/><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5.xml"/><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6.xml"/><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7.xml"/><Relationship Id="rId1" Type="http://schemas.openxmlformats.org/officeDocument/2006/relationships/slideLayout" Target="../slideLayouts/slideLayout6.xml"/><Relationship Id="rId5" Type="http://schemas.openxmlformats.org/officeDocument/2006/relationships/image" Target="../media/image400.png"/><Relationship Id="rId4" Type="http://schemas.openxmlformats.org/officeDocument/2006/relationships/image" Target="../media/image47.png"/></Relationships>
</file>

<file path=ppt/slides/_rels/slide7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8.xml"/><Relationship Id="rId1" Type="http://schemas.openxmlformats.org/officeDocument/2006/relationships/slideLayout" Target="../slideLayouts/slideLayout6.xml"/><Relationship Id="rId6" Type="http://schemas.openxmlformats.org/officeDocument/2006/relationships/image" Target="../media/image430.png"/><Relationship Id="rId5" Type="http://schemas.openxmlformats.org/officeDocument/2006/relationships/image" Target="../media/image420.png"/><Relationship Id="rId4" Type="http://schemas.openxmlformats.org/officeDocument/2006/relationships/image" Target="../media/image48.png"/></Relationships>
</file>

<file path=ppt/slides/_rels/slide8.xml.rels><?xml version="1.0" encoding="UTF-8" standalone="yes"?>
<Relationships xmlns="http://schemas.openxmlformats.org/package/2006/relationships"><Relationship Id="rId8" Type="http://schemas.openxmlformats.org/officeDocument/2006/relationships/diagramData" Target="../diagrams/data3.xml"/><Relationship Id="rId13" Type="http://schemas.openxmlformats.org/officeDocument/2006/relationships/image" Target="../media/image1.png"/><Relationship Id="rId3" Type="http://schemas.openxmlformats.org/officeDocument/2006/relationships/diagramData" Target="../diagrams/data2.xml"/><Relationship Id="rId7" Type="http://schemas.microsoft.com/office/2007/relationships/diagramDrawing" Target="../diagrams/drawing2.xml"/><Relationship Id="rId12" Type="http://schemas.microsoft.com/office/2007/relationships/diagramDrawing" Target="../diagrams/drawing3.xml"/><Relationship Id="rId2" Type="http://schemas.openxmlformats.org/officeDocument/2006/relationships/notesSlide" Target="../notesSlides/notesSlide7.xml"/><Relationship Id="rId1" Type="http://schemas.openxmlformats.org/officeDocument/2006/relationships/slideLayout" Target="../slideLayouts/slideLayout18.xml"/><Relationship Id="rId6" Type="http://schemas.openxmlformats.org/officeDocument/2006/relationships/diagramColors" Target="../diagrams/colors2.xml"/><Relationship Id="rId11" Type="http://schemas.openxmlformats.org/officeDocument/2006/relationships/diagramColors" Target="../diagrams/colors3.xml"/><Relationship Id="rId5" Type="http://schemas.openxmlformats.org/officeDocument/2006/relationships/diagramQuickStyle" Target="../diagrams/quickStyle2.xml"/><Relationship Id="rId10" Type="http://schemas.openxmlformats.org/officeDocument/2006/relationships/diagramQuickStyle" Target="../diagrams/quickStyle3.xml"/><Relationship Id="rId4" Type="http://schemas.openxmlformats.org/officeDocument/2006/relationships/diagramLayout" Target="../diagrams/layout2.xml"/><Relationship Id="rId9" Type="http://schemas.openxmlformats.org/officeDocument/2006/relationships/diagramLayout" Target="../diagrams/layout3.xml"/></Relationships>
</file>

<file path=ppt/slides/_rels/slide8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9.xml"/><Relationship Id="rId1" Type="http://schemas.openxmlformats.org/officeDocument/2006/relationships/slideLayout" Target="../slideLayouts/slideLayout6.xml"/><Relationship Id="rId5" Type="http://schemas.openxmlformats.org/officeDocument/2006/relationships/image" Target="../media/image450.png"/><Relationship Id="rId4" Type="http://schemas.openxmlformats.org/officeDocument/2006/relationships/image" Target="../media/image49.png"/></Relationships>
</file>

<file path=ppt/slides/_rels/slide8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490.png"/><Relationship Id="rId2" Type="http://schemas.openxmlformats.org/officeDocument/2006/relationships/notesSlide" Target="../notesSlides/notesSlide80.xml"/><Relationship Id="rId1" Type="http://schemas.openxmlformats.org/officeDocument/2006/relationships/slideLayout" Target="../slideLayouts/slideLayout6.xml"/><Relationship Id="rId6" Type="http://schemas.openxmlformats.org/officeDocument/2006/relationships/image" Target="../media/image480.png"/><Relationship Id="rId5" Type="http://schemas.openxmlformats.org/officeDocument/2006/relationships/image" Target="../media/image470.png"/><Relationship Id="rId4" Type="http://schemas.openxmlformats.org/officeDocument/2006/relationships/image" Target="../media/image50.png"/></Relationships>
</file>

<file path=ppt/slides/_rels/slide8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1.xml"/><Relationship Id="rId1" Type="http://schemas.openxmlformats.org/officeDocument/2006/relationships/slideLayout" Target="../slideLayouts/slideLayout6.xml"/><Relationship Id="rId5" Type="http://schemas.openxmlformats.org/officeDocument/2006/relationships/image" Target="../media/image510.png"/><Relationship Id="rId4" Type="http://schemas.openxmlformats.org/officeDocument/2006/relationships/image" Target="../media/image51.png"/></Relationships>
</file>

<file path=ppt/slides/_rels/slide8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2.xml"/><Relationship Id="rId1" Type="http://schemas.openxmlformats.org/officeDocument/2006/relationships/slideLayout" Target="../slideLayouts/slideLayout6.xml"/><Relationship Id="rId5" Type="http://schemas.openxmlformats.org/officeDocument/2006/relationships/image" Target="../media/image53.png"/><Relationship Id="rId4" Type="http://schemas.openxmlformats.org/officeDocument/2006/relationships/image" Target="../media/image52.png"/></Relationships>
</file>

<file path=ppt/slides/_rels/slide9.xml.rels><?xml version="1.0" encoding="UTF-8" standalone="yes"?>
<Relationships xmlns="http://schemas.openxmlformats.org/package/2006/relationships"><Relationship Id="rId8" Type="http://schemas.openxmlformats.org/officeDocument/2006/relationships/diagramData" Target="../diagrams/data5.xml"/><Relationship Id="rId13" Type="http://schemas.openxmlformats.org/officeDocument/2006/relationships/image" Target="../media/image1.png"/><Relationship Id="rId3" Type="http://schemas.openxmlformats.org/officeDocument/2006/relationships/diagramData" Target="../diagrams/data4.xml"/><Relationship Id="rId7" Type="http://schemas.microsoft.com/office/2007/relationships/diagramDrawing" Target="../diagrams/drawing4.xml"/><Relationship Id="rId12" Type="http://schemas.microsoft.com/office/2007/relationships/diagramDrawing" Target="../diagrams/drawing5.xml"/><Relationship Id="rId2" Type="http://schemas.openxmlformats.org/officeDocument/2006/relationships/notesSlide" Target="../notesSlides/notesSlide8.xml"/><Relationship Id="rId1" Type="http://schemas.openxmlformats.org/officeDocument/2006/relationships/slideLayout" Target="../slideLayouts/slideLayout18.xml"/><Relationship Id="rId6" Type="http://schemas.openxmlformats.org/officeDocument/2006/relationships/diagramColors" Target="../diagrams/colors4.xml"/><Relationship Id="rId11" Type="http://schemas.openxmlformats.org/officeDocument/2006/relationships/diagramColors" Target="../diagrams/colors5.xml"/><Relationship Id="rId5" Type="http://schemas.openxmlformats.org/officeDocument/2006/relationships/diagramQuickStyle" Target="../diagrams/quickStyle4.xml"/><Relationship Id="rId10" Type="http://schemas.openxmlformats.org/officeDocument/2006/relationships/diagramQuickStyle" Target="../diagrams/quickStyle5.xml"/><Relationship Id="rId4" Type="http://schemas.openxmlformats.org/officeDocument/2006/relationships/diagramLayout" Target="../diagrams/layout4.xml"/><Relationship Id="rId9" Type="http://schemas.openxmlformats.org/officeDocument/2006/relationships/diagramLayout" Target="../diagrams/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CFAFB20-9964-BF9F-2635-2C308EE961FF}"/>
              </a:ext>
            </a:extLst>
          </p:cNvPr>
          <p:cNvSpPr txBox="1"/>
          <p:nvPr/>
        </p:nvSpPr>
        <p:spPr>
          <a:xfrm>
            <a:off x="7957121" y="4204672"/>
            <a:ext cx="3244207" cy="784830"/>
          </a:xfrm>
          <a:prstGeom prst="rect">
            <a:avLst/>
          </a:prstGeom>
          <a:noFill/>
        </p:spPr>
        <p:txBody>
          <a:bodyPr wrap="square">
            <a:spAutoFit/>
          </a:bodyPr>
          <a:lstStyle/>
          <a:p>
            <a:pPr algn="ctr">
              <a:spcAft>
                <a:spcPts val="600"/>
              </a:spcAft>
            </a:pPr>
            <a:r>
              <a:rPr lang="en-US" sz="2400" b="1" dirty="0">
                <a:solidFill>
                  <a:schemeClr val="bg1"/>
                </a:solidFill>
                <a:latin typeface="Work Sans" pitchFamily="2" charset="77"/>
              </a:rPr>
              <a:t>Anant Agarwal</a:t>
            </a:r>
          </a:p>
          <a:p>
            <a:pPr algn="ctr">
              <a:spcAft>
                <a:spcPts val="600"/>
              </a:spcAft>
            </a:pPr>
            <a:r>
              <a:rPr lang="en-US" sz="1600" dirty="0">
                <a:solidFill>
                  <a:schemeClr val="bg1"/>
                </a:solidFill>
                <a:latin typeface="Work Sans" pitchFamily="2" charset="77"/>
              </a:rPr>
              <a:t>(Principal Applied Scientist)</a:t>
            </a:r>
          </a:p>
        </p:txBody>
      </p:sp>
      <p:pic>
        <p:nvPicPr>
          <p:cNvPr id="6" name="Picture 5">
            <a:extLst>
              <a:ext uri="{FF2B5EF4-FFF2-40B4-BE49-F238E27FC236}">
                <a16:creationId xmlns:a16="http://schemas.microsoft.com/office/drawing/2014/main" id="{9A21FB80-8111-A536-C6D2-D7B722B425E3}"/>
              </a:ext>
            </a:extLst>
          </p:cNvPr>
          <p:cNvPicPr>
            <a:picLocks noChangeAspect="1"/>
          </p:cNvPicPr>
          <p:nvPr/>
        </p:nvPicPr>
        <p:blipFill>
          <a:blip r:embed="rId2"/>
          <a:stretch>
            <a:fillRect/>
          </a:stretch>
        </p:blipFill>
        <p:spPr>
          <a:xfrm>
            <a:off x="8672118" y="2289582"/>
            <a:ext cx="1823895" cy="1823895"/>
          </a:xfrm>
          <a:prstGeom prst="ellipse">
            <a:avLst/>
          </a:prstGeom>
        </p:spPr>
      </p:pic>
      <p:sp>
        <p:nvSpPr>
          <p:cNvPr id="12" name="TextBox 11">
            <a:extLst>
              <a:ext uri="{FF2B5EF4-FFF2-40B4-BE49-F238E27FC236}">
                <a16:creationId xmlns:a16="http://schemas.microsoft.com/office/drawing/2014/main" id="{35F4FB32-D5B8-5485-3EDE-2F1A9F7C113A}"/>
              </a:ext>
            </a:extLst>
          </p:cNvPr>
          <p:cNvSpPr txBox="1"/>
          <p:nvPr/>
        </p:nvSpPr>
        <p:spPr>
          <a:xfrm>
            <a:off x="486936" y="3110446"/>
            <a:ext cx="5609064" cy="1384995"/>
          </a:xfrm>
          <a:prstGeom prst="rect">
            <a:avLst/>
          </a:prstGeom>
          <a:noFill/>
        </p:spPr>
        <p:txBody>
          <a:bodyPr wrap="square">
            <a:spAutoFit/>
          </a:bodyPr>
          <a:lstStyle/>
          <a:p>
            <a:pPr algn="ctr">
              <a:spcAft>
                <a:spcPts val="600"/>
              </a:spcAft>
            </a:pPr>
            <a:r>
              <a:rPr lang="en-US" sz="4200" b="1" dirty="0">
                <a:solidFill>
                  <a:schemeClr val="bg1"/>
                </a:solidFill>
                <a:latin typeface="Work Sans" pitchFamily="2" charset="77"/>
              </a:rPr>
              <a:t>Agentic AI with </a:t>
            </a:r>
            <a:r>
              <a:rPr lang="en-US" sz="4200" b="1" dirty="0" err="1">
                <a:solidFill>
                  <a:schemeClr val="bg1"/>
                </a:solidFill>
                <a:latin typeface="Work Sans" pitchFamily="2" charset="77"/>
              </a:rPr>
              <a:t>TrueFoundry</a:t>
            </a:r>
            <a:endParaRPr lang="en-US" sz="4200" b="1" dirty="0">
              <a:solidFill>
                <a:schemeClr val="bg1"/>
              </a:solidFill>
              <a:latin typeface="Work Sans" pitchFamily="2" charset="77"/>
            </a:endParaRPr>
          </a:p>
        </p:txBody>
      </p:sp>
    </p:spTree>
    <p:extLst>
      <p:ext uri="{BB962C8B-B14F-4D97-AF65-F5344CB8AC3E}">
        <p14:creationId xmlns:p14="http://schemas.microsoft.com/office/powerpoint/2010/main" val="36060172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49E4F0-FCAC-7876-CE51-BAA36F25FF67}"/>
            </a:ext>
          </a:extLst>
        </p:cNvPr>
        <p:cNvGrpSpPr/>
        <p:nvPr/>
      </p:nvGrpSpPr>
      <p:grpSpPr>
        <a:xfrm>
          <a:off x="0" y="0"/>
          <a:ext cx="0" cy="0"/>
          <a:chOff x="0" y="0"/>
          <a:chExt cx="0" cy="0"/>
        </a:xfrm>
      </p:grpSpPr>
      <p:pic>
        <p:nvPicPr>
          <p:cNvPr id="7170" name="Picture 2">
            <a:extLst>
              <a:ext uri="{FF2B5EF4-FFF2-40B4-BE49-F238E27FC236}">
                <a16:creationId xmlns:a16="http://schemas.microsoft.com/office/drawing/2014/main" id="{C98C7CC5-5712-7F24-7601-B12B591901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4524" y="1514555"/>
            <a:ext cx="5170598" cy="2763712"/>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a:extLst>
              <a:ext uri="{FF2B5EF4-FFF2-40B4-BE49-F238E27FC236}">
                <a16:creationId xmlns:a16="http://schemas.microsoft.com/office/drawing/2014/main" id="{2608B503-91DB-914C-1842-DEAE3232928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4651"/>
          <a:stretch>
            <a:fillRect/>
          </a:stretch>
        </p:blipFill>
        <p:spPr bwMode="auto">
          <a:xfrm>
            <a:off x="3258173" y="5099469"/>
            <a:ext cx="1954693" cy="116524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853CA1F-FE9F-2EC2-2D27-0600F0DFD6BF}"/>
              </a:ext>
            </a:extLst>
          </p:cNvPr>
          <p:cNvSpPr txBox="1"/>
          <p:nvPr/>
        </p:nvSpPr>
        <p:spPr>
          <a:xfrm>
            <a:off x="2120770" y="2598197"/>
            <a:ext cx="1935145" cy="553998"/>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dirty="0">
                <a:ln>
                  <a:noFill/>
                </a:ln>
                <a:solidFill>
                  <a:prstClr val="black"/>
                </a:solidFill>
                <a:effectLst/>
                <a:uLnTx/>
                <a:uFillTx/>
                <a:latin typeface="Work Sans" pitchFamily="2" charset="77"/>
              </a:rPr>
              <a:t>Chunk and embed using an </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b="0" i="1" u="none" strike="noStrike" kern="1200" cap="none" spc="0" normalizeH="0" baseline="0" noProof="0" dirty="0">
              <a:ln>
                <a:noFill/>
              </a:ln>
              <a:solidFill>
                <a:prstClr val="black"/>
              </a:solidFill>
              <a:effectLst/>
              <a:uLnTx/>
              <a:uFillTx/>
              <a:latin typeface="Work Sans" pitchFamily="2" charset="77"/>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dirty="0">
                <a:ln>
                  <a:noFill/>
                </a:ln>
                <a:solidFill>
                  <a:prstClr val="black"/>
                </a:solidFill>
                <a:effectLst/>
                <a:uLnTx/>
                <a:uFillTx/>
                <a:latin typeface="Work Sans" pitchFamily="2" charset="77"/>
              </a:rPr>
              <a:t>embedding model</a:t>
            </a:r>
          </a:p>
        </p:txBody>
      </p:sp>
      <p:sp>
        <p:nvSpPr>
          <p:cNvPr id="5" name="TextBox 4">
            <a:extLst>
              <a:ext uri="{FF2B5EF4-FFF2-40B4-BE49-F238E27FC236}">
                <a16:creationId xmlns:a16="http://schemas.microsoft.com/office/drawing/2014/main" id="{1F3F1E58-6A19-FEDB-1813-35BB3A754FE3}"/>
              </a:ext>
            </a:extLst>
          </p:cNvPr>
          <p:cNvSpPr txBox="1"/>
          <p:nvPr/>
        </p:nvSpPr>
        <p:spPr>
          <a:xfrm>
            <a:off x="570526" y="5543589"/>
            <a:ext cx="2624436" cy="400110"/>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dirty="0">
                <a:ln>
                  <a:noFill/>
                </a:ln>
                <a:solidFill>
                  <a:prstClr val="black"/>
                </a:solidFill>
                <a:effectLst/>
                <a:uLnTx/>
                <a:uFillTx/>
                <a:latin typeface="Work Sans" pitchFamily="2" charset="77"/>
              </a:rPr>
              <a:t>Embeddings of similar meaning words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dirty="0">
                <a:ln>
                  <a:noFill/>
                </a:ln>
                <a:solidFill>
                  <a:prstClr val="black"/>
                </a:solidFill>
                <a:effectLst/>
                <a:uLnTx/>
                <a:uFillTx/>
                <a:latin typeface="Work Sans" pitchFamily="2" charset="77"/>
              </a:rPr>
              <a:t>are near to each other</a:t>
            </a:r>
            <a:r>
              <a:rPr kumimoji="0" lang="en-US" sz="1000" b="0" i="1" u="none" strike="noStrike" kern="1200" cap="none" spc="0" normalizeH="0" baseline="0" noProof="0" dirty="0">
                <a:ln>
                  <a:noFill/>
                </a:ln>
                <a:solidFill>
                  <a:prstClr val="black"/>
                </a:solidFill>
                <a:effectLst/>
                <a:uLnTx/>
                <a:uFillTx/>
                <a:latin typeface="Work Sans" pitchFamily="2" charset="77"/>
                <a:sym typeface="Wingdings" pitchFamily="2" charset="2"/>
              </a:rPr>
              <a:t></a:t>
            </a:r>
            <a:endParaRPr kumimoji="0" lang="en-US" sz="1000" b="0" i="1" u="none" strike="noStrike" kern="1200" cap="none" spc="0" normalizeH="0" baseline="0" noProof="0" dirty="0">
              <a:ln>
                <a:noFill/>
              </a:ln>
              <a:solidFill>
                <a:prstClr val="black"/>
              </a:solidFill>
              <a:effectLst/>
              <a:uLnTx/>
              <a:uFillTx/>
              <a:latin typeface="Work Sans" pitchFamily="2" charset="77"/>
            </a:endParaRPr>
          </a:p>
        </p:txBody>
      </p:sp>
      <p:pic>
        <p:nvPicPr>
          <p:cNvPr id="7174" name="Picture 6">
            <a:extLst>
              <a:ext uri="{FF2B5EF4-FFF2-40B4-BE49-F238E27FC236}">
                <a16:creationId xmlns:a16="http://schemas.microsoft.com/office/drawing/2014/main" id="{3F757A23-A200-581A-0880-B2657F95D88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12208" y="1888138"/>
            <a:ext cx="4700544" cy="165437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58790883-8FBB-F6B2-95AD-C7DE1A873C2C}"/>
              </a:ext>
            </a:extLst>
          </p:cNvPr>
          <p:cNvSpPr txBox="1"/>
          <p:nvPr/>
        </p:nvSpPr>
        <p:spPr>
          <a:xfrm>
            <a:off x="7274138" y="3708439"/>
            <a:ext cx="4095993" cy="246221"/>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dirty="0">
                <a:ln>
                  <a:noFill/>
                </a:ln>
                <a:solidFill>
                  <a:prstClr val="black"/>
                </a:solidFill>
                <a:effectLst/>
                <a:uLnTx/>
                <a:uFillTx/>
                <a:latin typeface="Work Sans" pitchFamily="2" charset="77"/>
              </a:rPr>
              <a:t>There are different methods by which similarity search is done</a:t>
            </a:r>
          </a:p>
        </p:txBody>
      </p:sp>
      <p:sp>
        <p:nvSpPr>
          <p:cNvPr id="7" name="Rectangle 6">
            <a:extLst>
              <a:ext uri="{FF2B5EF4-FFF2-40B4-BE49-F238E27FC236}">
                <a16:creationId xmlns:a16="http://schemas.microsoft.com/office/drawing/2014/main" id="{98B3575D-1BD8-9404-3CB8-489B72DE1258}"/>
              </a:ext>
            </a:extLst>
          </p:cNvPr>
          <p:cNvSpPr/>
          <p:nvPr/>
        </p:nvSpPr>
        <p:spPr>
          <a:xfrm>
            <a:off x="464189" y="1482656"/>
            <a:ext cx="6003517" cy="2945713"/>
          </a:xfrm>
          <a:prstGeom prst="rect">
            <a:avLst/>
          </a:prstGeom>
          <a:no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Work Sans" pitchFamily="2" charset="77"/>
            </a:endParaRPr>
          </a:p>
        </p:txBody>
      </p:sp>
      <p:sp>
        <p:nvSpPr>
          <p:cNvPr id="8" name="Rectangle 7">
            <a:extLst>
              <a:ext uri="{FF2B5EF4-FFF2-40B4-BE49-F238E27FC236}">
                <a16:creationId xmlns:a16="http://schemas.microsoft.com/office/drawing/2014/main" id="{68D9CE0F-EEFB-FB4F-D19E-DA01A9943C7E}"/>
              </a:ext>
            </a:extLst>
          </p:cNvPr>
          <p:cNvSpPr/>
          <p:nvPr/>
        </p:nvSpPr>
        <p:spPr>
          <a:xfrm>
            <a:off x="6549400" y="1482656"/>
            <a:ext cx="5188547" cy="2945713"/>
          </a:xfrm>
          <a:prstGeom prst="rect">
            <a:avLst/>
          </a:prstGeom>
          <a:no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Work Sans" pitchFamily="2" charset="77"/>
            </a:endParaRPr>
          </a:p>
        </p:txBody>
      </p:sp>
      <p:pic>
        <p:nvPicPr>
          <p:cNvPr id="7176" name="Picture 8">
            <a:extLst>
              <a:ext uri="{FF2B5EF4-FFF2-40B4-BE49-F238E27FC236}">
                <a16:creationId xmlns:a16="http://schemas.microsoft.com/office/drawing/2014/main" id="{F6785CB3-2408-D901-68F0-11BD2906AD5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34053" y="4934448"/>
            <a:ext cx="3531588" cy="1297675"/>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E4BB8417-5983-961F-F7E6-4C5FFC53EAFD}"/>
              </a:ext>
            </a:extLst>
          </p:cNvPr>
          <p:cNvSpPr txBox="1"/>
          <p:nvPr/>
        </p:nvSpPr>
        <p:spPr>
          <a:xfrm>
            <a:off x="6215709" y="5770458"/>
            <a:ext cx="3005951" cy="400110"/>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dirty="0">
                <a:ln>
                  <a:noFill/>
                </a:ln>
                <a:solidFill>
                  <a:prstClr val="black"/>
                </a:solidFill>
                <a:effectLst/>
                <a:uLnTx/>
                <a:uFillTx/>
                <a:latin typeface="Work Sans" pitchFamily="2" charset="77"/>
              </a:rPr>
              <a:t>Contextualized embedding models are used,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dirty="0">
                <a:ln>
                  <a:noFill/>
                </a:ln>
                <a:solidFill>
                  <a:prstClr val="black"/>
                </a:solidFill>
                <a:effectLst/>
                <a:uLnTx/>
                <a:uFillTx/>
                <a:latin typeface="Work Sans" pitchFamily="2" charset="77"/>
              </a:rPr>
              <a:t>instead of static embedding models</a:t>
            </a:r>
          </a:p>
        </p:txBody>
      </p:sp>
      <p:sp>
        <p:nvSpPr>
          <p:cNvPr id="10" name="Rectangle 9">
            <a:extLst>
              <a:ext uri="{FF2B5EF4-FFF2-40B4-BE49-F238E27FC236}">
                <a16:creationId xmlns:a16="http://schemas.microsoft.com/office/drawing/2014/main" id="{F407E639-0EDA-5FD5-DBEA-9171778D1A9B}"/>
              </a:ext>
            </a:extLst>
          </p:cNvPr>
          <p:cNvSpPr/>
          <p:nvPr/>
        </p:nvSpPr>
        <p:spPr>
          <a:xfrm>
            <a:off x="6277214" y="4984592"/>
            <a:ext cx="5460734" cy="1374196"/>
          </a:xfrm>
          <a:prstGeom prst="rect">
            <a:avLst/>
          </a:prstGeom>
          <a:no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Work Sans" pitchFamily="2" charset="77"/>
            </a:endParaRPr>
          </a:p>
        </p:txBody>
      </p:sp>
      <p:sp>
        <p:nvSpPr>
          <p:cNvPr id="12" name="Rectangle 11">
            <a:extLst>
              <a:ext uri="{FF2B5EF4-FFF2-40B4-BE49-F238E27FC236}">
                <a16:creationId xmlns:a16="http://schemas.microsoft.com/office/drawing/2014/main" id="{5F6770D3-10D8-70E9-60D6-2DCB08B7185E}"/>
              </a:ext>
            </a:extLst>
          </p:cNvPr>
          <p:cNvSpPr/>
          <p:nvPr/>
        </p:nvSpPr>
        <p:spPr>
          <a:xfrm>
            <a:off x="454052" y="4995743"/>
            <a:ext cx="5702690" cy="1374196"/>
          </a:xfrm>
          <a:prstGeom prst="rect">
            <a:avLst/>
          </a:prstGeom>
          <a:no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Work Sans" pitchFamily="2" charset="77"/>
            </a:endParaRPr>
          </a:p>
        </p:txBody>
      </p:sp>
      <p:sp>
        <p:nvSpPr>
          <p:cNvPr id="14" name="Rectangle 13">
            <a:extLst>
              <a:ext uri="{FF2B5EF4-FFF2-40B4-BE49-F238E27FC236}">
                <a16:creationId xmlns:a16="http://schemas.microsoft.com/office/drawing/2014/main" id="{AEBFD91B-F877-02AC-E698-8227BE9B22AA}"/>
              </a:ext>
            </a:extLst>
          </p:cNvPr>
          <p:cNvSpPr/>
          <p:nvPr/>
        </p:nvSpPr>
        <p:spPr>
          <a:xfrm rot="20071639">
            <a:off x="190750" y="1357783"/>
            <a:ext cx="986361" cy="463624"/>
          </a:xfrm>
          <a:prstGeom prst="rect">
            <a:avLst/>
          </a:prstGeom>
          <a:solidFill>
            <a:srgbClr val="4D143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Work Sans" pitchFamily="2" charset="77"/>
              </a:rPr>
              <a:t>Creating a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Work Sans" pitchFamily="2" charset="77"/>
              </a:rPr>
              <a:t>Vector DB</a:t>
            </a:r>
          </a:p>
        </p:txBody>
      </p:sp>
      <p:sp>
        <p:nvSpPr>
          <p:cNvPr id="15" name="Rectangle 14">
            <a:extLst>
              <a:ext uri="{FF2B5EF4-FFF2-40B4-BE49-F238E27FC236}">
                <a16:creationId xmlns:a16="http://schemas.microsoft.com/office/drawing/2014/main" id="{B224310E-D219-E3D5-E3F6-2F6AC6FA40BE}"/>
              </a:ext>
            </a:extLst>
          </p:cNvPr>
          <p:cNvSpPr/>
          <p:nvPr/>
        </p:nvSpPr>
        <p:spPr>
          <a:xfrm rot="2103916">
            <a:off x="11153882" y="1306206"/>
            <a:ext cx="986361" cy="463624"/>
          </a:xfrm>
          <a:prstGeom prst="rect">
            <a:avLst/>
          </a:prstGeom>
          <a:solidFill>
            <a:srgbClr val="4D143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Work Sans" pitchFamily="2" charset="77"/>
              </a:rPr>
              <a:t>At inference</a:t>
            </a:r>
          </a:p>
        </p:txBody>
      </p:sp>
      <p:sp>
        <p:nvSpPr>
          <p:cNvPr id="16" name="Rectangle 15">
            <a:extLst>
              <a:ext uri="{FF2B5EF4-FFF2-40B4-BE49-F238E27FC236}">
                <a16:creationId xmlns:a16="http://schemas.microsoft.com/office/drawing/2014/main" id="{40983F46-34B3-4EC2-C404-99654464A7F0}"/>
              </a:ext>
            </a:extLst>
          </p:cNvPr>
          <p:cNvSpPr/>
          <p:nvPr/>
        </p:nvSpPr>
        <p:spPr>
          <a:xfrm rot="20071639">
            <a:off x="338225" y="4805290"/>
            <a:ext cx="986361" cy="608563"/>
          </a:xfrm>
          <a:prstGeom prst="rect">
            <a:avLst/>
          </a:prstGeom>
          <a:solidFill>
            <a:srgbClr val="4D143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Work Sans" pitchFamily="2" charset="77"/>
              </a:rPr>
              <a:t>Why embedding works?</a:t>
            </a:r>
          </a:p>
        </p:txBody>
      </p:sp>
      <p:sp>
        <p:nvSpPr>
          <p:cNvPr id="17" name="Rectangle 16">
            <a:extLst>
              <a:ext uri="{FF2B5EF4-FFF2-40B4-BE49-F238E27FC236}">
                <a16:creationId xmlns:a16="http://schemas.microsoft.com/office/drawing/2014/main" id="{63AA8072-D424-C643-C53B-DA50325AF4B0}"/>
              </a:ext>
            </a:extLst>
          </p:cNvPr>
          <p:cNvSpPr/>
          <p:nvPr/>
        </p:nvSpPr>
        <p:spPr>
          <a:xfrm rot="2103916">
            <a:off x="11153882" y="4838590"/>
            <a:ext cx="986361" cy="463624"/>
          </a:xfrm>
          <a:prstGeom prst="rect">
            <a:avLst/>
          </a:prstGeom>
          <a:solidFill>
            <a:srgbClr val="4D143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Work Sans" pitchFamily="2" charset="77"/>
              </a:rPr>
              <a:t>Important Note</a:t>
            </a:r>
          </a:p>
        </p:txBody>
      </p:sp>
      <p:sp>
        <p:nvSpPr>
          <p:cNvPr id="18" name="TextBox 17">
            <a:extLst>
              <a:ext uri="{FF2B5EF4-FFF2-40B4-BE49-F238E27FC236}">
                <a16:creationId xmlns:a16="http://schemas.microsoft.com/office/drawing/2014/main" id="{6E8A46EA-675C-1532-5536-F75BE67E4243}"/>
              </a:ext>
            </a:extLst>
          </p:cNvPr>
          <p:cNvSpPr txBox="1"/>
          <p:nvPr/>
        </p:nvSpPr>
        <p:spPr>
          <a:xfrm>
            <a:off x="3306205" y="3724904"/>
            <a:ext cx="2965876" cy="400110"/>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dirty="0">
                <a:ln>
                  <a:noFill/>
                </a:ln>
                <a:solidFill>
                  <a:prstClr val="black"/>
                </a:solidFill>
                <a:effectLst/>
                <a:uLnTx/>
                <a:uFillTx/>
                <a:latin typeface="Work Sans" pitchFamily="2" charset="77"/>
              </a:rPr>
              <a:t>A </a:t>
            </a:r>
            <a:r>
              <a:rPr kumimoji="0" lang="en-US" sz="1000" b="1" i="1" u="none" strike="noStrike" kern="1200" cap="none" spc="0" normalizeH="0" baseline="0" noProof="0" dirty="0">
                <a:ln>
                  <a:noFill/>
                </a:ln>
                <a:solidFill>
                  <a:prstClr val="black"/>
                </a:solidFill>
                <a:effectLst/>
                <a:uLnTx/>
                <a:uFillTx/>
                <a:latin typeface="Work Sans" pitchFamily="2" charset="77"/>
              </a:rPr>
              <a:t>vector database </a:t>
            </a:r>
            <a:r>
              <a:rPr kumimoji="0" lang="en-US" sz="1000" b="0" i="1" u="none" strike="noStrike" kern="1200" cap="none" spc="0" normalizeH="0" baseline="0" noProof="0" dirty="0">
                <a:ln>
                  <a:noFill/>
                </a:ln>
                <a:solidFill>
                  <a:prstClr val="black"/>
                </a:solidFill>
                <a:effectLst/>
                <a:uLnTx/>
                <a:uFillTx/>
                <a:latin typeface="Work Sans" pitchFamily="2" charset="77"/>
              </a:rPr>
              <a:t>stores unstructured data,</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dirty="0">
                <a:ln>
                  <a:noFill/>
                </a:ln>
                <a:solidFill>
                  <a:prstClr val="black"/>
                </a:solidFill>
                <a:effectLst/>
                <a:uLnTx/>
                <a:uFillTx/>
                <a:latin typeface="Work Sans" pitchFamily="2" charset="77"/>
              </a:rPr>
              <a:t>in the form of vector embeddings</a:t>
            </a:r>
          </a:p>
        </p:txBody>
      </p:sp>
      <p:sp>
        <p:nvSpPr>
          <p:cNvPr id="3" name="TextBox 2">
            <a:extLst>
              <a:ext uri="{FF2B5EF4-FFF2-40B4-BE49-F238E27FC236}">
                <a16:creationId xmlns:a16="http://schemas.microsoft.com/office/drawing/2014/main" id="{A43B2EFC-6E3B-9B0D-F4FA-435F54592F4B}"/>
              </a:ext>
            </a:extLst>
          </p:cNvPr>
          <p:cNvSpPr txBox="1"/>
          <p:nvPr/>
        </p:nvSpPr>
        <p:spPr>
          <a:xfrm>
            <a:off x="10500323" y="6522758"/>
            <a:ext cx="912429" cy="21544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1" u="none" strike="noStrike" kern="1200" cap="none" spc="0" normalizeH="0" baseline="0" noProof="0" dirty="0">
                <a:ln>
                  <a:noFill/>
                </a:ln>
                <a:solidFill>
                  <a:srgbClr val="000000"/>
                </a:solidFill>
                <a:effectLst/>
                <a:uLnTx/>
                <a:uFillTx/>
                <a:latin typeface="Work Sans" pitchFamily="2" charset="77"/>
                <a:ea typeface="メイリオ"/>
              </a:rPr>
              <a:t>Images </a:t>
            </a:r>
            <a:r>
              <a:rPr kumimoji="0" lang="en-US" sz="800" b="0" i="1" u="none" strike="noStrike" kern="1200" cap="none" spc="0" normalizeH="0" baseline="0" noProof="0" dirty="0">
                <a:ln>
                  <a:noFill/>
                </a:ln>
                <a:solidFill>
                  <a:srgbClr val="000000"/>
                </a:solidFill>
                <a:effectLst/>
                <a:uLnTx/>
                <a:uFillTx/>
                <a:latin typeface="Work Sans" pitchFamily="2" charset="77"/>
                <a:ea typeface="メイリオ"/>
                <a:hlinkClick r:id="rId7"/>
              </a:rPr>
              <a:t>source</a:t>
            </a:r>
            <a:endParaRPr kumimoji="0" lang="en-US" sz="800" b="0" i="1" u="none" strike="noStrike" kern="1200" cap="none" spc="0" normalizeH="0" baseline="0" noProof="0" dirty="0">
              <a:ln>
                <a:noFill/>
              </a:ln>
              <a:solidFill>
                <a:srgbClr val="000000"/>
              </a:solidFill>
              <a:effectLst/>
              <a:uLnTx/>
              <a:uFillTx/>
              <a:latin typeface="Work Sans" pitchFamily="2" charset="77"/>
              <a:ea typeface="メイリオ"/>
            </a:endParaRPr>
          </a:p>
        </p:txBody>
      </p:sp>
      <p:pic>
        <p:nvPicPr>
          <p:cNvPr id="11" name="pasted-movie.png" descr="pasted-movie.png">
            <a:extLst>
              <a:ext uri="{FF2B5EF4-FFF2-40B4-BE49-F238E27FC236}">
                <a16:creationId xmlns:a16="http://schemas.microsoft.com/office/drawing/2014/main" id="{23976516-9599-2E74-0297-83CA2DBDCD24}"/>
              </a:ext>
            </a:extLst>
          </p:cNvPr>
          <p:cNvPicPr>
            <a:picLocks noChangeAspect="1"/>
          </p:cNvPicPr>
          <p:nvPr/>
        </p:nvPicPr>
        <p:blipFill>
          <a:blip r:embed="rId8"/>
          <a:srcRect r="83605"/>
          <a:stretch>
            <a:fillRect/>
          </a:stretch>
        </p:blipFill>
        <p:spPr>
          <a:xfrm>
            <a:off x="11771332" y="122773"/>
            <a:ext cx="262547" cy="318005"/>
          </a:xfrm>
          <a:prstGeom prst="rect">
            <a:avLst/>
          </a:prstGeom>
          <a:ln w="3175">
            <a:miter lim="400000"/>
          </a:ln>
        </p:spPr>
      </p:pic>
      <p:sp>
        <p:nvSpPr>
          <p:cNvPr id="20" name="TextBox 19">
            <a:extLst>
              <a:ext uri="{FF2B5EF4-FFF2-40B4-BE49-F238E27FC236}">
                <a16:creationId xmlns:a16="http://schemas.microsoft.com/office/drawing/2014/main" id="{C74AEC87-282A-E552-E7E5-7BF46D8E65D6}"/>
              </a:ext>
            </a:extLst>
          </p:cNvPr>
          <p:cNvSpPr txBox="1"/>
          <p:nvPr/>
        </p:nvSpPr>
        <p:spPr>
          <a:xfrm>
            <a:off x="304802" y="297963"/>
            <a:ext cx="11729077" cy="461665"/>
          </a:xfrm>
          <a:prstGeom prst="rect">
            <a:avLst/>
          </a:prstGeom>
          <a:noFill/>
        </p:spPr>
        <p:txBody>
          <a:bodyPr wrap="square">
            <a:spAutoFit/>
          </a:bodyPr>
          <a:lstStyle/>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r>
              <a:rPr kumimoji="0" lang="en-US" sz="2400" b="1" i="0" u="none" strike="noStrike" kern="1200" cap="none" spc="0" normalizeH="0" baseline="0" noProof="0" dirty="0">
                <a:ln>
                  <a:noFill/>
                </a:ln>
                <a:effectLst/>
                <a:uLnTx/>
                <a:uFillTx/>
                <a:latin typeface="Work Sans" pitchFamily="2" charset="77"/>
                <a:sym typeface="LabGrotesque-Black"/>
              </a:rPr>
              <a:t>Backbone of RAG: Vector Databases</a:t>
            </a:r>
            <a:endParaRPr lang="en-US" sz="2400" dirty="0">
              <a:latin typeface="Work Sans" pitchFamily="2" charset="77"/>
              <a:sym typeface="LabGrotesque-Black"/>
            </a:endParaRPr>
          </a:p>
        </p:txBody>
      </p:sp>
    </p:spTree>
    <p:extLst>
      <p:ext uri="{BB962C8B-B14F-4D97-AF65-F5344CB8AC3E}">
        <p14:creationId xmlns:p14="http://schemas.microsoft.com/office/powerpoint/2010/main" val="1334138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17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17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717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717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animBg="1"/>
      <p:bldP spid="8" grpId="0" animBg="1"/>
      <p:bldP spid="9" grpId="0"/>
      <p:bldP spid="10" grpId="0" animBg="1"/>
      <p:bldP spid="12" grpId="0" animBg="1"/>
      <p:bldP spid="14" grpId="0" animBg="1"/>
      <p:bldP spid="15" grpId="0" animBg="1"/>
      <p:bldP spid="16" grpId="0" animBg="1"/>
      <p:bldP spid="17" grpId="0" animBg="1"/>
      <p:bldP spid="1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8">
          <a:extLst>
            <a:ext uri="{FF2B5EF4-FFF2-40B4-BE49-F238E27FC236}">
              <a16:creationId xmlns:a16="http://schemas.microsoft.com/office/drawing/2014/main" id="{B58DA872-1A05-E16A-BA14-C860D8F42749}"/>
            </a:ext>
          </a:extLst>
        </p:cNvPr>
        <p:cNvGrpSpPr/>
        <p:nvPr/>
      </p:nvGrpSpPr>
      <p:grpSpPr>
        <a:xfrm>
          <a:off x="0" y="0"/>
          <a:ext cx="0" cy="0"/>
          <a:chOff x="0" y="0"/>
          <a:chExt cx="0" cy="0"/>
        </a:xfrm>
      </p:grpSpPr>
      <p:sp>
        <p:nvSpPr>
          <p:cNvPr id="119" name="Google Shape;119;p1">
            <a:extLst>
              <a:ext uri="{FF2B5EF4-FFF2-40B4-BE49-F238E27FC236}">
                <a16:creationId xmlns:a16="http://schemas.microsoft.com/office/drawing/2014/main" id="{91BB7A3F-79F1-71C3-B418-9B2ECE4363F5}"/>
              </a:ext>
            </a:extLst>
          </p:cNvPr>
          <p:cNvSpPr txBox="1"/>
          <p:nvPr/>
        </p:nvSpPr>
        <p:spPr>
          <a:xfrm>
            <a:off x="701040" y="3429000"/>
            <a:ext cx="10790000" cy="618591"/>
          </a:xfrm>
          <a:prstGeom prst="rect">
            <a:avLst/>
          </a:prstGeom>
          <a:noFill/>
          <a:ln>
            <a:noFill/>
          </a:ln>
        </p:spPr>
        <p:txBody>
          <a:bodyPr spcFirstLastPara="1" wrap="square" lIns="91433" tIns="45700" rIns="91433" bIns="45700" anchor="b" anchorCtr="0">
            <a:spAutoFit/>
          </a:bodyPr>
          <a:lstStyle/>
          <a:p>
            <a:pPr marL="0" marR="0" lvl="0" indent="0" algn="l" defTabSz="1219170" rtl="0" eaLnBrk="1" fontAlgn="auto" latinLnBrk="0" hangingPunct="0">
              <a:lnSpc>
                <a:spcPct val="95000"/>
              </a:lnSpc>
              <a:spcBef>
                <a:spcPts val="0"/>
              </a:spcBef>
              <a:spcAft>
                <a:spcPts val="0"/>
              </a:spcAft>
              <a:buClrTx/>
              <a:buSzTx/>
              <a:buFontTx/>
              <a:buNone/>
              <a:tabLst/>
              <a:defRPr/>
            </a:pPr>
            <a:r>
              <a:rPr kumimoji="0" lang="en-US" sz="3600" b="1" i="0" u="none" strike="noStrike" kern="0" cap="none" spc="0" normalizeH="0" baseline="0" noProof="0" dirty="0">
                <a:ln>
                  <a:noFill/>
                </a:ln>
                <a:solidFill>
                  <a:srgbClr val="FFFFFF"/>
                </a:solidFill>
                <a:effectLst/>
                <a:uLnTx/>
                <a:uFillTx/>
                <a:latin typeface="Poppins"/>
                <a:ea typeface="+mn-ea"/>
                <a:cs typeface="Poppins"/>
                <a:sym typeface="Poppins"/>
              </a:rPr>
              <a:t>LCMs vs RAG</a:t>
            </a:r>
            <a:endParaRPr kumimoji="0" lang="en-US" sz="2000" b="0" i="0" u="none" strike="noStrike" kern="0" cap="none" spc="0" normalizeH="0" baseline="0" noProof="0" dirty="0">
              <a:ln>
                <a:noFill/>
              </a:ln>
              <a:solidFill>
                <a:srgbClr val="000000"/>
              </a:solidFill>
              <a:effectLst/>
              <a:uLnTx/>
              <a:uFillTx/>
              <a:latin typeface="LabGrotesque-Bold"/>
              <a:ea typeface="+mn-ea"/>
              <a:cs typeface="+mn-cs"/>
              <a:sym typeface="LabGrotesque-Bold"/>
            </a:endParaRPr>
          </a:p>
        </p:txBody>
      </p:sp>
      <p:sp>
        <p:nvSpPr>
          <p:cNvPr id="2" name="TextBox 1">
            <a:extLst>
              <a:ext uri="{FF2B5EF4-FFF2-40B4-BE49-F238E27FC236}">
                <a16:creationId xmlns:a16="http://schemas.microsoft.com/office/drawing/2014/main" id="{1474772E-936D-123F-C06B-ADC725816350}"/>
              </a:ext>
            </a:extLst>
          </p:cNvPr>
          <p:cNvSpPr txBox="1"/>
          <p:nvPr/>
        </p:nvSpPr>
        <p:spPr>
          <a:xfrm>
            <a:off x="10496733" y="418012"/>
            <a:ext cx="184731" cy="502766"/>
          </a:xfrm>
          <a:prstGeom prst="rect">
            <a:avLst/>
          </a:prstGeom>
          <a:noFill/>
        </p:spPr>
        <p:txBody>
          <a:bodyPr wrap="none" rtlCol="0">
            <a:spAutoFit/>
          </a:bodyPr>
          <a:lstStyle/>
          <a:p>
            <a:pPr marL="0" marR="0" lvl="0" indent="0" algn="l" defTabSz="412750" rtl="0" eaLnBrk="1" fontAlgn="auto" latinLnBrk="0" hangingPunct="0">
              <a:lnSpc>
                <a:spcPct val="100000"/>
              </a:lnSpc>
              <a:spcBef>
                <a:spcPts val="0"/>
              </a:spcBef>
              <a:spcAft>
                <a:spcPts val="0"/>
              </a:spcAft>
              <a:buClrTx/>
              <a:buSzTx/>
              <a:buFontTx/>
              <a:buNone/>
              <a:tabLst/>
              <a:defRPr/>
            </a:pPr>
            <a:endParaRPr kumimoji="0" lang="en-US" sz="2667" b="0" i="0" u="none" strike="noStrike" kern="0" cap="none" spc="0" normalizeH="0" baseline="0" noProof="0">
              <a:ln>
                <a:noFill/>
              </a:ln>
              <a:solidFill>
                <a:srgbClr val="000000"/>
              </a:solidFill>
              <a:effectLst/>
              <a:uLnTx/>
              <a:uFillTx/>
              <a:latin typeface="LabGrotesque-Bold"/>
              <a:ea typeface="+mn-ea"/>
              <a:cs typeface="+mn-cs"/>
              <a:sym typeface="LabGrotesque-Bold"/>
            </a:endParaRPr>
          </a:p>
        </p:txBody>
      </p:sp>
    </p:spTree>
    <p:extLst>
      <p:ext uri="{BB962C8B-B14F-4D97-AF65-F5344CB8AC3E}">
        <p14:creationId xmlns:p14="http://schemas.microsoft.com/office/powerpoint/2010/main" val="42355507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F2E4AE-AC79-4DCB-6686-775469B561E1}"/>
            </a:ext>
          </a:extLst>
        </p:cNvPr>
        <p:cNvGrpSpPr/>
        <p:nvPr/>
      </p:nvGrpSpPr>
      <p:grpSpPr>
        <a:xfrm>
          <a:off x="0" y="0"/>
          <a:ext cx="0" cy="0"/>
          <a:chOff x="0" y="0"/>
          <a:chExt cx="0" cy="0"/>
        </a:xfrm>
      </p:grpSpPr>
      <p:pic>
        <p:nvPicPr>
          <p:cNvPr id="4" name="Picture 2" descr="Context size comparison between different models">
            <a:extLst>
              <a:ext uri="{FF2B5EF4-FFF2-40B4-BE49-F238E27FC236}">
                <a16:creationId xmlns:a16="http://schemas.microsoft.com/office/drawing/2014/main" id="{AC641650-F68F-6D5C-4E7C-9396A92A12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8340" y="1438038"/>
            <a:ext cx="9160030" cy="4840026"/>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666E1A9-BFCF-0FFB-EF75-551DD75C13C5}"/>
              </a:ext>
            </a:extLst>
          </p:cNvPr>
          <p:cNvSpPr txBox="1"/>
          <p:nvPr/>
        </p:nvSpPr>
        <p:spPr>
          <a:xfrm>
            <a:off x="10603589" y="5870261"/>
            <a:ext cx="526106" cy="21544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1" u="none" strike="noStrike" kern="1200" cap="none" spc="0" normalizeH="0" baseline="0" noProof="0" dirty="0">
                <a:ln>
                  <a:noFill/>
                </a:ln>
                <a:solidFill>
                  <a:srgbClr val="000000"/>
                </a:solidFill>
                <a:effectLst/>
                <a:uLnTx/>
                <a:uFillTx/>
                <a:latin typeface="Work Sans" pitchFamily="2" charset="77"/>
                <a:ea typeface="メイリオ"/>
                <a:hlinkClick r:id="rId4"/>
              </a:rPr>
              <a:t>Source</a:t>
            </a:r>
            <a:endParaRPr kumimoji="0" lang="en-US" sz="800" b="0" i="1" u="none" strike="noStrike" kern="1200" cap="none" spc="0" normalizeH="0" baseline="0" noProof="0" dirty="0">
              <a:ln>
                <a:noFill/>
              </a:ln>
              <a:solidFill>
                <a:srgbClr val="000000"/>
              </a:solidFill>
              <a:effectLst/>
              <a:uLnTx/>
              <a:uFillTx/>
              <a:latin typeface="Work Sans" pitchFamily="2" charset="77"/>
              <a:ea typeface="メイリオ"/>
            </a:endParaRPr>
          </a:p>
        </p:txBody>
      </p:sp>
      <p:sp>
        <p:nvSpPr>
          <p:cNvPr id="6" name="Rectangular Callout 5">
            <a:extLst>
              <a:ext uri="{FF2B5EF4-FFF2-40B4-BE49-F238E27FC236}">
                <a16:creationId xmlns:a16="http://schemas.microsoft.com/office/drawing/2014/main" id="{022F3F14-21E7-1538-5DAC-18F8C3003D1F}"/>
              </a:ext>
            </a:extLst>
          </p:cNvPr>
          <p:cNvSpPr/>
          <p:nvPr/>
        </p:nvSpPr>
        <p:spPr>
          <a:xfrm>
            <a:off x="9682190" y="3858051"/>
            <a:ext cx="1471363" cy="429653"/>
          </a:xfrm>
          <a:prstGeom prst="wedgeRectCallout">
            <a:avLst>
              <a:gd name="adj1" fmla="val -70362"/>
              <a:gd name="adj2" fmla="val 56778"/>
            </a:avLst>
          </a:prstGeom>
          <a:solidFill>
            <a:schemeClr val="accent1">
              <a:lumMod val="25000"/>
              <a:lumOff val="75000"/>
            </a:schemeClr>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Work Sans" pitchFamily="2" charset="77"/>
                <a:ea typeface="メイリオ"/>
              </a:rPr>
              <a:t>Large Context Model</a:t>
            </a:r>
          </a:p>
        </p:txBody>
      </p:sp>
      <p:pic>
        <p:nvPicPr>
          <p:cNvPr id="3" name="pasted-movie.png" descr="pasted-movie.png">
            <a:extLst>
              <a:ext uri="{FF2B5EF4-FFF2-40B4-BE49-F238E27FC236}">
                <a16:creationId xmlns:a16="http://schemas.microsoft.com/office/drawing/2014/main" id="{37E468E7-5087-C117-6848-3FC09EBAC620}"/>
              </a:ext>
            </a:extLst>
          </p:cNvPr>
          <p:cNvPicPr>
            <a:picLocks noChangeAspect="1"/>
          </p:cNvPicPr>
          <p:nvPr/>
        </p:nvPicPr>
        <p:blipFill>
          <a:blip r:embed="rId5"/>
          <a:srcRect r="83605"/>
          <a:stretch>
            <a:fillRect/>
          </a:stretch>
        </p:blipFill>
        <p:spPr>
          <a:xfrm>
            <a:off x="11771332" y="122773"/>
            <a:ext cx="262547" cy="318005"/>
          </a:xfrm>
          <a:prstGeom prst="rect">
            <a:avLst/>
          </a:prstGeom>
          <a:ln w="3175">
            <a:miter lim="400000"/>
          </a:ln>
        </p:spPr>
      </p:pic>
      <p:sp>
        <p:nvSpPr>
          <p:cNvPr id="9" name="TextBox 8">
            <a:extLst>
              <a:ext uri="{FF2B5EF4-FFF2-40B4-BE49-F238E27FC236}">
                <a16:creationId xmlns:a16="http://schemas.microsoft.com/office/drawing/2014/main" id="{AA843F9E-39D5-B0C2-FBB5-AC4156BD80A0}"/>
              </a:ext>
            </a:extLst>
          </p:cNvPr>
          <p:cNvSpPr txBox="1"/>
          <p:nvPr/>
        </p:nvSpPr>
        <p:spPr>
          <a:xfrm>
            <a:off x="304802" y="297963"/>
            <a:ext cx="11729077" cy="461665"/>
          </a:xfrm>
          <a:prstGeom prst="rect">
            <a:avLst/>
          </a:prstGeom>
          <a:noFill/>
        </p:spPr>
        <p:txBody>
          <a:bodyPr wrap="square">
            <a:spAutoFit/>
          </a:bodyPr>
          <a:lstStyle/>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r>
              <a:rPr kumimoji="0" lang="en-US" sz="2400" b="1" i="0" u="none" strike="noStrike" kern="1200" cap="none" spc="0" normalizeH="0" baseline="0" noProof="0" dirty="0">
                <a:ln>
                  <a:noFill/>
                </a:ln>
                <a:effectLst/>
                <a:uLnTx/>
                <a:uFillTx/>
                <a:latin typeface="Work Sans" pitchFamily="2" charset="77"/>
                <a:sym typeface="LabGrotesque-Black"/>
              </a:rPr>
              <a:t>Increased Context Length – RAG still relevant?</a:t>
            </a:r>
            <a:endParaRPr lang="en-US" sz="2400" dirty="0">
              <a:latin typeface="Work Sans" pitchFamily="2" charset="77"/>
              <a:sym typeface="LabGrotesque-Black"/>
            </a:endParaRPr>
          </a:p>
        </p:txBody>
      </p:sp>
    </p:spTree>
    <p:extLst>
      <p:ext uri="{BB962C8B-B14F-4D97-AF65-F5344CB8AC3E}">
        <p14:creationId xmlns:p14="http://schemas.microsoft.com/office/powerpoint/2010/main" val="39515285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20A9A5-49E4-BD85-26DC-9A2B34094E8E}"/>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0B8870FE-CC03-0F46-1149-875FE1F898ED}"/>
              </a:ext>
            </a:extLst>
          </p:cNvPr>
          <p:cNvSpPr txBox="1"/>
          <p:nvPr/>
        </p:nvSpPr>
        <p:spPr>
          <a:xfrm>
            <a:off x="304802" y="1271750"/>
            <a:ext cx="11430882" cy="4678204"/>
          </a:xfrm>
          <a:prstGeom prst="rect">
            <a:avLst/>
          </a:prstGeom>
          <a:noFill/>
        </p:spPr>
        <p:txBody>
          <a:bodyPr wrap="square" rtlCol="0">
            <a:spAutoFit/>
          </a:bodyPr>
          <a:lstStyle/>
          <a:p>
            <a:pPr marL="285750" lvl="0" indent="-285750" defTabSz="914400">
              <a:spcBef>
                <a:spcPts val="1800"/>
              </a:spcBef>
              <a:buFont typeface="Arial" panose="020B0604020202020204" pitchFamily="34" charset="0"/>
              <a:buChar char="•"/>
              <a:defRPr/>
            </a:pPr>
            <a:r>
              <a:rPr kumimoji="0" lang="en-IN" sz="1600" b="1" i="0" u="none" strike="noStrike" kern="1200" cap="none" spc="0" normalizeH="0" baseline="0" noProof="0" dirty="0">
                <a:ln>
                  <a:noFill/>
                </a:ln>
                <a:solidFill>
                  <a:srgbClr val="1F1F1F"/>
                </a:solidFill>
                <a:effectLst/>
                <a:highlight>
                  <a:srgbClr val="FFFFFF"/>
                </a:highlight>
                <a:uLnTx/>
                <a:uFillTx/>
                <a:latin typeface="Work Sans" pitchFamily="2" charset="77"/>
                <a:ea typeface="メイリオ"/>
              </a:rPr>
              <a:t>Cost:</a:t>
            </a:r>
            <a:r>
              <a:rPr kumimoji="0" lang="en-IN" sz="1600" b="0" i="0" u="none" strike="noStrike" kern="1200" cap="none" spc="0" normalizeH="0" baseline="0" noProof="0" dirty="0">
                <a:ln>
                  <a:noFill/>
                </a:ln>
                <a:solidFill>
                  <a:srgbClr val="1F1F1F"/>
                </a:solidFill>
                <a:effectLst/>
                <a:highlight>
                  <a:srgbClr val="FFFFFF"/>
                </a:highlight>
                <a:uLnTx/>
                <a:uFillTx/>
                <a:latin typeface="Work Sans" pitchFamily="2" charset="77"/>
                <a:ea typeface="メイリオ"/>
              </a:rPr>
              <a:t> Large Context Models (L</a:t>
            </a:r>
            <a:r>
              <a:rPr lang="en-IN" sz="1600" dirty="0">
                <a:solidFill>
                  <a:srgbClr val="00B050"/>
                </a:solidFill>
                <a:latin typeface="Work Sans" pitchFamily="2" charset="77"/>
                <a:ea typeface="メイリオ"/>
              </a:rPr>
              <a:t>RAG wins</a:t>
            </a:r>
            <a:r>
              <a:rPr kumimoji="0" lang="en-IN" sz="1600" b="0" i="0" u="none" strike="noStrike" kern="1200" cap="none" spc="0" normalizeH="0" baseline="0" noProof="0" dirty="0">
                <a:ln>
                  <a:noFill/>
                </a:ln>
                <a:solidFill>
                  <a:srgbClr val="1F1F1F"/>
                </a:solidFill>
                <a:effectLst/>
                <a:highlight>
                  <a:srgbClr val="FFFFFF"/>
                </a:highlight>
                <a:uLnTx/>
                <a:uFillTx/>
                <a:latin typeface="Work Sans" pitchFamily="2" charset="77"/>
                <a:ea typeface="メイリオ"/>
              </a:rPr>
              <a:t>CMs) like Gemini 1.5 are expensive per token, making RAG models more cost-effective for most use cases.</a:t>
            </a:r>
            <a:r>
              <a:rPr kumimoji="0" lang="en-IN" sz="1600" b="0" i="0" u="none" strike="noStrike" kern="1200" cap="none" spc="0" normalizeH="0" baseline="0" noProof="0" dirty="0">
                <a:ln>
                  <a:noFill/>
                </a:ln>
                <a:solidFill>
                  <a:srgbClr val="00B050"/>
                </a:solidFill>
                <a:effectLst/>
                <a:uLnTx/>
                <a:uFillTx/>
                <a:latin typeface="Work Sans" pitchFamily="2" charset="77"/>
                <a:ea typeface="メイリオ"/>
              </a:rPr>
              <a:t>!</a:t>
            </a:r>
          </a:p>
          <a:p>
            <a:pPr marL="285750" marR="0" lvl="0" indent="-285750" algn="l" defTabSz="914400" rtl="0" eaLnBrk="1" fontAlgn="auto" latinLnBrk="0" hangingPunct="1">
              <a:lnSpc>
                <a:spcPct val="100000"/>
              </a:lnSpc>
              <a:spcBef>
                <a:spcPts val="1800"/>
              </a:spcBef>
              <a:spcAft>
                <a:spcPts val="0"/>
              </a:spcAft>
              <a:buClrTx/>
              <a:buSzTx/>
              <a:buFont typeface="Arial" panose="020B0604020202020204" pitchFamily="34" charset="0"/>
              <a:buChar char="•"/>
              <a:tabLst/>
              <a:defRPr/>
            </a:pPr>
            <a:r>
              <a:rPr kumimoji="0" lang="en-IN" sz="1600" b="1" i="0" u="none" strike="noStrike" kern="1200" cap="none" spc="0" normalizeH="0" baseline="0" noProof="0" dirty="0">
                <a:ln>
                  <a:noFill/>
                </a:ln>
                <a:solidFill>
                  <a:srgbClr val="1F1F1F"/>
                </a:solidFill>
                <a:effectLst/>
                <a:highlight>
                  <a:srgbClr val="FFFFFF"/>
                </a:highlight>
                <a:uLnTx/>
                <a:uFillTx/>
                <a:latin typeface="Work Sans" pitchFamily="2" charset="77"/>
                <a:ea typeface="メイリオ"/>
              </a:rPr>
              <a:t>Latency:</a:t>
            </a:r>
            <a:r>
              <a:rPr kumimoji="0" lang="en-IN" sz="1600" b="0" i="0" u="none" strike="noStrike" kern="1200" cap="none" spc="0" normalizeH="0" baseline="0" noProof="0" dirty="0">
                <a:ln>
                  <a:noFill/>
                </a:ln>
                <a:solidFill>
                  <a:srgbClr val="1F1F1F"/>
                </a:solidFill>
                <a:effectLst/>
                <a:highlight>
                  <a:srgbClr val="FFFFFF"/>
                </a:highlight>
                <a:uLnTx/>
                <a:uFillTx/>
                <a:latin typeface="Work Sans" pitchFamily="2" charset="77"/>
                <a:ea typeface="メイリオ"/>
              </a:rPr>
              <a:t> LCMs take longer to process longer contexts. RAG models can achieve lower latency with smaller contexts. </a:t>
            </a:r>
            <a:r>
              <a:rPr kumimoji="0" lang="en-IN" sz="1600" b="0" i="0" u="none" strike="noStrike" kern="1200" cap="none" spc="0" normalizeH="0" baseline="0" noProof="0" dirty="0">
                <a:ln>
                  <a:noFill/>
                </a:ln>
                <a:solidFill>
                  <a:srgbClr val="00B050"/>
                </a:solidFill>
                <a:effectLst/>
                <a:uLnTx/>
                <a:uFillTx/>
                <a:latin typeface="Work Sans" pitchFamily="2" charset="77"/>
                <a:ea typeface="メイリオ"/>
              </a:rPr>
              <a:t>RAG wins!</a:t>
            </a:r>
            <a:endParaRPr kumimoji="0" lang="en-IN" sz="1600" b="0" i="0" u="none" strike="noStrike" kern="1200" cap="none" spc="0" normalizeH="0" baseline="0" noProof="0" dirty="0">
              <a:ln>
                <a:noFill/>
              </a:ln>
              <a:solidFill>
                <a:srgbClr val="1F1F1F"/>
              </a:solidFill>
              <a:effectLst/>
              <a:highlight>
                <a:srgbClr val="00FF00"/>
              </a:highlight>
              <a:uLnTx/>
              <a:uFillTx/>
              <a:latin typeface="Work Sans" pitchFamily="2" charset="77"/>
              <a:ea typeface="メイリオ"/>
            </a:endParaRPr>
          </a:p>
          <a:p>
            <a:pPr marL="285750" marR="0" lvl="0" indent="-285750" algn="l" defTabSz="914400" rtl="0" eaLnBrk="1" fontAlgn="auto" latinLnBrk="0" hangingPunct="1">
              <a:lnSpc>
                <a:spcPct val="100000"/>
              </a:lnSpc>
              <a:spcBef>
                <a:spcPts val="1800"/>
              </a:spcBef>
              <a:spcAft>
                <a:spcPts val="0"/>
              </a:spcAft>
              <a:buClrTx/>
              <a:buSzTx/>
              <a:buFont typeface="Arial" panose="020B0604020202020204" pitchFamily="34" charset="0"/>
              <a:buChar char="•"/>
              <a:tabLst/>
              <a:defRPr/>
            </a:pPr>
            <a:r>
              <a:rPr kumimoji="0" lang="en-IN" sz="1600" b="1" i="0" u="none" strike="noStrike" kern="1200" cap="none" spc="0" normalizeH="0" baseline="0" noProof="0" dirty="0">
                <a:ln>
                  <a:noFill/>
                </a:ln>
                <a:solidFill>
                  <a:srgbClr val="1F1F1F"/>
                </a:solidFill>
                <a:effectLst/>
                <a:highlight>
                  <a:srgbClr val="FFFFFF"/>
                </a:highlight>
                <a:uLnTx/>
                <a:uFillTx/>
                <a:latin typeface="Work Sans" pitchFamily="2" charset="77"/>
                <a:ea typeface="メイリオ"/>
              </a:rPr>
              <a:t>Context Learning:</a:t>
            </a:r>
            <a:r>
              <a:rPr kumimoji="0" lang="en-IN" sz="1600" b="0" i="0" u="none" strike="noStrike" kern="1200" cap="none" spc="0" normalizeH="0" baseline="0" noProof="0" dirty="0">
                <a:ln>
                  <a:noFill/>
                </a:ln>
                <a:solidFill>
                  <a:srgbClr val="1F1F1F"/>
                </a:solidFill>
                <a:effectLst/>
                <a:highlight>
                  <a:srgbClr val="FFFFFF"/>
                </a:highlight>
                <a:uLnTx/>
                <a:uFillTx/>
                <a:latin typeface="Work Sans" pitchFamily="2" charset="77"/>
                <a:ea typeface="メイリオ"/>
              </a:rPr>
              <a:t> LCMs excel at complex reasoning and learning from long contexts, demonstrated by reasoning about Apollo 11 transcripts and learning new skills. </a:t>
            </a:r>
            <a:r>
              <a:rPr kumimoji="0" lang="en-IN" sz="1600" b="0" i="0" u="none" strike="noStrike" kern="1200" cap="none" spc="0" normalizeH="0" baseline="0" noProof="0" dirty="0">
                <a:ln>
                  <a:noFill/>
                </a:ln>
                <a:solidFill>
                  <a:srgbClr val="FF0000"/>
                </a:solidFill>
                <a:effectLst/>
                <a:uLnTx/>
                <a:uFillTx/>
                <a:latin typeface="Work Sans" pitchFamily="2" charset="77"/>
                <a:ea typeface="メイリオ"/>
              </a:rPr>
              <a:t>LCMs win!</a:t>
            </a:r>
          </a:p>
          <a:p>
            <a:pPr marL="285750" marR="0" lvl="0" indent="-285750" algn="l" defTabSz="914400" rtl="0" eaLnBrk="1" fontAlgn="auto" latinLnBrk="0" hangingPunct="1">
              <a:lnSpc>
                <a:spcPct val="100000"/>
              </a:lnSpc>
              <a:spcBef>
                <a:spcPts val="1800"/>
              </a:spcBef>
              <a:spcAft>
                <a:spcPts val="0"/>
              </a:spcAft>
              <a:buClrTx/>
              <a:buSzTx/>
              <a:buFont typeface="Arial" panose="020B0604020202020204" pitchFamily="34" charset="0"/>
              <a:buChar char="•"/>
              <a:tabLst/>
              <a:defRPr/>
            </a:pPr>
            <a:r>
              <a:rPr kumimoji="0" lang="en-IN" sz="1600" b="1" i="0" u="none" strike="noStrike" kern="1200" cap="none" spc="0" normalizeH="0" baseline="0" noProof="0" dirty="0">
                <a:ln>
                  <a:noFill/>
                </a:ln>
                <a:solidFill>
                  <a:srgbClr val="1F1F1F"/>
                </a:solidFill>
                <a:effectLst/>
                <a:highlight>
                  <a:srgbClr val="FFFFFF"/>
                </a:highlight>
                <a:uLnTx/>
                <a:uFillTx/>
                <a:latin typeface="Work Sans" pitchFamily="2" charset="77"/>
                <a:ea typeface="メイリオ"/>
              </a:rPr>
              <a:t>Long Context Recall:</a:t>
            </a:r>
            <a:r>
              <a:rPr kumimoji="0" lang="en-IN" sz="1600" b="0" i="0" u="none" strike="noStrike" kern="1200" cap="none" spc="0" normalizeH="0" baseline="0" noProof="0" dirty="0">
                <a:ln>
                  <a:noFill/>
                </a:ln>
                <a:solidFill>
                  <a:srgbClr val="1F1F1F"/>
                </a:solidFill>
                <a:effectLst/>
                <a:highlight>
                  <a:srgbClr val="FFFFFF"/>
                </a:highlight>
                <a:uLnTx/>
                <a:uFillTx/>
                <a:latin typeface="Work Sans" pitchFamily="2" charset="77"/>
                <a:ea typeface="メイリオ"/>
              </a:rPr>
              <a:t> LCMs may struggle with recalling information in the middle of long contexts. RAG models can curate relevant content before feeding it to the LLM. </a:t>
            </a:r>
            <a:r>
              <a:rPr kumimoji="0" lang="en-IN" sz="1600" b="0" i="0" u="none" strike="noStrike" kern="1200" cap="none" spc="0" normalizeH="0" baseline="0" noProof="0" dirty="0">
                <a:ln>
                  <a:noFill/>
                </a:ln>
                <a:solidFill>
                  <a:srgbClr val="00B050"/>
                </a:solidFill>
                <a:effectLst/>
                <a:uLnTx/>
                <a:uFillTx/>
                <a:latin typeface="Work Sans" pitchFamily="2" charset="77"/>
                <a:ea typeface="メイリオ"/>
              </a:rPr>
              <a:t>RAG wins!</a:t>
            </a:r>
            <a:endParaRPr kumimoji="0" lang="en-IN" sz="1600" b="0" i="0" u="none" strike="noStrike" kern="1200" cap="none" spc="0" normalizeH="0" baseline="0" noProof="0" dirty="0">
              <a:ln>
                <a:noFill/>
              </a:ln>
              <a:solidFill>
                <a:srgbClr val="1F1F1F"/>
              </a:solidFill>
              <a:effectLst/>
              <a:highlight>
                <a:srgbClr val="00FF00"/>
              </a:highlight>
              <a:uLnTx/>
              <a:uFillTx/>
              <a:latin typeface="Work Sans" pitchFamily="2" charset="77"/>
              <a:ea typeface="メイリオ"/>
            </a:endParaRPr>
          </a:p>
          <a:p>
            <a:pPr marL="285750" marR="0" lvl="0" indent="-285750" algn="l" defTabSz="914400" rtl="0" eaLnBrk="1" fontAlgn="auto" latinLnBrk="0" hangingPunct="1">
              <a:lnSpc>
                <a:spcPct val="100000"/>
              </a:lnSpc>
              <a:spcBef>
                <a:spcPts val="1800"/>
              </a:spcBef>
              <a:spcAft>
                <a:spcPts val="0"/>
              </a:spcAft>
              <a:buClrTx/>
              <a:buSzTx/>
              <a:buFont typeface="Arial" panose="020B0604020202020204" pitchFamily="34" charset="0"/>
              <a:buChar char="•"/>
              <a:tabLst/>
              <a:defRPr/>
            </a:pPr>
            <a:r>
              <a:rPr kumimoji="0" lang="en-IN" sz="1600" b="1" i="0" u="none" strike="noStrike" kern="1200" cap="none" spc="0" normalizeH="0" baseline="0" noProof="0" dirty="0">
                <a:ln>
                  <a:noFill/>
                </a:ln>
                <a:solidFill>
                  <a:srgbClr val="1F1F1F"/>
                </a:solidFill>
                <a:effectLst/>
                <a:highlight>
                  <a:srgbClr val="FFFFFF"/>
                </a:highlight>
                <a:uLnTx/>
                <a:uFillTx/>
                <a:latin typeface="Work Sans" pitchFamily="2" charset="77"/>
                <a:ea typeface="メイリオ"/>
              </a:rPr>
              <a:t>Flexibility &amp; Customization:</a:t>
            </a:r>
            <a:r>
              <a:rPr kumimoji="0" lang="en-IN" sz="1600" b="0" i="0" u="none" strike="noStrike" kern="1200" cap="none" spc="0" normalizeH="0" baseline="0" noProof="0" dirty="0">
                <a:ln>
                  <a:noFill/>
                </a:ln>
                <a:solidFill>
                  <a:srgbClr val="1F1F1F"/>
                </a:solidFill>
                <a:effectLst/>
                <a:highlight>
                  <a:srgbClr val="FFFFFF"/>
                </a:highlight>
                <a:uLnTx/>
                <a:uFillTx/>
                <a:latin typeface="Work Sans" pitchFamily="2" charset="77"/>
                <a:ea typeface="メイリオ"/>
              </a:rPr>
              <a:t> RAG models offer more control over data sources and retrieval strategies, making them more customizable. LCMs are a faster solution but less flexible. </a:t>
            </a:r>
            <a:r>
              <a:rPr kumimoji="0" lang="en-IN" sz="1600" b="0" i="0" u="none" strike="noStrike" kern="1200" cap="none" spc="0" normalizeH="0" baseline="0" noProof="0" dirty="0">
                <a:ln>
                  <a:noFill/>
                </a:ln>
                <a:solidFill>
                  <a:srgbClr val="00B050"/>
                </a:solidFill>
                <a:effectLst/>
                <a:uLnTx/>
                <a:uFillTx/>
                <a:latin typeface="Work Sans" pitchFamily="2" charset="77"/>
                <a:ea typeface="メイリオ"/>
              </a:rPr>
              <a:t>RAG wins!</a:t>
            </a:r>
          </a:p>
          <a:p>
            <a:pPr marL="285750" marR="0" lvl="0" indent="-285750" algn="l" defTabSz="914400" rtl="0" eaLnBrk="1" fontAlgn="auto" latinLnBrk="0" hangingPunct="1">
              <a:lnSpc>
                <a:spcPct val="100000"/>
              </a:lnSpc>
              <a:spcBef>
                <a:spcPts val="1800"/>
              </a:spcBef>
              <a:spcAft>
                <a:spcPts val="0"/>
              </a:spcAft>
              <a:buClrTx/>
              <a:buSzTx/>
              <a:buFont typeface="Arial" panose="020B0604020202020204" pitchFamily="34" charset="0"/>
              <a:buChar char="•"/>
              <a:tabLst/>
              <a:defRPr/>
            </a:pPr>
            <a:r>
              <a:rPr kumimoji="0" lang="en-IN" sz="1600" b="1" i="0" u="none" strike="noStrike" kern="1200" cap="none" spc="0" normalizeH="0" baseline="0" noProof="0" dirty="0">
                <a:ln>
                  <a:noFill/>
                </a:ln>
                <a:solidFill>
                  <a:srgbClr val="1F1F1F"/>
                </a:solidFill>
                <a:effectLst/>
                <a:highlight>
                  <a:srgbClr val="FFFFFF"/>
                </a:highlight>
                <a:uLnTx/>
                <a:uFillTx/>
                <a:latin typeface="Work Sans" pitchFamily="2" charset="77"/>
                <a:ea typeface="メイリオ"/>
              </a:rPr>
              <a:t>Security &amp; Data Privacy:</a:t>
            </a:r>
            <a:r>
              <a:rPr kumimoji="0" lang="en-IN" sz="1600" b="0" i="0" u="none" strike="noStrike" kern="1200" cap="none" spc="0" normalizeH="0" baseline="0" noProof="0" dirty="0">
                <a:ln>
                  <a:noFill/>
                </a:ln>
                <a:solidFill>
                  <a:srgbClr val="1F1F1F"/>
                </a:solidFill>
                <a:effectLst/>
                <a:highlight>
                  <a:srgbClr val="FFFFFF"/>
                </a:highlight>
                <a:uLnTx/>
                <a:uFillTx/>
                <a:latin typeface="Work Sans" pitchFamily="2" charset="77"/>
                <a:ea typeface="メイリオ"/>
              </a:rPr>
              <a:t> RAG models provide more control over data privacy, especially for self-hosted deployments. LCMs rely on an external provider's security measures. </a:t>
            </a:r>
            <a:r>
              <a:rPr kumimoji="0" lang="en-IN" sz="1600" b="0" i="0" u="none" strike="noStrike" kern="1200" cap="none" spc="0" normalizeH="0" baseline="0" noProof="0" dirty="0">
                <a:ln>
                  <a:noFill/>
                </a:ln>
                <a:solidFill>
                  <a:srgbClr val="00B050"/>
                </a:solidFill>
                <a:effectLst/>
                <a:uLnTx/>
                <a:uFillTx/>
                <a:latin typeface="Work Sans" pitchFamily="2" charset="77"/>
                <a:ea typeface="メイリオ"/>
              </a:rPr>
              <a:t>RAG wins!</a:t>
            </a:r>
            <a:endParaRPr kumimoji="0" lang="en-IN" sz="1600" b="1" i="1" u="none" strike="noStrike" kern="1200" cap="none" spc="0" normalizeH="0" baseline="0" noProof="0" dirty="0">
              <a:ln>
                <a:noFill/>
              </a:ln>
              <a:solidFill>
                <a:srgbClr val="1F1F1F"/>
              </a:solidFill>
              <a:effectLst/>
              <a:uLnTx/>
              <a:uFillTx/>
              <a:latin typeface="Work Sans" pitchFamily="2" charset="77"/>
              <a:ea typeface="メイリオ"/>
            </a:endParaRPr>
          </a:p>
          <a:p>
            <a:pPr marL="0" marR="0" lvl="0" indent="0" algn="ctr" defTabSz="914400" rtl="0" eaLnBrk="1" fontAlgn="auto" latinLnBrk="0" hangingPunct="1">
              <a:lnSpc>
                <a:spcPct val="100000"/>
              </a:lnSpc>
              <a:spcBef>
                <a:spcPts val="1800"/>
              </a:spcBef>
              <a:spcAft>
                <a:spcPts val="0"/>
              </a:spcAft>
              <a:buClrTx/>
              <a:buSzTx/>
              <a:buFontTx/>
              <a:buNone/>
              <a:tabLst/>
              <a:defRPr/>
            </a:pPr>
            <a:r>
              <a:rPr kumimoji="0" lang="en-IN" sz="1600" b="1" i="1" u="none" strike="noStrike" kern="1200" cap="none" spc="0" normalizeH="0" baseline="0" noProof="0" dirty="0">
                <a:ln>
                  <a:noFill/>
                </a:ln>
                <a:solidFill>
                  <a:srgbClr val="1F1F1F"/>
                </a:solidFill>
                <a:effectLst/>
                <a:uLnTx/>
                <a:uFillTx/>
                <a:latin typeface="Work Sans" pitchFamily="2" charset="77"/>
                <a:ea typeface="メイリオ"/>
              </a:rPr>
              <a:t>Conclusion: RAG is here to stay!</a:t>
            </a:r>
          </a:p>
        </p:txBody>
      </p:sp>
      <p:sp>
        <p:nvSpPr>
          <p:cNvPr id="7" name="TextBox 6">
            <a:extLst>
              <a:ext uri="{FF2B5EF4-FFF2-40B4-BE49-F238E27FC236}">
                <a16:creationId xmlns:a16="http://schemas.microsoft.com/office/drawing/2014/main" id="{6249160E-20C8-AE6E-9864-6CEAA7116292}"/>
              </a:ext>
            </a:extLst>
          </p:cNvPr>
          <p:cNvSpPr txBox="1"/>
          <p:nvPr/>
        </p:nvSpPr>
        <p:spPr>
          <a:xfrm>
            <a:off x="10316510" y="6196613"/>
            <a:ext cx="526106" cy="21544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1" u="none" strike="noStrike" kern="1200" cap="none" spc="0" normalizeH="0" baseline="0" noProof="0" dirty="0">
                <a:ln>
                  <a:noFill/>
                </a:ln>
                <a:solidFill>
                  <a:srgbClr val="000000"/>
                </a:solidFill>
                <a:effectLst/>
                <a:uLnTx/>
                <a:uFillTx/>
                <a:latin typeface="Work Sans" pitchFamily="2" charset="77"/>
                <a:ea typeface="メイリオ"/>
                <a:hlinkClick r:id="rId3"/>
              </a:rPr>
              <a:t>Source</a:t>
            </a:r>
            <a:endParaRPr kumimoji="0" lang="en-US" sz="800" b="0" i="1" u="none" strike="noStrike" kern="1200" cap="none" spc="0" normalizeH="0" baseline="0" noProof="0" dirty="0">
              <a:ln>
                <a:noFill/>
              </a:ln>
              <a:solidFill>
                <a:srgbClr val="000000"/>
              </a:solidFill>
              <a:effectLst/>
              <a:uLnTx/>
              <a:uFillTx/>
              <a:latin typeface="Work Sans" pitchFamily="2" charset="77"/>
              <a:ea typeface="メイリオ"/>
            </a:endParaRPr>
          </a:p>
        </p:txBody>
      </p:sp>
      <p:pic>
        <p:nvPicPr>
          <p:cNvPr id="4" name="pasted-movie.png" descr="pasted-movie.png">
            <a:extLst>
              <a:ext uri="{FF2B5EF4-FFF2-40B4-BE49-F238E27FC236}">
                <a16:creationId xmlns:a16="http://schemas.microsoft.com/office/drawing/2014/main" id="{6BE5CCB0-B753-4CAA-7F84-D44579E70835}"/>
              </a:ext>
            </a:extLst>
          </p:cNvPr>
          <p:cNvPicPr>
            <a:picLocks noChangeAspect="1"/>
          </p:cNvPicPr>
          <p:nvPr/>
        </p:nvPicPr>
        <p:blipFill>
          <a:blip r:embed="rId4"/>
          <a:srcRect r="83605"/>
          <a:stretch>
            <a:fillRect/>
          </a:stretch>
        </p:blipFill>
        <p:spPr>
          <a:xfrm>
            <a:off x="11771332" y="122773"/>
            <a:ext cx="262547" cy="318005"/>
          </a:xfrm>
          <a:prstGeom prst="rect">
            <a:avLst/>
          </a:prstGeom>
          <a:ln w="3175">
            <a:miter lim="400000"/>
          </a:ln>
        </p:spPr>
      </p:pic>
      <p:sp>
        <p:nvSpPr>
          <p:cNvPr id="8" name="TextBox 7">
            <a:extLst>
              <a:ext uri="{FF2B5EF4-FFF2-40B4-BE49-F238E27FC236}">
                <a16:creationId xmlns:a16="http://schemas.microsoft.com/office/drawing/2014/main" id="{F7B3F608-112C-DB36-D527-D2DB605F259F}"/>
              </a:ext>
            </a:extLst>
          </p:cNvPr>
          <p:cNvSpPr txBox="1"/>
          <p:nvPr/>
        </p:nvSpPr>
        <p:spPr>
          <a:xfrm>
            <a:off x="304802" y="297963"/>
            <a:ext cx="11729077" cy="461665"/>
          </a:xfrm>
          <a:prstGeom prst="rect">
            <a:avLst/>
          </a:prstGeom>
          <a:noFill/>
        </p:spPr>
        <p:txBody>
          <a:bodyPr wrap="square">
            <a:spAutoFit/>
          </a:bodyPr>
          <a:lstStyle/>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r>
              <a:rPr kumimoji="0" lang="en-US" sz="2400" b="1" i="0" u="none" strike="noStrike" kern="1200" cap="none" spc="0" normalizeH="0" baseline="0" noProof="0" dirty="0">
                <a:ln>
                  <a:noFill/>
                </a:ln>
                <a:effectLst/>
                <a:uLnTx/>
                <a:uFillTx/>
                <a:latin typeface="Work Sans" pitchFamily="2" charset="77"/>
                <a:sym typeface="LabGrotesque-Black"/>
              </a:rPr>
              <a:t>Increased Context Length – RAG still relevant?</a:t>
            </a:r>
            <a:endParaRPr lang="en-US" sz="2400" dirty="0">
              <a:latin typeface="Work Sans" pitchFamily="2" charset="77"/>
              <a:sym typeface="LabGrotesque-Black"/>
            </a:endParaRPr>
          </a:p>
        </p:txBody>
      </p:sp>
    </p:spTree>
    <p:extLst>
      <p:ext uri="{BB962C8B-B14F-4D97-AF65-F5344CB8AC3E}">
        <p14:creationId xmlns:p14="http://schemas.microsoft.com/office/powerpoint/2010/main" val="2571506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8">
          <a:extLst>
            <a:ext uri="{FF2B5EF4-FFF2-40B4-BE49-F238E27FC236}">
              <a16:creationId xmlns:a16="http://schemas.microsoft.com/office/drawing/2014/main" id="{B0086999-8039-CB43-F94E-706AC4F96AC5}"/>
            </a:ext>
          </a:extLst>
        </p:cNvPr>
        <p:cNvGrpSpPr/>
        <p:nvPr/>
      </p:nvGrpSpPr>
      <p:grpSpPr>
        <a:xfrm>
          <a:off x="0" y="0"/>
          <a:ext cx="0" cy="0"/>
          <a:chOff x="0" y="0"/>
          <a:chExt cx="0" cy="0"/>
        </a:xfrm>
      </p:grpSpPr>
      <p:sp>
        <p:nvSpPr>
          <p:cNvPr id="119" name="Google Shape;119;p1">
            <a:extLst>
              <a:ext uri="{FF2B5EF4-FFF2-40B4-BE49-F238E27FC236}">
                <a16:creationId xmlns:a16="http://schemas.microsoft.com/office/drawing/2014/main" id="{3D25D869-6D98-422D-E3F4-FC073CA36093}"/>
              </a:ext>
            </a:extLst>
          </p:cNvPr>
          <p:cNvSpPr txBox="1"/>
          <p:nvPr/>
        </p:nvSpPr>
        <p:spPr>
          <a:xfrm>
            <a:off x="701040" y="3429000"/>
            <a:ext cx="10790000" cy="618591"/>
          </a:xfrm>
          <a:prstGeom prst="rect">
            <a:avLst/>
          </a:prstGeom>
          <a:noFill/>
          <a:ln>
            <a:noFill/>
          </a:ln>
        </p:spPr>
        <p:txBody>
          <a:bodyPr spcFirstLastPara="1" wrap="square" lIns="91433" tIns="45700" rIns="91433" bIns="45700" anchor="b" anchorCtr="0">
            <a:spAutoFit/>
          </a:bodyPr>
          <a:lstStyle/>
          <a:p>
            <a:pPr marL="0" marR="0" lvl="0" indent="0" algn="l" defTabSz="1219170" rtl="0" eaLnBrk="1" fontAlgn="auto" latinLnBrk="0" hangingPunct="0">
              <a:lnSpc>
                <a:spcPct val="95000"/>
              </a:lnSpc>
              <a:spcBef>
                <a:spcPts val="0"/>
              </a:spcBef>
              <a:spcAft>
                <a:spcPts val="0"/>
              </a:spcAft>
              <a:buClrTx/>
              <a:buSzTx/>
              <a:buFontTx/>
              <a:buNone/>
              <a:tabLst/>
              <a:defRPr/>
            </a:pPr>
            <a:r>
              <a:rPr kumimoji="0" lang="en-US" sz="3600" b="1" i="0" u="none" strike="noStrike" kern="0" cap="none" spc="0" normalizeH="0" baseline="0" noProof="0" dirty="0">
                <a:ln>
                  <a:noFill/>
                </a:ln>
                <a:solidFill>
                  <a:srgbClr val="FFFFFF"/>
                </a:solidFill>
                <a:effectLst/>
                <a:uLnTx/>
                <a:uFillTx/>
                <a:latin typeface="Poppins"/>
                <a:ea typeface="+mn-ea"/>
                <a:cs typeface="Poppins"/>
                <a:sym typeface="Poppins"/>
              </a:rPr>
              <a:t>Improving RAG Systems</a:t>
            </a:r>
            <a:endParaRPr kumimoji="0" lang="en-US" sz="2000" b="0" i="0" u="none" strike="noStrike" kern="0" cap="none" spc="0" normalizeH="0" baseline="0" noProof="0" dirty="0">
              <a:ln>
                <a:noFill/>
              </a:ln>
              <a:solidFill>
                <a:srgbClr val="000000"/>
              </a:solidFill>
              <a:effectLst/>
              <a:uLnTx/>
              <a:uFillTx/>
              <a:latin typeface="LabGrotesque-Bold"/>
              <a:ea typeface="+mn-ea"/>
              <a:cs typeface="+mn-cs"/>
              <a:sym typeface="LabGrotesque-Bold"/>
            </a:endParaRPr>
          </a:p>
        </p:txBody>
      </p:sp>
      <p:sp>
        <p:nvSpPr>
          <p:cNvPr id="2" name="TextBox 1">
            <a:extLst>
              <a:ext uri="{FF2B5EF4-FFF2-40B4-BE49-F238E27FC236}">
                <a16:creationId xmlns:a16="http://schemas.microsoft.com/office/drawing/2014/main" id="{C47D612D-E674-E0D2-AD3D-82BB347D24E8}"/>
              </a:ext>
            </a:extLst>
          </p:cNvPr>
          <p:cNvSpPr txBox="1"/>
          <p:nvPr/>
        </p:nvSpPr>
        <p:spPr>
          <a:xfrm>
            <a:off x="10496733" y="418012"/>
            <a:ext cx="184731" cy="502766"/>
          </a:xfrm>
          <a:prstGeom prst="rect">
            <a:avLst/>
          </a:prstGeom>
          <a:noFill/>
        </p:spPr>
        <p:txBody>
          <a:bodyPr wrap="none" rtlCol="0">
            <a:spAutoFit/>
          </a:bodyPr>
          <a:lstStyle/>
          <a:p>
            <a:pPr marL="0" marR="0" lvl="0" indent="0" algn="l" defTabSz="412750" rtl="0" eaLnBrk="1" fontAlgn="auto" latinLnBrk="0" hangingPunct="0">
              <a:lnSpc>
                <a:spcPct val="100000"/>
              </a:lnSpc>
              <a:spcBef>
                <a:spcPts val="0"/>
              </a:spcBef>
              <a:spcAft>
                <a:spcPts val="0"/>
              </a:spcAft>
              <a:buClrTx/>
              <a:buSzTx/>
              <a:buFontTx/>
              <a:buNone/>
              <a:tabLst/>
              <a:defRPr/>
            </a:pPr>
            <a:endParaRPr kumimoji="0" lang="en-US" sz="2667" b="0" i="0" u="none" strike="noStrike" kern="0" cap="none" spc="0" normalizeH="0" baseline="0" noProof="0">
              <a:ln>
                <a:noFill/>
              </a:ln>
              <a:solidFill>
                <a:srgbClr val="000000"/>
              </a:solidFill>
              <a:effectLst/>
              <a:uLnTx/>
              <a:uFillTx/>
              <a:latin typeface="LabGrotesque-Bold"/>
              <a:ea typeface="+mn-ea"/>
              <a:cs typeface="+mn-cs"/>
              <a:sym typeface="LabGrotesque-Bold"/>
            </a:endParaRPr>
          </a:p>
        </p:txBody>
      </p:sp>
    </p:spTree>
    <p:extLst>
      <p:ext uri="{BB962C8B-B14F-4D97-AF65-F5344CB8AC3E}">
        <p14:creationId xmlns:p14="http://schemas.microsoft.com/office/powerpoint/2010/main" val="19949968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Refer to caption">
            <a:extLst>
              <a:ext uri="{FF2B5EF4-FFF2-40B4-BE49-F238E27FC236}">
                <a16:creationId xmlns:a16="http://schemas.microsoft.com/office/drawing/2014/main" id="{0429797E-9D4D-7989-79E9-67D0A7F8ED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5073" y="1439850"/>
            <a:ext cx="11083636" cy="4071215"/>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ular Callout 2">
            <a:extLst>
              <a:ext uri="{FF2B5EF4-FFF2-40B4-BE49-F238E27FC236}">
                <a16:creationId xmlns:a16="http://schemas.microsoft.com/office/drawing/2014/main" id="{417003CF-A9C1-EB9E-29C2-A75332B419E4}"/>
              </a:ext>
            </a:extLst>
          </p:cNvPr>
          <p:cNvSpPr/>
          <p:nvPr/>
        </p:nvSpPr>
        <p:spPr>
          <a:xfrm>
            <a:off x="4767157" y="1080798"/>
            <a:ext cx="2057847" cy="418447"/>
          </a:xfrm>
          <a:prstGeom prst="wedgeRectCallout">
            <a:avLst>
              <a:gd name="adj1" fmla="val 818"/>
              <a:gd name="adj2" fmla="val 72888"/>
            </a:avLst>
          </a:prstGeom>
          <a:noFill/>
          <a:ln w="9525">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Work Sans" pitchFamily="2" charset="77"/>
              </a:rPr>
              <a:t>Question is related to content, but there’s no information to answer</a:t>
            </a:r>
          </a:p>
        </p:txBody>
      </p:sp>
      <p:sp>
        <p:nvSpPr>
          <p:cNvPr id="4" name="Rectangular Callout 3">
            <a:extLst>
              <a:ext uri="{FF2B5EF4-FFF2-40B4-BE49-F238E27FC236}">
                <a16:creationId xmlns:a16="http://schemas.microsoft.com/office/drawing/2014/main" id="{A50C874A-493E-1E9B-CA81-B93BAB267C97}"/>
              </a:ext>
            </a:extLst>
          </p:cNvPr>
          <p:cNvSpPr/>
          <p:nvPr/>
        </p:nvSpPr>
        <p:spPr>
          <a:xfrm>
            <a:off x="4090001" y="5476538"/>
            <a:ext cx="2057847" cy="418447"/>
          </a:xfrm>
          <a:prstGeom prst="wedgeRectCallout">
            <a:avLst>
              <a:gd name="adj1" fmla="val 9980"/>
              <a:gd name="adj2" fmla="val -75797"/>
            </a:avLst>
          </a:prstGeom>
          <a:noFill/>
          <a:ln w="9525">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Work Sans" pitchFamily="2" charset="77"/>
              </a:rPr>
              <a:t>Answer is available in document, but did not rank within the top K</a:t>
            </a:r>
          </a:p>
        </p:txBody>
      </p:sp>
      <p:sp>
        <p:nvSpPr>
          <p:cNvPr id="5" name="Rectangular Callout 4">
            <a:extLst>
              <a:ext uri="{FF2B5EF4-FFF2-40B4-BE49-F238E27FC236}">
                <a16:creationId xmlns:a16="http://schemas.microsoft.com/office/drawing/2014/main" id="{6F54C702-6EA1-6BAE-0150-912D6ADD3DF3}"/>
              </a:ext>
            </a:extLst>
          </p:cNvPr>
          <p:cNvSpPr/>
          <p:nvPr/>
        </p:nvSpPr>
        <p:spPr>
          <a:xfrm>
            <a:off x="6296714" y="5496652"/>
            <a:ext cx="1870770" cy="530042"/>
          </a:xfrm>
          <a:prstGeom prst="wedgeRectCallout">
            <a:avLst>
              <a:gd name="adj1" fmla="val 26929"/>
              <a:gd name="adj2" fmla="val -75797"/>
            </a:avLst>
          </a:prstGeom>
          <a:noFill/>
          <a:ln w="9525">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Work Sans" pitchFamily="2" charset="77"/>
              </a:rPr>
              <a:t>Relevant documents with answer were retrieved, but didn’t make it to context</a:t>
            </a:r>
          </a:p>
        </p:txBody>
      </p:sp>
      <p:sp>
        <p:nvSpPr>
          <p:cNvPr id="7" name="Rectangular Callout 6">
            <a:extLst>
              <a:ext uri="{FF2B5EF4-FFF2-40B4-BE49-F238E27FC236}">
                <a16:creationId xmlns:a16="http://schemas.microsoft.com/office/drawing/2014/main" id="{02E8D1C1-4CC8-4B57-1C55-3268F9769473}"/>
              </a:ext>
            </a:extLst>
          </p:cNvPr>
          <p:cNvSpPr/>
          <p:nvPr/>
        </p:nvSpPr>
        <p:spPr>
          <a:xfrm>
            <a:off x="11115242" y="4216178"/>
            <a:ext cx="1054763" cy="530042"/>
          </a:xfrm>
          <a:prstGeom prst="wedgeRectCallout">
            <a:avLst>
              <a:gd name="adj1" fmla="val -63151"/>
              <a:gd name="adj2" fmla="val 14907"/>
            </a:avLst>
          </a:prstGeom>
          <a:noFill/>
          <a:ln w="9525">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Work Sans" pitchFamily="2" charset="77"/>
              </a:rPr>
              <a:t>LLM didn’t extract answer from context</a:t>
            </a:r>
          </a:p>
        </p:txBody>
      </p:sp>
      <p:sp>
        <p:nvSpPr>
          <p:cNvPr id="8" name="Rectangular Callout 7">
            <a:extLst>
              <a:ext uri="{FF2B5EF4-FFF2-40B4-BE49-F238E27FC236}">
                <a16:creationId xmlns:a16="http://schemas.microsoft.com/office/drawing/2014/main" id="{AC2137B4-E707-94DE-2427-B927C1119672}"/>
              </a:ext>
            </a:extLst>
          </p:cNvPr>
          <p:cNvSpPr/>
          <p:nvPr/>
        </p:nvSpPr>
        <p:spPr>
          <a:xfrm>
            <a:off x="8212654" y="5501086"/>
            <a:ext cx="1054763" cy="530042"/>
          </a:xfrm>
          <a:prstGeom prst="wedgeRectCallout">
            <a:avLst>
              <a:gd name="adj1" fmla="val -2377"/>
              <a:gd name="adj2" fmla="val -61569"/>
            </a:avLst>
          </a:prstGeom>
          <a:noFill/>
          <a:ln w="9525">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Work Sans" pitchFamily="2" charset="77"/>
              </a:rPr>
              <a:t>LLM ignored instruction regarding format</a:t>
            </a:r>
          </a:p>
        </p:txBody>
      </p:sp>
      <p:sp>
        <p:nvSpPr>
          <p:cNvPr id="9" name="Rectangular Callout 8">
            <a:extLst>
              <a:ext uri="{FF2B5EF4-FFF2-40B4-BE49-F238E27FC236}">
                <a16:creationId xmlns:a16="http://schemas.microsoft.com/office/drawing/2014/main" id="{6C78612B-BF21-BF82-28B8-66073655C9D5}"/>
              </a:ext>
            </a:extLst>
          </p:cNvPr>
          <p:cNvSpPr/>
          <p:nvPr/>
        </p:nvSpPr>
        <p:spPr>
          <a:xfrm>
            <a:off x="10991711" y="2305178"/>
            <a:ext cx="1160239" cy="530042"/>
          </a:xfrm>
          <a:prstGeom prst="wedgeRectCallout">
            <a:avLst>
              <a:gd name="adj1" fmla="val -24720"/>
              <a:gd name="adj2" fmla="val 73597"/>
            </a:avLst>
          </a:prstGeom>
          <a:noFill/>
          <a:ln w="9525">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Work Sans" pitchFamily="2" charset="77"/>
              </a:rPr>
              <a:t>Answer returned is too specific, or too vague</a:t>
            </a:r>
          </a:p>
        </p:txBody>
      </p:sp>
      <p:sp>
        <p:nvSpPr>
          <p:cNvPr id="10" name="Rectangular Callout 9">
            <a:extLst>
              <a:ext uri="{FF2B5EF4-FFF2-40B4-BE49-F238E27FC236}">
                <a16:creationId xmlns:a16="http://schemas.microsoft.com/office/drawing/2014/main" id="{46FF59B2-7E77-9D63-0585-082BB1C34EA4}"/>
              </a:ext>
            </a:extLst>
          </p:cNvPr>
          <p:cNvSpPr/>
          <p:nvPr/>
        </p:nvSpPr>
        <p:spPr>
          <a:xfrm>
            <a:off x="10017847" y="5517421"/>
            <a:ext cx="1698706" cy="530042"/>
          </a:xfrm>
          <a:prstGeom prst="wedgeRectCallout">
            <a:avLst>
              <a:gd name="adj1" fmla="val -34347"/>
              <a:gd name="adj2" fmla="val -70462"/>
            </a:avLst>
          </a:prstGeom>
          <a:noFill/>
          <a:ln w="9525">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Work Sans" pitchFamily="2" charset="77"/>
              </a:rPr>
              <a:t>LLM returns incomplete answers, though information is in context</a:t>
            </a:r>
          </a:p>
        </p:txBody>
      </p:sp>
      <p:sp>
        <p:nvSpPr>
          <p:cNvPr id="11" name="TextBox 10">
            <a:extLst>
              <a:ext uri="{FF2B5EF4-FFF2-40B4-BE49-F238E27FC236}">
                <a16:creationId xmlns:a16="http://schemas.microsoft.com/office/drawing/2014/main" id="{D1BA5E03-B65F-BEC6-96D3-14B271A2DC7C}"/>
              </a:ext>
            </a:extLst>
          </p:cNvPr>
          <p:cNvSpPr txBox="1"/>
          <p:nvPr/>
        </p:nvSpPr>
        <p:spPr>
          <a:xfrm>
            <a:off x="484537" y="6452315"/>
            <a:ext cx="3669594" cy="215444"/>
          </a:xfrm>
          <a:prstGeom prst="rect">
            <a:avLst/>
          </a:prstGeom>
          <a:noFill/>
        </p:spPr>
        <p:txBody>
          <a:bodyPr wrap="none" rtlCol="0">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800" b="0" i="1" u="none" strike="noStrike" kern="1200" cap="none" spc="0" normalizeH="0" baseline="0" noProof="0" dirty="0">
                <a:ln>
                  <a:noFill/>
                </a:ln>
                <a:solidFill>
                  <a:srgbClr val="000000"/>
                </a:solidFill>
                <a:effectLst/>
                <a:uLnTx/>
                <a:uFillTx/>
                <a:latin typeface="Work Sans" pitchFamily="2" charset="77"/>
                <a:ea typeface="メイリオ"/>
                <a:cs typeface="Poppins" pitchFamily="2" charset="77"/>
              </a:rPr>
              <a:t>Source: Seven Failure Points When Engineering a RAG System (</a:t>
            </a:r>
            <a:r>
              <a:rPr kumimoji="0" lang="en-US" sz="800" b="0" i="1" u="none" strike="noStrike" kern="1200" cap="none" spc="0" normalizeH="0" baseline="0" noProof="0" dirty="0">
                <a:ln>
                  <a:noFill/>
                </a:ln>
                <a:solidFill>
                  <a:srgbClr val="000000"/>
                </a:solidFill>
                <a:effectLst/>
                <a:uLnTx/>
                <a:uFillTx/>
                <a:latin typeface="Work Sans" pitchFamily="2" charset="77"/>
                <a:ea typeface="メイリオ"/>
                <a:cs typeface="Poppins" pitchFamily="2" charset="77"/>
                <a:hlinkClick r:id="rId4"/>
              </a:rPr>
              <a:t>arXiv</a:t>
            </a:r>
            <a:r>
              <a:rPr kumimoji="0" lang="en-US" sz="800" b="0" i="1" u="none" strike="noStrike" kern="1200" cap="none" spc="0" normalizeH="0" baseline="0" noProof="0" dirty="0">
                <a:ln>
                  <a:noFill/>
                </a:ln>
                <a:solidFill>
                  <a:srgbClr val="000000"/>
                </a:solidFill>
                <a:effectLst/>
                <a:uLnTx/>
                <a:uFillTx/>
                <a:latin typeface="Work Sans" pitchFamily="2" charset="77"/>
                <a:ea typeface="メイリオ"/>
                <a:cs typeface="Poppins" pitchFamily="2" charset="77"/>
              </a:rPr>
              <a:t>)</a:t>
            </a:r>
          </a:p>
        </p:txBody>
      </p:sp>
      <p:sp>
        <p:nvSpPr>
          <p:cNvPr id="12" name="Rectangle 11">
            <a:extLst>
              <a:ext uri="{FF2B5EF4-FFF2-40B4-BE49-F238E27FC236}">
                <a16:creationId xmlns:a16="http://schemas.microsoft.com/office/drawing/2014/main" id="{1318B5B3-B074-F492-A60D-4890D2B030EA}"/>
              </a:ext>
            </a:extLst>
          </p:cNvPr>
          <p:cNvSpPr/>
          <p:nvPr/>
        </p:nvSpPr>
        <p:spPr>
          <a:xfrm>
            <a:off x="7051248" y="1442920"/>
            <a:ext cx="3846137" cy="1401727"/>
          </a:xfrm>
          <a:prstGeom prst="rect">
            <a:avLst/>
          </a:prstGeom>
          <a:noFill/>
          <a:ln w="6350">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Work Sans" pitchFamily="2" charset="77"/>
            </a:endParaRPr>
          </a:p>
        </p:txBody>
      </p:sp>
      <p:sp>
        <p:nvSpPr>
          <p:cNvPr id="6" name="TextBox 5">
            <a:extLst>
              <a:ext uri="{FF2B5EF4-FFF2-40B4-BE49-F238E27FC236}">
                <a16:creationId xmlns:a16="http://schemas.microsoft.com/office/drawing/2014/main" id="{F7DAFF78-49C3-09CE-4CF9-F7A364B953B8}"/>
              </a:ext>
            </a:extLst>
          </p:cNvPr>
          <p:cNvSpPr txBox="1"/>
          <p:nvPr/>
        </p:nvSpPr>
        <p:spPr>
          <a:xfrm>
            <a:off x="4356467" y="1166910"/>
            <a:ext cx="450764" cy="246221"/>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Work Sans" pitchFamily="2" charset="77"/>
              </a:rPr>
              <a:t>FP 1</a:t>
            </a:r>
          </a:p>
        </p:txBody>
      </p:sp>
      <p:sp>
        <p:nvSpPr>
          <p:cNvPr id="13" name="TextBox 12">
            <a:extLst>
              <a:ext uri="{FF2B5EF4-FFF2-40B4-BE49-F238E27FC236}">
                <a16:creationId xmlns:a16="http://schemas.microsoft.com/office/drawing/2014/main" id="{210AB36D-5622-317E-BF9D-3B0AF5F4167D}"/>
              </a:ext>
            </a:extLst>
          </p:cNvPr>
          <p:cNvSpPr txBox="1"/>
          <p:nvPr/>
        </p:nvSpPr>
        <p:spPr>
          <a:xfrm>
            <a:off x="3692145" y="5572552"/>
            <a:ext cx="461986" cy="246221"/>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Work Sans" pitchFamily="2" charset="77"/>
              </a:rPr>
              <a:t>FP 2</a:t>
            </a:r>
          </a:p>
        </p:txBody>
      </p:sp>
      <p:sp>
        <p:nvSpPr>
          <p:cNvPr id="14" name="TextBox 13">
            <a:extLst>
              <a:ext uri="{FF2B5EF4-FFF2-40B4-BE49-F238E27FC236}">
                <a16:creationId xmlns:a16="http://schemas.microsoft.com/office/drawing/2014/main" id="{7BE137C3-259C-DCE6-6462-1E77230F27F4}"/>
              </a:ext>
            </a:extLst>
          </p:cNvPr>
          <p:cNvSpPr txBox="1"/>
          <p:nvPr/>
        </p:nvSpPr>
        <p:spPr>
          <a:xfrm>
            <a:off x="6421812" y="5247466"/>
            <a:ext cx="460382" cy="246221"/>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Work Sans" pitchFamily="2" charset="77"/>
              </a:rPr>
              <a:t>FP 3</a:t>
            </a:r>
          </a:p>
        </p:txBody>
      </p:sp>
      <p:sp>
        <p:nvSpPr>
          <p:cNvPr id="15" name="TextBox 14">
            <a:extLst>
              <a:ext uri="{FF2B5EF4-FFF2-40B4-BE49-F238E27FC236}">
                <a16:creationId xmlns:a16="http://schemas.microsoft.com/office/drawing/2014/main" id="{453F29FB-1DBB-4A66-C6EA-ED4A5839B43D}"/>
              </a:ext>
            </a:extLst>
          </p:cNvPr>
          <p:cNvSpPr txBox="1"/>
          <p:nvPr/>
        </p:nvSpPr>
        <p:spPr>
          <a:xfrm>
            <a:off x="11417241" y="3956597"/>
            <a:ext cx="468398" cy="246221"/>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Work Sans" pitchFamily="2" charset="77"/>
              </a:rPr>
              <a:t>FP 4</a:t>
            </a:r>
          </a:p>
        </p:txBody>
      </p:sp>
      <p:sp>
        <p:nvSpPr>
          <p:cNvPr id="16" name="TextBox 15">
            <a:extLst>
              <a:ext uri="{FF2B5EF4-FFF2-40B4-BE49-F238E27FC236}">
                <a16:creationId xmlns:a16="http://schemas.microsoft.com/office/drawing/2014/main" id="{E5FCFC6B-4158-BCAF-A8A3-F58FF6BA9C02}"/>
              </a:ext>
            </a:extLst>
          </p:cNvPr>
          <p:cNvSpPr txBox="1"/>
          <p:nvPr/>
        </p:nvSpPr>
        <p:spPr>
          <a:xfrm>
            <a:off x="9220264" y="5370576"/>
            <a:ext cx="460382" cy="246221"/>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Work Sans" pitchFamily="2" charset="77"/>
              </a:rPr>
              <a:t>FP 5</a:t>
            </a:r>
          </a:p>
        </p:txBody>
      </p:sp>
      <p:sp>
        <p:nvSpPr>
          <p:cNvPr id="17" name="TextBox 16">
            <a:extLst>
              <a:ext uri="{FF2B5EF4-FFF2-40B4-BE49-F238E27FC236}">
                <a16:creationId xmlns:a16="http://schemas.microsoft.com/office/drawing/2014/main" id="{9CFCD81C-3558-8494-1C77-C11D1E12BB7B}"/>
              </a:ext>
            </a:extLst>
          </p:cNvPr>
          <p:cNvSpPr txBox="1"/>
          <p:nvPr/>
        </p:nvSpPr>
        <p:spPr>
          <a:xfrm>
            <a:off x="11447724" y="2015922"/>
            <a:ext cx="463588" cy="246221"/>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Work Sans" pitchFamily="2" charset="77"/>
              </a:rPr>
              <a:t>FP 6</a:t>
            </a:r>
          </a:p>
        </p:txBody>
      </p:sp>
      <p:sp>
        <p:nvSpPr>
          <p:cNvPr id="18" name="TextBox 17">
            <a:extLst>
              <a:ext uri="{FF2B5EF4-FFF2-40B4-BE49-F238E27FC236}">
                <a16:creationId xmlns:a16="http://schemas.microsoft.com/office/drawing/2014/main" id="{7E7BB32F-F021-7D1C-5EA1-F3B3F70AB6A0}"/>
              </a:ext>
            </a:extLst>
          </p:cNvPr>
          <p:cNvSpPr txBox="1"/>
          <p:nvPr/>
        </p:nvSpPr>
        <p:spPr>
          <a:xfrm>
            <a:off x="11346448" y="5271200"/>
            <a:ext cx="463588" cy="246221"/>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Work Sans" pitchFamily="2" charset="77"/>
              </a:rPr>
              <a:t>FP 7</a:t>
            </a:r>
          </a:p>
        </p:txBody>
      </p:sp>
      <p:sp>
        <p:nvSpPr>
          <p:cNvPr id="21" name="TextBox 20">
            <a:extLst>
              <a:ext uri="{FF2B5EF4-FFF2-40B4-BE49-F238E27FC236}">
                <a16:creationId xmlns:a16="http://schemas.microsoft.com/office/drawing/2014/main" id="{5B6E586C-2FD3-30E0-0134-52E3F67218E1}"/>
              </a:ext>
            </a:extLst>
          </p:cNvPr>
          <p:cNvSpPr txBox="1"/>
          <p:nvPr/>
        </p:nvSpPr>
        <p:spPr>
          <a:xfrm>
            <a:off x="304802" y="297963"/>
            <a:ext cx="11729077" cy="461665"/>
          </a:xfrm>
          <a:prstGeom prst="rect">
            <a:avLst/>
          </a:prstGeom>
          <a:noFill/>
        </p:spPr>
        <p:txBody>
          <a:bodyPr wrap="square">
            <a:spAutoFit/>
          </a:bodyPr>
          <a:lstStyle/>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r>
              <a:rPr kumimoji="0" lang="en-US" sz="2400" b="1" i="0" u="none" strike="noStrike" kern="1200" cap="none" spc="0" normalizeH="0" baseline="0" noProof="0" dirty="0">
                <a:ln>
                  <a:noFill/>
                </a:ln>
                <a:effectLst/>
                <a:uLnTx/>
                <a:uFillTx/>
                <a:latin typeface="Work Sans" pitchFamily="2" charset="77"/>
                <a:sym typeface="LabGrotesque-Black"/>
              </a:rPr>
              <a:t>Key Failure Points of a RAG System</a:t>
            </a:r>
            <a:endParaRPr lang="en-US" sz="2400" dirty="0">
              <a:latin typeface="Work Sans" pitchFamily="2" charset="77"/>
              <a:sym typeface="LabGrotesque-Black"/>
            </a:endParaRPr>
          </a:p>
        </p:txBody>
      </p:sp>
      <p:pic>
        <p:nvPicPr>
          <p:cNvPr id="22" name="pasted-movie.png" descr="pasted-movie.png">
            <a:extLst>
              <a:ext uri="{FF2B5EF4-FFF2-40B4-BE49-F238E27FC236}">
                <a16:creationId xmlns:a16="http://schemas.microsoft.com/office/drawing/2014/main" id="{9CC52A84-03F9-51D1-E2EE-9E43553BA70E}"/>
              </a:ext>
            </a:extLst>
          </p:cNvPr>
          <p:cNvPicPr>
            <a:picLocks noChangeAspect="1"/>
          </p:cNvPicPr>
          <p:nvPr/>
        </p:nvPicPr>
        <p:blipFill>
          <a:blip r:embed="rId5"/>
          <a:srcRect r="83605"/>
          <a:stretch>
            <a:fillRect/>
          </a:stretch>
        </p:blipFill>
        <p:spPr>
          <a:xfrm>
            <a:off x="11771332" y="122773"/>
            <a:ext cx="262547" cy="318005"/>
          </a:xfrm>
          <a:prstGeom prst="rect">
            <a:avLst/>
          </a:prstGeom>
          <a:ln w="3175">
            <a:miter lim="400000"/>
          </a:ln>
        </p:spPr>
      </p:pic>
    </p:spTree>
    <p:extLst>
      <p:ext uri="{BB962C8B-B14F-4D97-AF65-F5344CB8AC3E}">
        <p14:creationId xmlns:p14="http://schemas.microsoft.com/office/powerpoint/2010/main" val="1873441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9"/>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8"/>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7" grpId="0" animBg="1"/>
      <p:bldP spid="8" grpId="0" animBg="1"/>
      <p:bldP spid="9" grpId="0" animBg="1"/>
      <p:bldP spid="10" grpId="0" animBg="1"/>
      <p:bldP spid="11" grpId="0"/>
      <p:bldP spid="12" grpId="0" animBg="1"/>
      <p:bldP spid="6" grpId="0"/>
      <p:bldP spid="13" grpId="0"/>
      <p:bldP spid="14" grpId="0"/>
      <p:bldP spid="15" grpId="0"/>
      <p:bldP spid="16" grpId="0"/>
      <p:bldP spid="17" grpId="0"/>
      <p:bldP spid="1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5D1060-2DD0-387D-E46D-4E58FB9E4E55}"/>
            </a:ext>
          </a:extLst>
        </p:cNvPr>
        <p:cNvGrpSpPr/>
        <p:nvPr/>
      </p:nvGrpSpPr>
      <p:grpSpPr>
        <a:xfrm>
          <a:off x="0" y="0"/>
          <a:ext cx="0" cy="0"/>
          <a:chOff x="0" y="0"/>
          <a:chExt cx="0" cy="0"/>
        </a:xfrm>
      </p:grpSpPr>
      <p:pic>
        <p:nvPicPr>
          <p:cNvPr id="19" name="Picture 2" descr="rag_detail_v2">
            <a:extLst>
              <a:ext uri="{FF2B5EF4-FFF2-40B4-BE49-F238E27FC236}">
                <a16:creationId xmlns:a16="http://schemas.microsoft.com/office/drawing/2014/main" id="{B42AE274-3D12-3CC0-63B9-6D7DF8DB4B9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2" t="1" b="1"/>
          <a:stretch/>
        </p:blipFill>
        <p:spPr bwMode="auto">
          <a:xfrm>
            <a:off x="749624" y="1059090"/>
            <a:ext cx="7210706" cy="5455890"/>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C1404100-47DA-FB90-7196-DE0191F9D471}"/>
              </a:ext>
            </a:extLst>
          </p:cNvPr>
          <p:cNvSpPr txBox="1"/>
          <p:nvPr/>
        </p:nvSpPr>
        <p:spPr>
          <a:xfrm>
            <a:off x="8869356" y="6435705"/>
            <a:ext cx="3033249" cy="248664"/>
          </a:xfrm>
          <a:prstGeom prst="rect">
            <a:avLst/>
          </a:prstGeom>
        </p:spPr>
        <p:txBody>
          <a:bodyPr vert="horz" lIns="91440" tIns="45720" rIns="91440" bIns="45720" rtlCol="0" anchor="t">
            <a:normAutofit/>
          </a:bodyPr>
          <a:lstStyle/>
          <a:p>
            <a:pPr marL="0" marR="0" lvl="0" indent="0" algn="l" defTabSz="457200" rtl="0" eaLnBrk="1" fontAlgn="auto" latinLnBrk="0" hangingPunct="1">
              <a:lnSpc>
                <a:spcPct val="100000"/>
              </a:lnSpc>
              <a:spcBef>
                <a:spcPct val="20000"/>
              </a:spcBef>
              <a:spcAft>
                <a:spcPts val="600"/>
              </a:spcAft>
              <a:buClr>
                <a:srgbClr val="903163"/>
              </a:buClr>
              <a:buSzPct val="92000"/>
              <a:buFontTx/>
              <a:buNone/>
              <a:tabLst/>
              <a:defRPr/>
            </a:pPr>
            <a:r>
              <a:rPr kumimoji="0" lang="en-US" sz="900" b="0" i="1" u="none" strike="noStrike" kern="1200" cap="none" spc="0" normalizeH="0" baseline="0" noProof="0" dirty="0">
                <a:ln>
                  <a:noFill/>
                </a:ln>
                <a:solidFill>
                  <a:prstClr val="black"/>
                </a:solidFill>
                <a:effectLst/>
                <a:uLnTx/>
                <a:uFillTx/>
                <a:latin typeface="Work Sans" pitchFamily="2" charset="77"/>
              </a:rPr>
              <a:t>Sourced from LangChain AI’s GitHub Repo </a:t>
            </a:r>
            <a:r>
              <a:rPr kumimoji="0" lang="en-US" sz="900" b="0" i="1" u="none" strike="noStrike" kern="1200" cap="none" spc="0" normalizeH="0" baseline="0" noProof="0" dirty="0">
                <a:ln>
                  <a:noFill/>
                </a:ln>
                <a:solidFill>
                  <a:prstClr val="black"/>
                </a:solidFill>
                <a:effectLst/>
                <a:uLnTx/>
                <a:uFillTx/>
                <a:latin typeface="Work Sans" pitchFamily="2" charset="77"/>
                <a:hlinkClick r:id="rId4">
                  <a:extLst>
                    <a:ext uri="{A12FA001-AC4F-418D-AE19-62706E023703}">
                      <ahyp:hlinkClr xmlns:ahyp="http://schemas.microsoft.com/office/drawing/2018/hyperlinkcolor" val="tx"/>
                    </a:ext>
                  </a:extLst>
                </a:hlinkClick>
              </a:rPr>
              <a:t>here</a:t>
            </a:r>
            <a:endParaRPr kumimoji="0" lang="en-US" sz="900" b="0" i="1" u="none" strike="noStrike" kern="1200" cap="none" spc="0" normalizeH="0" baseline="0" noProof="0" dirty="0">
              <a:ln>
                <a:noFill/>
              </a:ln>
              <a:solidFill>
                <a:prstClr val="black"/>
              </a:solidFill>
              <a:effectLst/>
              <a:uLnTx/>
              <a:uFillTx/>
              <a:latin typeface="Work Sans" pitchFamily="2" charset="77"/>
            </a:endParaRPr>
          </a:p>
        </p:txBody>
      </p:sp>
      <p:sp>
        <p:nvSpPr>
          <p:cNvPr id="25" name="TextBox 24">
            <a:extLst>
              <a:ext uri="{FF2B5EF4-FFF2-40B4-BE49-F238E27FC236}">
                <a16:creationId xmlns:a16="http://schemas.microsoft.com/office/drawing/2014/main" id="{122000EF-EE0C-DA37-A165-47C93DA18271}"/>
              </a:ext>
            </a:extLst>
          </p:cNvPr>
          <p:cNvSpPr txBox="1"/>
          <p:nvPr/>
        </p:nvSpPr>
        <p:spPr>
          <a:xfrm>
            <a:off x="8534776" y="3140704"/>
            <a:ext cx="2464581" cy="64633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dirty="0">
                <a:ln>
                  <a:noFill/>
                </a:ln>
                <a:solidFill>
                  <a:prstClr val="black"/>
                </a:solidFill>
                <a:effectLst/>
                <a:uLnTx/>
                <a:uFillTx/>
                <a:latin typeface="Work Sans" pitchFamily="2" charset="77"/>
              </a:rPr>
              <a:t>Assuming prompts and choice of LLM are optimized for,</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dirty="0">
                <a:ln>
                  <a:noFill/>
                </a:ln>
                <a:solidFill>
                  <a:prstClr val="black"/>
                </a:solidFill>
                <a:effectLst/>
                <a:uLnTx/>
                <a:uFillTx/>
                <a:latin typeface="Work Sans" pitchFamily="2" charset="77"/>
              </a:rPr>
              <a:t>we’re optimizing for RAG!</a:t>
            </a:r>
          </a:p>
        </p:txBody>
      </p:sp>
      <p:sp>
        <p:nvSpPr>
          <p:cNvPr id="4" name="TextBox 3">
            <a:extLst>
              <a:ext uri="{FF2B5EF4-FFF2-40B4-BE49-F238E27FC236}">
                <a16:creationId xmlns:a16="http://schemas.microsoft.com/office/drawing/2014/main" id="{2253575B-F9F4-62CF-0E7A-2036483D7DAF}"/>
              </a:ext>
            </a:extLst>
          </p:cNvPr>
          <p:cNvSpPr txBox="1"/>
          <p:nvPr/>
        </p:nvSpPr>
        <p:spPr>
          <a:xfrm>
            <a:off x="304802" y="297963"/>
            <a:ext cx="11729077" cy="461665"/>
          </a:xfrm>
          <a:prstGeom prst="rect">
            <a:avLst/>
          </a:prstGeom>
          <a:noFill/>
        </p:spPr>
        <p:txBody>
          <a:bodyPr wrap="square">
            <a:spAutoFit/>
          </a:bodyPr>
          <a:lstStyle/>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r>
              <a:rPr kumimoji="0" lang="en-US" sz="2400" b="1" i="0" u="none" strike="noStrike" kern="1200" cap="none" spc="0" normalizeH="0" baseline="0" noProof="0" dirty="0">
                <a:ln>
                  <a:noFill/>
                </a:ln>
                <a:effectLst/>
                <a:uLnTx/>
                <a:uFillTx/>
                <a:latin typeface="Work Sans" pitchFamily="2" charset="77"/>
                <a:sym typeface="LabGrotesque-Black"/>
              </a:rPr>
              <a:t>Methods to Improve RAG</a:t>
            </a:r>
            <a:endParaRPr lang="en-US" sz="2400" dirty="0">
              <a:latin typeface="Work Sans" pitchFamily="2" charset="77"/>
              <a:sym typeface="LabGrotesque-Black"/>
            </a:endParaRPr>
          </a:p>
        </p:txBody>
      </p:sp>
      <p:pic>
        <p:nvPicPr>
          <p:cNvPr id="5" name="pasted-movie.png" descr="pasted-movie.png">
            <a:extLst>
              <a:ext uri="{FF2B5EF4-FFF2-40B4-BE49-F238E27FC236}">
                <a16:creationId xmlns:a16="http://schemas.microsoft.com/office/drawing/2014/main" id="{E9F914DE-7FA8-6421-1294-0DE4EEDD4912}"/>
              </a:ext>
            </a:extLst>
          </p:cNvPr>
          <p:cNvPicPr>
            <a:picLocks noChangeAspect="1"/>
          </p:cNvPicPr>
          <p:nvPr/>
        </p:nvPicPr>
        <p:blipFill>
          <a:blip r:embed="rId5"/>
          <a:srcRect r="83605"/>
          <a:stretch>
            <a:fillRect/>
          </a:stretch>
        </p:blipFill>
        <p:spPr>
          <a:xfrm>
            <a:off x="11771332" y="122773"/>
            <a:ext cx="262547" cy="318005"/>
          </a:xfrm>
          <a:prstGeom prst="rect">
            <a:avLst/>
          </a:prstGeom>
          <a:ln w="3175">
            <a:miter lim="400000"/>
          </a:ln>
        </p:spPr>
      </p:pic>
    </p:spTree>
    <p:extLst>
      <p:ext uri="{BB962C8B-B14F-4D97-AF65-F5344CB8AC3E}">
        <p14:creationId xmlns:p14="http://schemas.microsoft.com/office/powerpoint/2010/main" val="24148614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18">
          <a:extLst>
            <a:ext uri="{FF2B5EF4-FFF2-40B4-BE49-F238E27FC236}">
              <a16:creationId xmlns:a16="http://schemas.microsoft.com/office/drawing/2014/main" id="{EF7FAAD9-023F-4145-3CC0-1102F0F81E3C}"/>
            </a:ext>
          </a:extLst>
        </p:cNvPr>
        <p:cNvGrpSpPr/>
        <p:nvPr/>
      </p:nvGrpSpPr>
      <p:grpSpPr>
        <a:xfrm>
          <a:off x="0" y="0"/>
          <a:ext cx="0" cy="0"/>
          <a:chOff x="0" y="0"/>
          <a:chExt cx="0" cy="0"/>
        </a:xfrm>
      </p:grpSpPr>
      <p:sp>
        <p:nvSpPr>
          <p:cNvPr id="119" name="Google Shape;119;p1">
            <a:extLst>
              <a:ext uri="{FF2B5EF4-FFF2-40B4-BE49-F238E27FC236}">
                <a16:creationId xmlns:a16="http://schemas.microsoft.com/office/drawing/2014/main" id="{D41D3990-5CE3-D6DB-A789-096D6E5CB902}"/>
              </a:ext>
            </a:extLst>
          </p:cNvPr>
          <p:cNvSpPr txBox="1"/>
          <p:nvPr/>
        </p:nvSpPr>
        <p:spPr>
          <a:xfrm>
            <a:off x="701040" y="3429000"/>
            <a:ext cx="10790000" cy="618591"/>
          </a:xfrm>
          <a:prstGeom prst="rect">
            <a:avLst/>
          </a:prstGeom>
          <a:noFill/>
          <a:ln>
            <a:noFill/>
          </a:ln>
        </p:spPr>
        <p:txBody>
          <a:bodyPr spcFirstLastPara="1" wrap="square" lIns="91433" tIns="45700" rIns="91433" bIns="45700" anchor="b" anchorCtr="0">
            <a:spAutoFit/>
          </a:bodyPr>
          <a:lstStyle/>
          <a:p>
            <a:pPr marL="0" marR="0" lvl="0" indent="0" algn="l" defTabSz="1219170" rtl="0" eaLnBrk="1" fontAlgn="auto" latinLnBrk="0" hangingPunct="0">
              <a:lnSpc>
                <a:spcPct val="95000"/>
              </a:lnSpc>
              <a:spcBef>
                <a:spcPts val="0"/>
              </a:spcBef>
              <a:spcAft>
                <a:spcPts val="0"/>
              </a:spcAft>
              <a:buClrTx/>
              <a:buSzTx/>
              <a:buFontTx/>
              <a:buNone/>
              <a:tabLst/>
              <a:defRPr/>
            </a:pPr>
            <a:r>
              <a:rPr kumimoji="0" lang="en-US" sz="3600" b="1" i="0" u="none" strike="noStrike" kern="0" cap="none" spc="0" normalizeH="0" baseline="0" noProof="0" dirty="0">
                <a:ln>
                  <a:noFill/>
                </a:ln>
                <a:solidFill>
                  <a:srgbClr val="FFFFFF"/>
                </a:solidFill>
                <a:effectLst/>
                <a:uLnTx/>
                <a:uFillTx/>
                <a:latin typeface="Poppins"/>
                <a:ea typeface="+mn-ea"/>
                <a:cs typeface="Poppins"/>
                <a:sym typeface="Poppins"/>
              </a:rPr>
              <a:t>Multimodal RAG</a:t>
            </a:r>
            <a:endParaRPr kumimoji="0" lang="en-US" sz="2000" b="0" i="0" u="none" strike="noStrike" kern="0" cap="none" spc="0" normalizeH="0" baseline="0" noProof="0" dirty="0">
              <a:ln>
                <a:noFill/>
              </a:ln>
              <a:solidFill>
                <a:srgbClr val="000000"/>
              </a:solidFill>
              <a:effectLst/>
              <a:uLnTx/>
              <a:uFillTx/>
              <a:latin typeface="LabGrotesque-Bold"/>
              <a:ea typeface="+mn-ea"/>
              <a:cs typeface="+mn-cs"/>
              <a:sym typeface="LabGrotesque-Bold"/>
            </a:endParaRPr>
          </a:p>
        </p:txBody>
      </p:sp>
      <p:sp>
        <p:nvSpPr>
          <p:cNvPr id="2" name="TextBox 1">
            <a:extLst>
              <a:ext uri="{FF2B5EF4-FFF2-40B4-BE49-F238E27FC236}">
                <a16:creationId xmlns:a16="http://schemas.microsoft.com/office/drawing/2014/main" id="{CD3AD03F-0A5A-1A4D-BA95-8F8F412FE87D}"/>
              </a:ext>
            </a:extLst>
          </p:cNvPr>
          <p:cNvSpPr txBox="1"/>
          <p:nvPr/>
        </p:nvSpPr>
        <p:spPr>
          <a:xfrm>
            <a:off x="10496733" y="418012"/>
            <a:ext cx="184731" cy="502766"/>
          </a:xfrm>
          <a:prstGeom prst="rect">
            <a:avLst/>
          </a:prstGeom>
          <a:noFill/>
        </p:spPr>
        <p:txBody>
          <a:bodyPr wrap="none" rtlCol="0">
            <a:spAutoFit/>
          </a:bodyPr>
          <a:lstStyle/>
          <a:p>
            <a:pPr marL="0" marR="0" lvl="0" indent="0" algn="l" defTabSz="412750" rtl="0" eaLnBrk="1" fontAlgn="auto" latinLnBrk="0" hangingPunct="0">
              <a:lnSpc>
                <a:spcPct val="100000"/>
              </a:lnSpc>
              <a:spcBef>
                <a:spcPts val="0"/>
              </a:spcBef>
              <a:spcAft>
                <a:spcPts val="0"/>
              </a:spcAft>
              <a:buClrTx/>
              <a:buSzTx/>
              <a:buFontTx/>
              <a:buNone/>
              <a:tabLst/>
              <a:defRPr/>
            </a:pPr>
            <a:endParaRPr kumimoji="0" lang="en-US" sz="2667" b="0" i="0" u="none" strike="noStrike" kern="0" cap="none" spc="0" normalizeH="0" baseline="0" noProof="0">
              <a:ln>
                <a:noFill/>
              </a:ln>
              <a:solidFill>
                <a:srgbClr val="000000"/>
              </a:solidFill>
              <a:effectLst/>
              <a:uLnTx/>
              <a:uFillTx/>
              <a:latin typeface="LabGrotesque-Bold"/>
              <a:ea typeface="+mn-ea"/>
              <a:cs typeface="+mn-cs"/>
              <a:sym typeface="LabGrotesque-Bold"/>
            </a:endParaRPr>
          </a:p>
        </p:txBody>
      </p:sp>
    </p:spTree>
    <p:extLst>
      <p:ext uri="{BB962C8B-B14F-4D97-AF65-F5344CB8AC3E}">
        <p14:creationId xmlns:p14="http://schemas.microsoft.com/office/powerpoint/2010/main" val="5778666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E605E1-FAFA-EE4E-7359-8461EA61EB7D}"/>
            </a:ext>
          </a:extLst>
        </p:cNvPr>
        <p:cNvGrpSpPr/>
        <p:nvPr/>
      </p:nvGrpSpPr>
      <p:grpSpPr>
        <a:xfrm>
          <a:off x="0" y="0"/>
          <a:ext cx="0" cy="0"/>
          <a:chOff x="0" y="0"/>
          <a:chExt cx="0" cy="0"/>
        </a:xfrm>
      </p:grpSpPr>
      <p:pic>
        <p:nvPicPr>
          <p:cNvPr id="4" name="pasted-movie.png" descr="pasted-movie.png">
            <a:extLst>
              <a:ext uri="{FF2B5EF4-FFF2-40B4-BE49-F238E27FC236}">
                <a16:creationId xmlns:a16="http://schemas.microsoft.com/office/drawing/2014/main" id="{1BF3DA65-5D3D-1BB2-3C93-2BDB3E70D9B5}"/>
              </a:ext>
            </a:extLst>
          </p:cNvPr>
          <p:cNvPicPr>
            <a:picLocks noChangeAspect="1"/>
          </p:cNvPicPr>
          <p:nvPr/>
        </p:nvPicPr>
        <p:blipFill>
          <a:blip r:embed="rId3"/>
          <a:srcRect r="83605"/>
          <a:stretch>
            <a:fillRect/>
          </a:stretch>
        </p:blipFill>
        <p:spPr>
          <a:xfrm>
            <a:off x="11771332" y="122773"/>
            <a:ext cx="262547" cy="318005"/>
          </a:xfrm>
          <a:prstGeom prst="rect">
            <a:avLst/>
          </a:prstGeom>
          <a:ln w="3175">
            <a:miter lim="400000"/>
          </a:ln>
        </p:spPr>
      </p:pic>
      <p:sp>
        <p:nvSpPr>
          <p:cNvPr id="7" name="TextBox 6">
            <a:extLst>
              <a:ext uri="{FF2B5EF4-FFF2-40B4-BE49-F238E27FC236}">
                <a16:creationId xmlns:a16="http://schemas.microsoft.com/office/drawing/2014/main" id="{84A01E81-C921-FEAC-A5C0-B75AC1F5CEAF}"/>
              </a:ext>
            </a:extLst>
          </p:cNvPr>
          <p:cNvSpPr txBox="1"/>
          <p:nvPr/>
        </p:nvSpPr>
        <p:spPr>
          <a:xfrm>
            <a:off x="304802" y="297963"/>
            <a:ext cx="11729077" cy="461665"/>
          </a:xfrm>
          <a:prstGeom prst="rect">
            <a:avLst/>
          </a:prstGeom>
          <a:noFill/>
        </p:spPr>
        <p:txBody>
          <a:bodyPr wrap="square">
            <a:spAutoFit/>
          </a:bodyPr>
          <a:lstStyle/>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r>
              <a:rPr kumimoji="0" lang="en-US" sz="2400" b="1" i="0" u="none" strike="noStrike" kern="1200" cap="none" spc="0" normalizeH="0" baseline="0" noProof="0" dirty="0">
                <a:ln>
                  <a:noFill/>
                </a:ln>
                <a:solidFill>
                  <a:prstClr val="black"/>
                </a:solidFill>
                <a:effectLst/>
                <a:uLnTx/>
                <a:uFillTx/>
                <a:latin typeface="Work Sans" pitchFamily="2" charset="77"/>
                <a:sym typeface="LabGrotesque-Black"/>
              </a:rPr>
              <a:t>Multimodal RAG</a:t>
            </a:r>
            <a:endParaRPr kumimoji="0" lang="en-US" sz="2400" b="0" i="0" u="none" strike="noStrike" kern="1200" cap="none" spc="0" normalizeH="0" baseline="0" noProof="0" dirty="0">
              <a:ln>
                <a:noFill/>
              </a:ln>
              <a:solidFill>
                <a:prstClr val="black"/>
              </a:solidFill>
              <a:effectLst/>
              <a:uLnTx/>
              <a:uFillTx/>
              <a:latin typeface="Work Sans" pitchFamily="2" charset="77"/>
              <a:sym typeface="LabGrotesque-Black"/>
            </a:endParaRPr>
          </a:p>
        </p:txBody>
      </p:sp>
      <p:pic>
        <p:nvPicPr>
          <p:cNvPr id="2" name="Content Placeholder 4" descr="A diagram of a model&#10;&#10;AI-generated content may be incorrect.">
            <a:extLst>
              <a:ext uri="{FF2B5EF4-FFF2-40B4-BE49-F238E27FC236}">
                <a16:creationId xmlns:a16="http://schemas.microsoft.com/office/drawing/2014/main" id="{0B68D8A6-AA7F-1D1F-E499-75DFB81993AD}"/>
              </a:ext>
            </a:extLst>
          </p:cNvPr>
          <p:cNvPicPr>
            <a:picLocks noGrp="1" noChangeAspect="1"/>
          </p:cNvPicPr>
          <p:nvPr>
            <p:ph idx="1"/>
          </p:nvPr>
        </p:nvPicPr>
        <p:blipFill>
          <a:blip r:embed="rId4"/>
          <a:stretch>
            <a:fillRect/>
          </a:stretch>
        </p:blipFill>
        <p:spPr>
          <a:xfrm>
            <a:off x="294943" y="1386068"/>
            <a:ext cx="11717864" cy="4833619"/>
          </a:xfrm>
          <a:prstGeom prst="rect">
            <a:avLst/>
          </a:prstGeom>
        </p:spPr>
      </p:pic>
    </p:spTree>
    <p:extLst>
      <p:ext uri="{BB962C8B-B14F-4D97-AF65-F5344CB8AC3E}">
        <p14:creationId xmlns:p14="http://schemas.microsoft.com/office/powerpoint/2010/main" val="9900790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18">
          <a:extLst>
            <a:ext uri="{FF2B5EF4-FFF2-40B4-BE49-F238E27FC236}">
              <a16:creationId xmlns:a16="http://schemas.microsoft.com/office/drawing/2014/main" id="{018A2197-A0F6-9DAE-802C-DA04B0B8EE28}"/>
            </a:ext>
          </a:extLst>
        </p:cNvPr>
        <p:cNvGrpSpPr/>
        <p:nvPr/>
      </p:nvGrpSpPr>
      <p:grpSpPr>
        <a:xfrm>
          <a:off x="0" y="0"/>
          <a:ext cx="0" cy="0"/>
          <a:chOff x="0" y="0"/>
          <a:chExt cx="0" cy="0"/>
        </a:xfrm>
      </p:grpSpPr>
      <p:sp>
        <p:nvSpPr>
          <p:cNvPr id="119" name="Google Shape;119;p1">
            <a:extLst>
              <a:ext uri="{FF2B5EF4-FFF2-40B4-BE49-F238E27FC236}">
                <a16:creationId xmlns:a16="http://schemas.microsoft.com/office/drawing/2014/main" id="{C660A45F-C762-63CD-50FB-85C2355B4ECD}"/>
              </a:ext>
            </a:extLst>
          </p:cNvPr>
          <p:cNvSpPr txBox="1"/>
          <p:nvPr/>
        </p:nvSpPr>
        <p:spPr>
          <a:xfrm>
            <a:off x="701040" y="3429000"/>
            <a:ext cx="10790000" cy="618591"/>
          </a:xfrm>
          <a:prstGeom prst="rect">
            <a:avLst/>
          </a:prstGeom>
          <a:noFill/>
          <a:ln>
            <a:noFill/>
          </a:ln>
        </p:spPr>
        <p:txBody>
          <a:bodyPr spcFirstLastPara="1" wrap="square" lIns="91433" tIns="45700" rIns="91433" bIns="45700" anchor="b" anchorCtr="0">
            <a:spAutoFit/>
          </a:bodyPr>
          <a:lstStyle/>
          <a:p>
            <a:pPr marL="0" marR="0" lvl="0" indent="0" algn="l" defTabSz="1219170" rtl="0" eaLnBrk="1" fontAlgn="auto" latinLnBrk="0" hangingPunct="0">
              <a:lnSpc>
                <a:spcPct val="95000"/>
              </a:lnSpc>
              <a:spcBef>
                <a:spcPts val="0"/>
              </a:spcBef>
              <a:spcAft>
                <a:spcPts val="0"/>
              </a:spcAft>
              <a:buClrTx/>
              <a:buSzTx/>
              <a:buFontTx/>
              <a:buNone/>
              <a:tabLst/>
              <a:defRPr/>
            </a:pPr>
            <a:r>
              <a:rPr kumimoji="0" lang="en-US" sz="3600" b="1" i="0" u="none" strike="noStrike" kern="0" cap="none" spc="0" normalizeH="0" baseline="0" noProof="0" dirty="0">
                <a:ln>
                  <a:noFill/>
                </a:ln>
                <a:solidFill>
                  <a:srgbClr val="FFFFFF"/>
                </a:solidFill>
                <a:effectLst/>
                <a:uLnTx/>
                <a:uFillTx/>
                <a:latin typeface="Poppins"/>
                <a:ea typeface="+mn-ea"/>
                <a:cs typeface="Poppins"/>
                <a:sym typeface="Poppins"/>
              </a:rPr>
              <a:t>Hands-On with RAG</a:t>
            </a:r>
            <a:endParaRPr kumimoji="0" lang="en-US" sz="2000" b="0" i="0" u="none" strike="noStrike" kern="0" cap="none" spc="0" normalizeH="0" baseline="0" noProof="0" dirty="0">
              <a:ln>
                <a:noFill/>
              </a:ln>
              <a:solidFill>
                <a:srgbClr val="000000"/>
              </a:solidFill>
              <a:effectLst/>
              <a:uLnTx/>
              <a:uFillTx/>
              <a:latin typeface="LabGrotesque-Bold"/>
              <a:ea typeface="+mn-ea"/>
              <a:cs typeface="+mn-cs"/>
              <a:sym typeface="LabGrotesque-Bold"/>
            </a:endParaRPr>
          </a:p>
        </p:txBody>
      </p:sp>
      <p:sp>
        <p:nvSpPr>
          <p:cNvPr id="2" name="TextBox 1">
            <a:extLst>
              <a:ext uri="{FF2B5EF4-FFF2-40B4-BE49-F238E27FC236}">
                <a16:creationId xmlns:a16="http://schemas.microsoft.com/office/drawing/2014/main" id="{5911152F-D0C7-CF8B-4C0B-6E60FE1090ED}"/>
              </a:ext>
            </a:extLst>
          </p:cNvPr>
          <p:cNvSpPr txBox="1"/>
          <p:nvPr/>
        </p:nvSpPr>
        <p:spPr>
          <a:xfrm>
            <a:off x="10496733" y="418012"/>
            <a:ext cx="184731" cy="502766"/>
          </a:xfrm>
          <a:prstGeom prst="rect">
            <a:avLst/>
          </a:prstGeom>
          <a:noFill/>
        </p:spPr>
        <p:txBody>
          <a:bodyPr wrap="none" rtlCol="0">
            <a:spAutoFit/>
          </a:bodyPr>
          <a:lstStyle/>
          <a:p>
            <a:pPr marL="0" marR="0" lvl="0" indent="0" algn="l" defTabSz="412750" rtl="0" eaLnBrk="1" fontAlgn="auto" latinLnBrk="0" hangingPunct="0">
              <a:lnSpc>
                <a:spcPct val="100000"/>
              </a:lnSpc>
              <a:spcBef>
                <a:spcPts val="0"/>
              </a:spcBef>
              <a:spcAft>
                <a:spcPts val="0"/>
              </a:spcAft>
              <a:buClrTx/>
              <a:buSzTx/>
              <a:buFontTx/>
              <a:buNone/>
              <a:tabLst/>
              <a:defRPr/>
            </a:pPr>
            <a:endParaRPr kumimoji="0" lang="en-US" sz="2667" b="0" i="0" u="none" strike="noStrike" kern="0" cap="none" spc="0" normalizeH="0" baseline="0" noProof="0">
              <a:ln>
                <a:noFill/>
              </a:ln>
              <a:solidFill>
                <a:srgbClr val="000000"/>
              </a:solidFill>
              <a:effectLst/>
              <a:uLnTx/>
              <a:uFillTx/>
              <a:latin typeface="LabGrotesque-Bold"/>
              <a:ea typeface="+mn-ea"/>
              <a:cs typeface="+mn-cs"/>
              <a:sym typeface="LabGrotesque-Bold"/>
            </a:endParaRPr>
          </a:p>
        </p:txBody>
      </p:sp>
    </p:spTree>
    <p:extLst>
      <p:ext uri="{BB962C8B-B14F-4D97-AF65-F5344CB8AC3E}">
        <p14:creationId xmlns:p14="http://schemas.microsoft.com/office/powerpoint/2010/main" val="21235317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A5B3D9-1490-6478-00B9-ECCB2A629A83}"/>
            </a:ext>
          </a:extLst>
        </p:cNvPr>
        <p:cNvGrpSpPr/>
        <p:nvPr/>
      </p:nvGrpSpPr>
      <p:grpSpPr>
        <a:xfrm>
          <a:off x="0" y="0"/>
          <a:ext cx="0" cy="0"/>
          <a:chOff x="0" y="0"/>
          <a:chExt cx="0" cy="0"/>
        </a:xfrm>
      </p:grpSpPr>
      <p:sp>
        <p:nvSpPr>
          <p:cNvPr id="208" name="Rectangle 207">
            <a:extLst>
              <a:ext uri="{FF2B5EF4-FFF2-40B4-BE49-F238E27FC236}">
                <a16:creationId xmlns:a16="http://schemas.microsoft.com/office/drawing/2014/main" id="{E8DB4897-55D7-4BDD-0CC5-E9C8FFD033A3}"/>
              </a:ext>
            </a:extLst>
          </p:cNvPr>
          <p:cNvSpPr/>
          <p:nvPr/>
        </p:nvSpPr>
        <p:spPr>
          <a:xfrm>
            <a:off x="142295" y="3766999"/>
            <a:ext cx="11769462" cy="346765"/>
          </a:xfrm>
          <a:prstGeom prst="rect">
            <a:avLst/>
          </a:prstGeom>
          <a:solidFill>
            <a:srgbClr val="00B0F0"/>
          </a:solidFill>
          <a:ln w="63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Work Sans" pitchFamily="2" charset="77"/>
            </a:endParaRPr>
          </a:p>
        </p:txBody>
      </p:sp>
      <p:pic>
        <p:nvPicPr>
          <p:cNvPr id="206" name="pasted-movie.png" descr="pasted-movie.png">
            <a:extLst>
              <a:ext uri="{FF2B5EF4-FFF2-40B4-BE49-F238E27FC236}">
                <a16:creationId xmlns:a16="http://schemas.microsoft.com/office/drawing/2014/main" id="{76FFA8D2-C12C-B815-7B9E-655D478FF94D}"/>
              </a:ext>
            </a:extLst>
          </p:cNvPr>
          <p:cNvPicPr>
            <a:picLocks noChangeAspect="1"/>
          </p:cNvPicPr>
          <p:nvPr/>
        </p:nvPicPr>
        <p:blipFill>
          <a:blip r:embed="rId3"/>
          <a:srcRect r="83605"/>
          <a:stretch>
            <a:fillRect/>
          </a:stretch>
        </p:blipFill>
        <p:spPr>
          <a:xfrm>
            <a:off x="11771332" y="122773"/>
            <a:ext cx="262547" cy="318005"/>
          </a:xfrm>
          <a:prstGeom prst="rect">
            <a:avLst/>
          </a:prstGeom>
          <a:ln w="3175">
            <a:miter lim="400000"/>
          </a:ln>
        </p:spPr>
      </p:pic>
      <p:sp>
        <p:nvSpPr>
          <p:cNvPr id="4" name="TextBox 3">
            <a:extLst>
              <a:ext uri="{FF2B5EF4-FFF2-40B4-BE49-F238E27FC236}">
                <a16:creationId xmlns:a16="http://schemas.microsoft.com/office/drawing/2014/main" id="{DBCF5BC8-7FBE-90E7-3A1C-6D62659EAB74}"/>
              </a:ext>
            </a:extLst>
          </p:cNvPr>
          <p:cNvSpPr txBox="1"/>
          <p:nvPr/>
        </p:nvSpPr>
        <p:spPr>
          <a:xfrm>
            <a:off x="304802" y="297963"/>
            <a:ext cx="11729077" cy="707886"/>
          </a:xfrm>
          <a:prstGeom prst="rect">
            <a:avLst/>
          </a:prstGeom>
          <a:noFill/>
        </p:spPr>
        <p:txBody>
          <a:bodyPr wrap="square">
            <a:spAutoFit/>
          </a:bodyPr>
          <a:lstStyle/>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r>
              <a:rPr kumimoji="0" lang="en-US" sz="2000" b="1" i="0" u="none" strike="noStrike" kern="1200" cap="none" spc="0" normalizeH="0" baseline="0" noProof="0" dirty="0">
                <a:ln>
                  <a:noFill/>
                </a:ln>
                <a:effectLst/>
                <a:uLnTx/>
                <a:uFillTx/>
                <a:latin typeface="Work Sans" pitchFamily="2" charset="77"/>
                <a:sym typeface="LabGrotesque-Black"/>
              </a:rPr>
              <a:t>This crash course on Agentic AI </a:t>
            </a:r>
            <a:r>
              <a:rPr kumimoji="0" lang="en-US" sz="2000" b="0" i="0" u="none" strike="noStrike" kern="1200" cap="none" spc="0" normalizeH="0" baseline="0" noProof="0" dirty="0">
                <a:ln>
                  <a:noFill/>
                </a:ln>
                <a:effectLst/>
                <a:uLnTx/>
                <a:uFillTx/>
                <a:latin typeface="Work Sans" pitchFamily="2" charset="77"/>
                <a:sym typeface="LabGrotesque-Black"/>
              </a:rPr>
              <a:t>starts from</a:t>
            </a:r>
            <a:r>
              <a:rPr kumimoji="0" lang="en-US" sz="2000" b="0" i="0" u="none" strike="noStrike" kern="1200" cap="none" spc="0" normalizeH="0" noProof="0" dirty="0">
                <a:ln>
                  <a:noFill/>
                </a:ln>
                <a:effectLst/>
                <a:uLnTx/>
                <a:uFillTx/>
                <a:latin typeface="Work Sans" pitchFamily="2" charset="77"/>
                <a:sym typeface="LabGrotesque-Black"/>
              </a:rPr>
              <a:t> scratch</a:t>
            </a:r>
            <a:r>
              <a:rPr kumimoji="0" lang="en-US" sz="2000" b="0" i="0" u="none" strike="noStrike" kern="1200" cap="none" spc="0" normalizeH="0" baseline="0" noProof="0" dirty="0">
                <a:ln>
                  <a:noFill/>
                </a:ln>
                <a:effectLst/>
                <a:uLnTx/>
                <a:uFillTx/>
                <a:latin typeface="Work Sans" pitchFamily="2" charset="77"/>
                <a:sym typeface="LabGrotesque-Black"/>
              </a:rPr>
              <a:t> with </a:t>
            </a:r>
            <a:r>
              <a:rPr lang="en-US" sz="2000" dirty="0">
                <a:latin typeface="Work Sans" pitchFamily="2" charset="77"/>
                <a:sym typeface="LabGrotesque-Black"/>
              </a:rPr>
              <a:t>pre-agentic GenAI</a:t>
            </a:r>
            <a:r>
              <a:rPr kumimoji="0" lang="en-US" sz="2000" b="0" i="0" u="none" strike="noStrike" kern="1200" cap="none" spc="0" normalizeH="0" baseline="0" noProof="0" dirty="0">
                <a:ln>
                  <a:noFill/>
                </a:ln>
                <a:effectLst/>
                <a:uLnTx/>
                <a:uFillTx/>
                <a:latin typeface="Work Sans" pitchFamily="2" charset="77"/>
                <a:sym typeface="LabGrotesque-Black"/>
              </a:rPr>
              <a:t>, then </a:t>
            </a:r>
            <a:r>
              <a:rPr lang="en-US" sz="2000" dirty="0">
                <a:latin typeface="Work Sans" pitchFamily="2" charset="77"/>
                <a:sym typeface="LabGrotesque-Black"/>
              </a:rPr>
              <a:t>dives deep into Agentic AI and MCP </a:t>
            </a:r>
            <a:r>
              <a:rPr kumimoji="0" lang="en-US" sz="2000" b="0" i="0" u="none" strike="noStrike" kern="1200" cap="none" spc="0" normalizeH="0" baseline="0" noProof="0" dirty="0">
                <a:ln>
                  <a:noFill/>
                </a:ln>
                <a:effectLst/>
                <a:uLnTx/>
                <a:uFillTx/>
                <a:latin typeface="Work Sans" pitchFamily="2" charset="77"/>
                <a:sym typeface="LabGrotesque-Black"/>
              </a:rPr>
              <a:t>development &amp; deployment with </a:t>
            </a:r>
            <a:r>
              <a:rPr lang="en-US" sz="2000" dirty="0" err="1">
                <a:latin typeface="Work Sans" pitchFamily="2" charset="77"/>
                <a:sym typeface="LabGrotesque-Black"/>
              </a:rPr>
              <a:t>TrueFoundry</a:t>
            </a:r>
            <a:r>
              <a:rPr lang="en-US" sz="2000" dirty="0">
                <a:latin typeface="Work Sans" pitchFamily="2" charset="77"/>
                <a:sym typeface="LabGrotesque-Black"/>
              </a:rPr>
              <a:t> AI Gateway</a:t>
            </a:r>
            <a:r>
              <a:rPr kumimoji="0" lang="en-US" sz="2000" b="0" i="0" u="none" strike="noStrike" kern="1200" cap="none" spc="0" normalizeH="0" baseline="0" noProof="0" dirty="0">
                <a:ln>
                  <a:noFill/>
                </a:ln>
                <a:effectLst/>
                <a:uLnTx/>
                <a:uFillTx/>
                <a:latin typeface="Work Sans" pitchFamily="2" charset="77"/>
                <a:sym typeface="LabGrotesque-Black"/>
              </a:rPr>
              <a:t>.</a:t>
            </a:r>
            <a:endParaRPr lang="en-US" sz="2000" dirty="0">
              <a:latin typeface="Work Sans" pitchFamily="2" charset="77"/>
              <a:sym typeface="LabGrotesque-Black"/>
            </a:endParaRPr>
          </a:p>
        </p:txBody>
      </p:sp>
      <p:sp>
        <p:nvSpPr>
          <p:cNvPr id="6" name="TextBox 5">
            <a:extLst>
              <a:ext uri="{FF2B5EF4-FFF2-40B4-BE49-F238E27FC236}">
                <a16:creationId xmlns:a16="http://schemas.microsoft.com/office/drawing/2014/main" id="{BBC0A6D1-164E-564B-664A-0C993A3C79F1}"/>
              </a:ext>
            </a:extLst>
          </p:cNvPr>
          <p:cNvSpPr txBox="1"/>
          <p:nvPr/>
        </p:nvSpPr>
        <p:spPr>
          <a:xfrm>
            <a:off x="2968150" y="5093901"/>
            <a:ext cx="2073003" cy="246221"/>
          </a:xfrm>
          <a:prstGeom prst="rect">
            <a:avLst/>
          </a:prstGeom>
          <a:noFill/>
        </p:spPr>
        <p:txBody>
          <a:bodyPr wrap="none" rtlCol="0">
            <a:spAutoFit/>
          </a:bodyPr>
          <a:lstStyle/>
          <a:p>
            <a:r>
              <a:rPr lang="en-US" sz="1000" b="1" dirty="0">
                <a:latin typeface="Work Sans" pitchFamily="2" charset="77"/>
              </a:rPr>
              <a:t>LLM Orchestrator Framework</a:t>
            </a:r>
          </a:p>
        </p:txBody>
      </p:sp>
      <p:sp>
        <p:nvSpPr>
          <p:cNvPr id="9" name="TextBox 8">
            <a:extLst>
              <a:ext uri="{FF2B5EF4-FFF2-40B4-BE49-F238E27FC236}">
                <a16:creationId xmlns:a16="http://schemas.microsoft.com/office/drawing/2014/main" id="{3AC86063-0EB5-63A5-FCEB-F6D82F75F75C}"/>
              </a:ext>
            </a:extLst>
          </p:cNvPr>
          <p:cNvSpPr txBox="1"/>
          <p:nvPr/>
        </p:nvSpPr>
        <p:spPr>
          <a:xfrm>
            <a:off x="8915347" y="5923016"/>
            <a:ext cx="1781257" cy="246221"/>
          </a:xfrm>
          <a:prstGeom prst="rect">
            <a:avLst/>
          </a:prstGeom>
          <a:noFill/>
        </p:spPr>
        <p:txBody>
          <a:bodyPr wrap="none" rtlCol="0">
            <a:spAutoFit/>
          </a:bodyPr>
          <a:lstStyle/>
          <a:p>
            <a:r>
              <a:rPr lang="en-US" sz="1000" b="1" dirty="0">
                <a:latin typeface="Work Sans" pitchFamily="2" charset="77"/>
              </a:rPr>
              <a:t>API for Accessing Models</a:t>
            </a:r>
          </a:p>
        </p:txBody>
      </p:sp>
      <p:sp>
        <p:nvSpPr>
          <p:cNvPr id="10" name="TextBox 9">
            <a:extLst>
              <a:ext uri="{FF2B5EF4-FFF2-40B4-BE49-F238E27FC236}">
                <a16:creationId xmlns:a16="http://schemas.microsoft.com/office/drawing/2014/main" id="{4C8B4803-3C92-34D1-6F00-5305C3AFDA45}"/>
              </a:ext>
            </a:extLst>
          </p:cNvPr>
          <p:cNvSpPr txBox="1"/>
          <p:nvPr/>
        </p:nvSpPr>
        <p:spPr>
          <a:xfrm>
            <a:off x="28549" y="4657314"/>
            <a:ext cx="2578256" cy="1446550"/>
          </a:xfrm>
          <a:prstGeom prst="rect">
            <a:avLst/>
          </a:prstGeom>
          <a:noFill/>
        </p:spPr>
        <p:txBody>
          <a:bodyPr wrap="square" rtlCol="0">
            <a:spAutoFit/>
          </a:bodyPr>
          <a:lstStyle/>
          <a:p>
            <a:pPr algn="ctr"/>
            <a:r>
              <a:rPr lang="en-US" b="1" dirty="0">
                <a:latin typeface="Work Sans" pitchFamily="2" charset="77"/>
              </a:rPr>
              <a:t>Technologies Used </a:t>
            </a:r>
            <a:r>
              <a:rPr lang="en-US" sz="1400" i="1" dirty="0">
                <a:latin typeface="Work Sans" pitchFamily="2" charset="77"/>
              </a:rPr>
              <a:t>(feel free to experiment)</a:t>
            </a:r>
          </a:p>
          <a:p>
            <a:pPr algn="ctr"/>
            <a:endParaRPr lang="en-US" sz="1400" i="1" dirty="0">
              <a:latin typeface="Work Sans" pitchFamily="2" charset="77"/>
            </a:endParaRPr>
          </a:p>
          <a:p>
            <a:pPr algn="ctr"/>
            <a:r>
              <a:rPr lang="en-US" sz="1400" i="1" dirty="0">
                <a:latin typeface="Work Sans" pitchFamily="2" charset="77"/>
              </a:rPr>
              <a:t>+</a:t>
            </a:r>
          </a:p>
          <a:p>
            <a:pPr algn="ctr"/>
            <a:endParaRPr lang="en-US" sz="1400" b="1" dirty="0">
              <a:latin typeface="Work Sans" pitchFamily="2" charset="77"/>
            </a:endParaRPr>
          </a:p>
          <a:p>
            <a:pPr algn="ctr"/>
            <a:r>
              <a:rPr lang="en-US" sz="1400" b="1" dirty="0" err="1">
                <a:latin typeface="Work Sans" pitchFamily="2" charset="77"/>
              </a:rPr>
              <a:t>TrueFoundry</a:t>
            </a:r>
            <a:r>
              <a:rPr lang="en-US" sz="1400" b="1" dirty="0">
                <a:latin typeface="Work Sans" pitchFamily="2" charset="77"/>
              </a:rPr>
              <a:t> Platform</a:t>
            </a:r>
            <a:endParaRPr lang="en-US" sz="1400" i="1" dirty="0">
              <a:latin typeface="Work Sans" pitchFamily="2" charset="77"/>
            </a:endParaRPr>
          </a:p>
        </p:txBody>
      </p:sp>
      <p:sp>
        <p:nvSpPr>
          <p:cNvPr id="14" name="Rectangle 13">
            <a:extLst>
              <a:ext uri="{FF2B5EF4-FFF2-40B4-BE49-F238E27FC236}">
                <a16:creationId xmlns:a16="http://schemas.microsoft.com/office/drawing/2014/main" id="{7EF65977-59AE-E6B5-E317-EE1DF4B409E5}"/>
              </a:ext>
            </a:extLst>
          </p:cNvPr>
          <p:cNvSpPr/>
          <p:nvPr/>
        </p:nvSpPr>
        <p:spPr>
          <a:xfrm>
            <a:off x="129938" y="4234610"/>
            <a:ext cx="11769462" cy="2302824"/>
          </a:xfrm>
          <a:prstGeom prst="rect">
            <a:avLst/>
          </a:prstGeom>
          <a:noFill/>
          <a:ln w="6350">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Work Sans" pitchFamily="2" charset="77"/>
            </a:endParaRPr>
          </a:p>
        </p:txBody>
      </p:sp>
      <p:pic>
        <p:nvPicPr>
          <p:cNvPr id="15" name="Picture 2" descr="How to Use LangChain, a Framework for Structured Responses from ChatGPT |  by Prabhavith Reddy | Medium">
            <a:extLst>
              <a:ext uri="{FF2B5EF4-FFF2-40B4-BE49-F238E27FC236}">
                <a16:creationId xmlns:a16="http://schemas.microsoft.com/office/drawing/2014/main" id="{F676F6A7-8EB1-5299-19A5-7133E5C99B1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12461" y="4474089"/>
            <a:ext cx="1174195" cy="67582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6" descr="Chroma DB- Introduction. Chroma DB is an open-source vector… | by  Nidhiworah | Medium">
            <a:extLst>
              <a:ext uri="{FF2B5EF4-FFF2-40B4-BE49-F238E27FC236}">
                <a16:creationId xmlns:a16="http://schemas.microsoft.com/office/drawing/2014/main" id="{46505E7B-2AA3-4633-0C3C-34B98901542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89871" y="4874460"/>
            <a:ext cx="1192941" cy="836839"/>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1FBB289C-8183-1C2B-B8E5-7B54EC7F9AA1}"/>
              </a:ext>
            </a:extLst>
          </p:cNvPr>
          <p:cNvSpPr txBox="1"/>
          <p:nvPr/>
        </p:nvSpPr>
        <p:spPr>
          <a:xfrm>
            <a:off x="10467003" y="5427750"/>
            <a:ext cx="1234633" cy="246221"/>
          </a:xfrm>
          <a:prstGeom prst="rect">
            <a:avLst/>
          </a:prstGeom>
          <a:noFill/>
        </p:spPr>
        <p:txBody>
          <a:bodyPr wrap="none" rtlCol="0">
            <a:spAutoFit/>
          </a:bodyPr>
          <a:lstStyle/>
          <a:p>
            <a:r>
              <a:rPr lang="en-US" sz="1000" b="1" dirty="0">
                <a:latin typeface="Work Sans" pitchFamily="2" charset="77"/>
              </a:rPr>
              <a:t>Vector Database</a:t>
            </a:r>
          </a:p>
        </p:txBody>
      </p:sp>
      <p:pic>
        <p:nvPicPr>
          <p:cNvPr id="35" name="Picture 8" descr="Tavily Documentation | Tavily AI">
            <a:extLst>
              <a:ext uri="{FF2B5EF4-FFF2-40B4-BE49-F238E27FC236}">
                <a16:creationId xmlns:a16="http://schemas.microsoft.com/office/drawing/2014/main" id="{09F29954-3665-E5B0-6FD3-50678E5840E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69081" y="4588391"/>
            <a:ext cx="1183634" cy="390393"/>
          </a:xfrm>
          <a:prstGeom prst="rect">
            <a:avLst/>
          </a:prstGeom>
          <a:noFill/>
          <a:extLst>
            <a:ext uri="{909E8E84-426E-40DD-AFC4-6F175D3DCCD1}">
              <a14:hiddenFill xmlns:a14="http://schemas.microsoft.com/office/drawing/2010/main">
                <a:solidFill>
                  <a:srgbClr val="FFFFFF"/>
                </a:solidFill>
              </a14:hiddenFill>
            </a:ext>
          </a:extLst>
        </p:spPr>
      </p:pic>
      <p:sp>
        <p:nvSpPr>
          <p:cNvPr id="40" name="TextBox 39">
            <a:extLst>
              <a:ext uri="{FF2B5EF4-FFF2-40B4-BE49-F238E27FC236}">
                <a16:creationId xmlns:a16="http://schemas.microsoft.com/office/drawing/2014/main" id="{72631BE9-F8EF-8966-900E-A841897C2F34}"/>
              </a:ext>
            </a:extLst>
          </p:cNvPr>
          <p:cNvSpPr txBox="1"/>
          <p:nvPr/>
        </p:nvSpPr>
        <p:spPr>
          <a:xfrm>
            <a:off x="8644157" y="4992536"/>
            <a:ext cx="1136850" cy="246221"/>
          </a:xfrm>
          <a:prstGeom prst="rect">
            <a:avLst/>
          </a:prstGeom>
          <a:noFill/>
        </p:spPr>
        <p:txBody>
          <a:bodyPr wrap="none" rtlCol="0">
            <a:spAutoFit/>
          </a:bodyPr>
          <a:lstStyle/>
          <a:p>
            <a:r>
              <a:rPr lang="en-US" sz="1000" b="1" dirty="0">
                <a:latin typeface="Work Sans" pitchFamily="2" charset="77"/>
              </a:rPr>
              <a:t>Agentic Search</a:t>
            </a:r>
          </a:p>
        </p:txBody>
      </p:sp>
      <p:pic>
        <p:nvPicPr>
          <p:cNvPr id="41" name="Picture 40">
            <a:extLst>
              <a:ext uri="{FF2B5EF4-FFF2-40B4-BE49-F238E27FC236}">
                <a16:creationId xmlns:a16="http://schemas.microsoft.com/office/drawing/2014/main" id="{4003F1AA-605B-CB81-AF73-8DCE60A21A64}"/>
              </a:ext>
            </a:extLst>
          </p:cNvPr>
          <p:cNvPicPr>
            <a:picLocks noChangeAspect="1"/>
          </p:cNvPicPr>
          <p:nvPr/>
        </p:nvPicPr>
        <p:blipFill>
          <a:blip r:embed="rId7"/>
          <a:stretch>
            <a:fillRect/>
          </a:stretch>
        </p:blipFill>
        <p:spPr>
          <a:xfrm>
            <a:off x="5866076" y="5637924"/>
            <a:ext cx="1397934" cy="486781"/>
          </a:xfrm>
          <a:prstGeom prst="rect">
            <a:avLst/>
          </a:prstGeom>
        </p:spPr>
      </p:pic>
      <p:sp>
        <p:nvSpPr>
          <p:cNvPr id="42" name="TextBox 41">
            <a:extLst>
              <a:ext uri="{FF2B5EF4-FFF2-40B4-BE49-F238E27FC236}">
                <a16:creationId xmlns:a16="http://schemas.microsoft.com/office/drawing/2014/main" id="{1003D716-53B3-0501-DDB7-DD1FC1053D2F}"/>
              </a:ext>
            </a:extLst>
          </p:cNvPr>
          <p:cNvSpPr txBox="1"/>
          <p:nvPr/>
        </p:nvSpPr>
        <p:spPr>
          <a:xfrm>
            <a:off x="5692157" y="6030736"/>
            <a:ext cx="1981633" cy="246221"/>
          </a:xfrm>
          <a:prstGeom prst="rect">
            <a:avLst/>
          </a:prstGeom>
          <a:noFill/>
        </p:spPr>
        <p:txBody>
          <a:bodyPr wrap="none" rtlCol="0">
            <a:spAutoFit/>
          </a:bodyPr>
          <a:lstStyle/>
          <a:p>
            <a:r>
              <a:rPr lang="en-US" sz="1000" b="1" dirty="0">
                <a:latin typeface="Work Sans" pitchFamily="2" charset="77"/>
              </a:rPr>
              <a:t>Prototyping UI for LLM Apps</a:t>
            </a:r>
          </a:p>
        </p:txBody>
      </p:sp>
      <p:pic>
        <p:nvPicPr>
          <p:cNvPr id="46" name="Picture 45">
            <a:extLst>
              <a:ext uri="{FF2B5EF4-FFF2-40B4-BE49-F238E27FC236}">
                <a16:creationId xmlns:a16="http://schemas.microsoft.com/office/drawing/2014/main" id="{F1B465EF-0BC9-21E8-57C8-F7FE305AD0EA}"/>
              </a:ext>
            </a:extLst>
          </p:cNvPr>
          <p:cNvPicPr>
            <a:picLocks noChangeAspect="1"/>
          </p:cNvPicPr>
          <p:nvPr/>
        </p:nvPicPr>
        <p:blipFill>
          <a:blip r:embed="rId8"/>
          <a:stretch>
            <a:fillRect/>
          </a:stretch>
        </p:blipFill>
        <p:spPr>
          <a:xfrm>
            <a:off x="3287572" y="5697217"/>
            <a:ext cx="1691500" cy="260712"/>
          </a:xfrm>
          <a:prstGeom prst="rect">
            <a:avLst/>
          </a:prstGeom>
        </p:spPr>
      </p:pic>
      <p:sp>
        <p:nvSpPr>
          <p:cNvPr id="47" name="TextBox 46">
            <a:extLst>
              <a:ext uri="{FF2B5EF4-FFF2-40B4-BE49-F238E27FC236}">
                <a16:creationId xmlns:a16="http://schemas.microsoft.com/office/drawing/2014/main" id="{910AA09D-52C4-F0EC-AC78-71DA8B254FBA}"/>
              </a:ext>
            </a:extLst>
          </p:cNvPr>
          <p:cNvSpPr txBox="1"/>
          <p:nvPr/>
        </p:nvSpPr>
        <p:spPr>
          <a:xfrm>
            <a:off x="2952144" y="5965365"/>
            <a:ext cx="2395207" cy="246221"/>
          </a:xfrm>
          <a:prstGeom prst="rect">
            <a:avLst/>
          </a:prstGeom>
          <a:noFill/>
        </p:spPr>
        <p:txBody>
          <a:bodyPr wrap="none" rtlCol="0">
            <a:spAutoFit/>
          </a:bodyPr>
          <a:lstStyle/>
          <a:p>
            <a:r>
              <a:rPr lang="en-US" sz="1000" b="1" dirty="0" err="1">
                <a:latin typeface="Work Sans" pitchFamily="2" charset="77"/>
              </a:rPr>
              <a:t>LangChain’s</a:t>
            </a:r>
            <a:r>
              <a:rPr lang="en-US" sz="1000" b="1" dirty="0">
                <a:latin typeface="Work Sans" pitchFamily="2" charset="77"/>
              </a:rPr>
              <a:t> Agentic AI Framework</a:t>
            </a:r>
          </a:p>
        </p:txBody>
      </p:sp>
      <p:pic>
        <p:nvPicPr>
          <p:cNvPr id="52" name="Picture 4" descr="GitHub - RMNCLDYO/groq-ai-toolkit: A versatile CLI and Python wrapper for  Groq AI's breakthrough LPU Inference Engine. Streamline the creation of  chatbots and generate dynamic text with speeds of up to 800 tokens/sec.">
            <a:extLst>
              <a:ext uri="{FF2B5EF4-FFF2-40B4-BE49-F238E27FC236}">
                <a16:creationId xmlns:a16="http://schemas.microsoft.com/office/drawing/2014/main" id="{33B861FD-BE72-8C80-3B5A-F7E45E05AFD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343177" y="5630462"/>
            <a:ext cx="768577" cy="281011"/>
          </a:xfrm>
          <a:prstGeom prst="rect">
            <a:avLst/>
          </a:prstGeom>
          <a:noFill/>
          <a:extLst>
            <a:ext uri="{909E8E84-426E-40DD-AFC4-6F175D3DCCD1}">
              <a14:hiddenFill xmlns:a14="http://schemas.microsoft.com/office/drawing/2010/main">
                <a:solidFill>
                  <a:srgbClr val="FFFFFF"/>
                </a:solidFill>
              </a14:hiddenFill>
            </a:ext>
          </a:extLst>
        </p:spPr>
      </p:pic>
      <p:sp>
        <p:nvSpPr>
          <p:cNvPr id="53" name="TextBox 52">
            <a:extLst>
              <a:ext uri="{FF2B5EF4-FFF2-40B4-BE49-F238E27FC236}">
                <a16:creationId xmlns:a16="http://schemas.microsoft.com/office/drawing/2014/main" id="{B1318D71-E885-FE4E-76BC-0697B0FDB847}"/>
              </a:ext>
            </a:extLst>
          </p:cNvPr>
          <p:cNvSpPr txBox="1"/>
          <p:nvPr/>
        </p:nvSpPr>
        <p:spPr>
          <a:xfrm>
            <a:off x="6281031" y="4922889"/>
            <a:ext cx="1273105" cy="246221"/>
          </a:xfrm>
          <a:prstGeom prst="rect">
            <a:avLst/>
          </a:prstGeom>
          <a:noFill/>
        </p:spPr>
        <p:txBody>
          <a:bodyPr wrap="none" rtlCol="0">
            <a:spAutoFit/>
          </a:bodyPr>
          <a:lstStyle/>
          <a:p>
            <a:r>
              <a:rPr lang="en-US" sz="1000" b="1" dirty="0">
                <a:latin typeface="Work Sans" pitchFamily="2" charset="77"/>
              </a:rPr>
              <a:t>Development IDE</a:t>
            </a:r>
          </a:p>
        </p:txBody>
      </p:sp>
      <p:pic>
        <p:nvPicPr>
          <p:cNvPr id="59" name="Picture 4" descr="UV: The Lightning-Fast Python Tool You'll Wish You Knew Sooner | by LM Po |  May, 2025 | Medium">
            <a:extLst>
              <a:ext uri="{FF2B5EF4-FFF2-40B4-BE49-F238E27FC236}">
                <a16:creationId xmlns:a16="http://schemas.microsoft.com/office/drawing/2014/main" id="{2C40C150-A530-EFF9-467A-1B37C17254E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913874" y="5481252"/>
            <a:ext cx="517668" cy="324812"/>
          </a:xfrm>
          <a:prstGeom prst="rect">
            <a:avLst/>
          </a:prstGeom>
          <a:noFill/>
          <a:extLst>
            <a:ext uri="{909E8E84-426E-40DD-AFC4-6F175D3DCCD1}">
              <a14:hiddenFill xmlns:a14="http://schemas.microsoft.com/office/drawing/2010/main">
                <a:solidFill>
                  <a:srgbClr val="FFFFFF"/>
                </a:solidFill>
              </a14:hiddenFill>
            </a:ext>
          </a:extLst>
        </p:spPr>
      </p:pic>
      <p:sp>
        <p:nvSpPr>
          <p:cNvPr id="60" name="TextBox 59">
            <a:extLst>
              <a:ext uri="{FF2B5EF4-FFF2-40B4-BE49-F238E27FC236}">
                <a16:creationId xmlns:a16="http://schemas.microsoft.com/office/drawing/2014/main" id="{599BA5CF-2BF2-6BF7-D0C3-21678818EF3E}"/>
              </a:ext>
            </a:extLst>
          </p:cNvPr>
          <p:cNvSpPr txBox="1"/>
          <p:nvPr/>
        </p:nvSpPr>
        <p:spPr>
          <a:xfrm>
            <a:off x="7526570" y="5773806"/>
            <a:ext cx="1297150" cy="246221"/>
          </a:xfrm>
          <a:prstGeom prst="rect">
            <a:avLst/>
          </a:prstGeom>
          <a:noFill/>
        </p:spPr>
        <p:txBody>
          <a:bodyPr wrap="none" rtlCol="0">
            <a:spAutoFit/>
          </a:bodyPr>
          <a:lstStyle/>
          <a:p>
            <a:r>
              <a:rPr lang="en-US" sz="1000" b="1" dirty="0">
                <a:latin typeface="Work Sans" pitchFamily="2" charset="77"/>
              </a:rPr>
              <a:t>Package Manager</a:t>
            </a:r>
          </a:p>
        </p:txBody>
      </p:sp>
      <p:graphicFrame>
        <p:nvGraphicFramePr>
          <p:cNvPr id="192" name="Diagram 191">
            <a:extLst>
              <a:ext uri="{FF2B5EF4-FFF2-40B4-BE49-F238E27FC236}">
                <a16:creationId xmlns:a16="http://schemas.microsoft.com/office/drawing/2014/main" id="{04DBD213-DB93-4D56-E013-7498F1DE576D}"/>
              </a:ext>
            </a:extLst>
          </p:cNvPr>
          <p:cNvGraphicFramePr/>
          <p:nvPr>
            <p:extLst>
              <p:ext uri="{D42A27DB-BD31-4B8C-83A1-F6EECF244321}">
                <p14:modId xmlns:p14="http://schemas.microsoft.com/office/powerpoint/2010/main" val="2218353899"/>
              </p:ext>
            </p:extLst>
          </p:nvPr>
        </p:nvGraphicFramePr>
        <p:xfrm>
          <a:off x="192396" y="2151884"/>
          <a:ext cx="11583895" cy="1287704"/>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sp>
        <p:nvSpPr>
          <p:cNvPr id="193" name="TextBox 192">
            <a:extLst>
              <a:ext uri="{FF2B5EF4-FFF2-40B4-BE49-F238E27FC236}">
                <a16:creationId xmlns:a16="http://schemas.microsoft.com/office/drawing/2014/main" id="{19A1AFBA-4797-4F36-EDFC-E93EDC210290}"/>
              </a:ext>
            </a:extLst>
          </p:cNvPr>
          <p:cNvSpPr txBox="1"/>
          <p:nvPr/>
        </p:nvSpPr>
        <p:spPr>
          <a:xfrm>
            <a:off x="4662986" y="1233381"/>
            <a:ext cx="2642714" cy="369332"/>
          </a:xfrm>
          <a:prstGeom prst="rect">
            <a:avLst/>
          </a:prstGeom>
          <a:noFill/>
        </p:spPr>
        <p:txBody>
          <a:bodyPr wrap="square" rtlCol="0">
            <a:spAutoFit/>
          </a:bodyPr>
          <a:lstStyle/>
          <a:p>
            <a:r>
              <a:rPr lang="en-US" b="1" dirty="0">
                <a:latin typeface="Work Sans" pitchFamily="2" charset="77"/>
              </a:rPr>
              <a:t>What You’ll Learn</a:t>
            </a:r>
            <a:endParaRPr lang="en-US" i="1" dirty="0">
              <a:latin typeface="Work Sans" pitchFamily="2" charset="77"/>
            </a:endParaRPr>
          </a:p>
        </p:txBody>
      </p:sp>
      <p:cxnSp>
        <p:nvCxnSpPr>
          <p:cNvPr id="197" name="Straight Connector 196">
            <a:extLst>
              <a:ext uri="{FF2B5EF4-FFF2-40B4-BE49-F238E27FC236}">
                <a16:creationId xmlns:a16="http://schemas.microsoft.com/office/drawing/2014/main" id="{DF90F447-BA10-DD71-DDC6-33CD16B6445D}"/>
              </a:ext>
            </a:extLst>
          </p:cNvPr>
          <p:cNvCxnSpPr>
            <a:cxnSpLocks/>
          </p:cNvCxnSpPr>
          <p:nvPr/>
        </p:nvCxnSpPr>
        <p:spPr>
          <a:xfrm>
            <a:off x="2638350" y="4234610"/>
            <a:ext cx="0" cy="2302824"/>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99" name="Rectangle 198">
            <a:extLst>
              <a:ext uri="{FF2B5EF4-FFF2-40B4-BE49-F238E27FC236}">
                <a16:creationId xmlns:a16="http://schemas.microsoft.com/office/drawing/2014/main" id="{C6DDD62E-9984-1A22-F58E-BB3D7B17A4C8}"/>
              </a:ext>
            </a:extLst>
          </p:cNvPr>
          <p:cNvSpPr/>
          <p:nvPr/>
        </p:nvSpPr>
        <p:spPr>
          <a:xfrm>
            <a:off x="135558" y="1245328"/>
            <a:ext cx="11769462" cy="2875872"/>
          </a:xfrm>
          <a:prstGeom prst="rect">
            <a:avLst/>
          </a:prstGeom>
          <a:noFill/>
          <a:ln w="6350">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Work Sans" pitchFamily="2" charset="77"/>
            </a:endParaRPr>
          </a:p>
        </p:txBody>
      </p:sp>
      <p:sp>
        <p:nvSpPr>
          <p:cNvPr id="201" name="TextBox 200">
            <a:extLst>
              <a:ext uri="{FF2B5EF4-FFF2-40B4-BE49-F238E27FC236}">
                <a16:creationId xmlns:a16="http://schemas.microsoft.com/office/drawing/2014/main" id="{09EEF3B5-34DD-EDF0-4736-B23F49671A59}"/>
              </a:ext>
            </a:extLst>
          </p:cNvPr>
          <p:cNvSpPr txBox="1"/>
          <p:nvPr/>
        </p:nvSpPr>
        <p:spPr>
          <a:xfrm>
            <a:off x="1297463" y="3800643"/>
            <a:ext cx="490840" cy="276999"/>
          </a:xfrm>
          <a:prstGeom prst="rect">
            <a:avLst/>
          </a:prstGeom>
          <a:noFill/>
        </p:spPr>
        <p:txBody>
          <a:bodyPr wrap="none" rtlCol="0">
            <a:spAutoFit/>
          </a:bodyPr>
          <a:lstStyle/>
          <a:p>
            <a:r>
              <a:rPr lang="en-US" sz="1200" b="1" dirty="0">
                <a:latin typeface="Work Sans" pitchFamily="2" charset="77"/>
              </a:rPr>
              <a:t>10%</a:t>
            </a:r>
          </a:p>
        </p:txBody>
      </p:sp>
      <p:sp>
        <p:nvSpPr>
          <p:cNvPr id="202" name="TextBox 201">
            <a:extLst>
              <a:ext uri="{FF2B5EF4-FFF2-40B4-BE49-F238E27FC236}">
                <a16:creationId xmlns:a16="http://schemas.microsoft.com/office/drawing/2014/main" id="{0F50BE9C-47E8-8B57-6CC7-DAA403EEFA23}"/>
              </a:ext>
            </a:extLst>
          </p:cNvPr>
          <p:cNvSpPr txBox="1"/>
          <p:nvPr/>
        </p:nvSpPr>
        <p:spPr>
          <a:xfrm>
            <a:off x="3202789" y="3802015"/>
            <a:ext cx="490840" cy="276999"/>
          </a:xfrm>
          <a:prstGeom prst="rect">
            <a:avLst/>
          </a:prstGeom>
          <a:noFill/>
        </p:spPr>
        <p:txBody>
          <a:bodyPr wrap="none" rtlCol="0">
            <a:spAutoFit/>
          </a:bodyPr>
          <a:lstStyle/>
          <a:p>
            <a:r>
              <a:rPr lang="en-US" sz="1200" b="1" dirty="0">
                <a:latin typeface="Work Sans" pitchFamily="2" charset="77"/>
              </a:rPr>
              <a:t>15%</a:t>
            </a:r>
          </a:p>
        </p:txBody>
      </p:sp>
      <p:sp>
        <p:nvSpPr>
          <p:cNvPr id="203" name="TextBox 202">
            <a:extLst>
              <a:ext uri="{FF2B5EF4-FFF2-40B4-BE49-F238E27FC236}">
                <a16:creationId xmlns:a16="http://schemas.microsoft.com/office/drawing/2014/main" id="{9806ED4E-D6DA-F25D-5523-5D029B4DB06D}"/>
              </a:ext>
            </a:extLst>
          </p:cNvPr>
          <p:cNvSpPr txBox="1"/>
          <p:nvPr/>
        </p:nvSpPr>
        <p:spPr>
          <a:xfrm>
            <a:off x="4962645" y="3808079"/>
            <a:ext cx="484428" cy="276999"/>
          </a:xfrm>
          <a:prstGeom prst="rect">
            <a:avLst/>
          </a:prstGeom>
          <a:noFill/>
        </p:spPr>
        <p:txBody>
          <a:bodyPr wrap="none" rtlCol="0">
            <a:spAutoFit/>
          </a:bodyPr>
          <a:lstStyle/>
          <a:p>
            <a:r>
              <a:rPr lang="en-US" sz="1200" b="1" dirty="0">
                <a:latin typeface="Work Sans" pitchFamily="2" charset="77"/>
              </a:rPr>
              <a:t>15%</a:t>
            </a:r>
          </a:p>
        </p:txBody>
      </p:sp>
      <p:sp>
        <p:nvSpPr>
          <p:cNvPr id="204" name="TextBox 203">
            <a:extLst>
              <a:ext uri="{FF2B5EF4-FFF2-40B4-BE49-F238E27FC236}">
                <a16:creationId xmlns:a16="http://schemas.microsoft.com/office/drawing/2014/main" id="{C2DDBE81-19B0-DD40-29F3-73F4506D6673}"/>
              </a:ext>
            </a:extLst>
          </p:cNvPr>
          <p:cNvSpPr txBox="1"/>
          <p:nvPr/>
        </p:nvSpPr>
        <p:spPr>
          <a:xfrm>
            <a:off x="6712738" y="3800480"/>
            <a:ext cx="490840" cy="276999"/>
          </a:xfrm>
          <a:prstGeom prst="rect">
            <a:avLst/>
          </a:prstGeom>
          <a:noFill/>
        </p:spPr>
        <p:txBody>
          <a:bodyPr wrap="none" rtlCol="0">
            <a:spAutoFit/>
          </a:bodyPr>
          <a:lstStyle/>
          <a:p>
            <a:r>
              <a:rPr lang="en-US" sz="1200" b="1" dirty="0">
                <a:latin typeface="Work Sans" pitchFamily="2" charset="77"/>
              </a:rPr>
              <a:t>15%</a:t>
            </a:r>
          </a:p>
        </p:txBody>
      </p:sp>
      <p:sp>
        <p:nvSpPr>
          <p:cNvPr id="205" name="TextBox 204">
            <a:extLst>
              <a:ext uri="{FF2B5EF4-FFF2-40B4-BE49-F238E27FC236}">
                <a16:creationId xmlns:a16="http://schemas.microsoft.com/office/drawing/2014/main" id="{511DE568-9C2B-59F1-A9A4-033FA4382FF7}"/>
              </a:ext>
            </a:extLst>
          </p:cNvPr>
          <p:cNvSpPr txBox="1"/>
          <p:nvPr/>
        </p:nvSpPr>
        <p:spPr>
          <a:xfrm>
            <a:off x="8314700" y="3793683"/>
            <a:ext cx="484428" cy="276999"/>
          </a:xfrm>
          <a:prstGeom prst="rect">
            <a:avLst/>
          </a:prstGeom>
          <a:noFill/>
        </p:spPr>
        <p:txBody>
          <a:bodyPr wrap="none" rtlCol="0">
            <a:spAutoFit/>
          </a:bodyPr>
          <a:lstStyle/>
          <a:p>
            <a:r>
              <a:rPr lang="en-US" sz="1200" b="1" dirty="0">
                <a:latin typeface="Work Sans" pitchFamily="2" charset="77"/>
              </a:rPr>
              <a:t>15%</a:t>
            </a:r>
          </a:p>
        </p:txBody>
      </p:sp>
      <p:sp>
        <p:nvSpPr>
          <p:cNvPr id="207" name="TextBox 206">
            <a:extLst>
              <a:ext uri="{FF2B5EF4-FFF2-40B4-BE49-F238E27FC236}">
                <a16:creationId xmlns:a16="http://schemas.microsoft.com/office/drawing/2014/main" id="{C2662239-9A1D-672B-0753-CC8A0938DFC9}"/>
              </a:ext>
            </a:extLst>
          </p:cNvPr>
          <p:cNvSpPr txBox="1"/>
          <p:nvPr/>
        </p:nvSpPr>
        <p:spPr>
          <a:xfrm>
            <a:off x="9983061" y="3798991"/>
            <a:ext cx="519694" cy="276999"/>
          </a:xfrm>
          <a:prstGeom prst="rect">
            <a:avLst/>
          </a:prstGeom>
          <a:noFill/>
        </p:spPr>
        <p:txBody>
          <a:bodyPr wrap="none" rtlCol="0">
            <a:spAutoFit/>
          </a:bodyPr>
          <a:lstStyle/>
          <a:p>
            <a:r>
              <a:rPr lang="en-US" sz="1200" b="1" dirty="0">
                <a:latin typeface="Work Sans" pitchFamily="2" charset="77"/>
              </a:rPr>
              <a:t>30%</a:t>
            </a:r>
          </a:p>
        </p:txBody>
      </p:sp>
      <p:sp>
        <p:nvSpPr>
          <p:cNvPr id="209" name="TextBox 208">
            <a:extLst>
              <a:ext uri="{FF2B5EF4-FFF2-40B4-BE49-F238E27FC236}">
                <a16:creationId xmlns:a16="http://schemas.microsoft.com/office/drawing/2014/main" id="{47E52975-229E-3FC7-07C1-6797AA5BA362}"/>
              </a:ext>
            </a:extLst>
          </p:cNvPr>
          <p:cNvSpPr txBox="1"/>
          <p:nvPr/>
        </p:nvSpPr>
        <p:spPr>
          <a:xfrm>
            <a:off x="119942" y="3806039"/>
            <a:ext cx="1184940" cy="276999"/>
          </a:xfrm>
          <a:prstGeom prst="rect">
            <a:avLst/>
          </a:prstGeom>
          <a:noFill/>
        </p:spPr>
        <p:txBody>
          <a:bodyPr wrap="none" rtlCol="0">
            <a:spAutoFit/>
          </a:bodyPr>
          <a:lstStyle/>
          <a:p>
            <a:r>
              <a:rPr lang="en-US" sz="1200" b="1" dirty="0">
                <a:latin typeface="Work Sans" pitchFamily="2" charset="77"/>
              </a:rPr>
              <a:t>Assessments</a:t>
            </a:r>
          </a:p>
        </p:txBody>
      </p:sp>
      <p:pic>
        <p:nvPicPr>
          <p:cNvPr id="1026" name="Picture 2" descr="Cursor owner buys AI coding assistant Supermaven - Indie Hackers">
            <a:extLst>
              <a:ext uri="{FF2B5EF4-FFF2-40B4-BE49-F238E27FC236}">
                <a16:creationId xmlns:a16="http://schemas.microsoft.com/office/drawing/2014/main" id="{DC04006F-3C3C-5C09-E62A-E2EAD92EE1DB}"/>
              </a:ext>
            </a:extLst>
          </p:cNvPr>
          <p:cNvPicPr>
            <a:picLocks noChangeAspect="1" noChangeArrowheads="1"/>
          </p:cNvPicPr>
          <p:nvPr/>
        </p:nvPicPr>
        <p:blipFill rotWithShape="1">
          <a:blip r:embed="rId16">
            <a:extLst>
              <a:ext uri="{28A0092B-C50C-407E-A947-70E740481C1C}">
                <a14:useLocalDpi xmlns:a14="http://schemas.microsoft.com/office/drawing/2010/main" val="0"/>
              </a:ext>
            </a:extLst>
          </a:blip>
          <a:srcRect t="28682" b="34657"/>
          <a:stretch>
            <a:fillRect/>
          </a:stretch>
        </p:blipFill>
        <p:spPr bwMode="auto">
          <a:xfrm>
            <a:off x="6136331" y="4659508"/>
            <a:ext cx="1453586" cy="299941"/>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Connector 2">
            <a:extLst>
              <a:ext uri="{FF2B5EF4-FFF2-40B4-BE49-F238E27FC236}">
                <a16:creationId xmlns:a16="http://schemas.microsoft.com/office/drawing/2014/main" id="{6D1A5F2D-90EF-1620-2842-E39357AFFED7}"/>
              </a:ext>
            </a:extLst>
          </p:cNvPr>
          <p:cNvCxnSpPr>
            <a:cxnSpLocks/>
          </p:cNvCxnSpPr>
          <p:nvPr/>
        </p:nvCxnSpPr>
        <p:spPr>
          <a:xfrm>
            <a:off x="6281031" y="1889617"/>
            <a:ext cx="0" cy="1762439"/>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A0D6048C-FF97-0DC5-2672-08AC72E3D190}"/>
              </a:ext>
            </a:extLst>
          </p:cNvPr>
          <p:cNvSpPr txBox="1"/>
          <p:nvPr/>
        </p:nvSpPr>
        <p:spPr>
          <a:xfrm>
            <a:off x="6260079" y="1695651"/>
            <a:ext cx="1938351" cy="246221"/>
          </a:xfrm>
          <a:prstGeom prst="rect">
            <a:avLst/>
          </a:prstGeom>
          <a:noFill/>
        </p:spPr>
        <p:txBody>
          <a:bodyPr wrap="none" rtlCol="0">
            <a:spAutoFit/>
          </a:bodyPr>
          <a:lstStyle/>
          <a:p>
            <a:r>
              <a:rPr lang="en-US" sz="1000" b="1" i="1" dirty="0" err="1">
                <a:solidFill>
                  <a:schemeClr val="tx1">
                    <a:lumMod val="75000"/>
                    <a:lumOff val="25000"/>
                  </a:schemeClr>
                </a:solidFill>
                <a:latin typeface="Work Sans" pitchFamily="2" charset="77"/>
              </a:rPr>
              <a:t>TrueFoundry</a:t>
            </a:r>
            <a:r>
              <a:rPr lang="en-US" sz="1000" b="1" i="1" dirty="0">
                <a:solidFill>
                  <a:schemeClr val="tx1">
                    <a:lumMod val="75000"/>
                    <a:lumOff val="25000"/>
                  </a:schemeClr>
                </a:solidFill>
                <a:latin typeface="Work Sans" pitchFamily="2" charset="77"/>
              </a:rPr>
              <a:t> AI Gateway -&gt;</a:t>
            </a:r>
          </a:p>
        </p:txBody>
      </p:sp>
      <p:sp>
        <p:nvSpPr>
          <p:cNvPr id="8" name="TextBox 7">
            <a:extLst>
              <a:ext uri="{FF2B5EF4-FFF2-40B4-BE49-F238E27FC236}">
                <a16:creationId xmlns:a16="http://schemas.microsoft.com/office/drawing/2014/main" id="{C2543D35-43A4-DE0D-975E-C2001C23FA5B}"/>
              </a:ext>
            </a:extLst>
          </p:cNvPr>
          <p:cNvSpPr txBox="1"/>
          <p:nvPr/>
        </p:nvSpPr>
        <p:spPr>
          <a:xfrm>
            <a:off x="4162091" y="1698049"/>
            <a:ext cx="1013419" cy="246221"/>
          </a:xfrm>
          <a:prstGeom prst="rect">
            <a:avLst/>
          </a:prstGeom>
          <a:noFill/>
        </p:spPr>
        <p:txBody>
          <a:bodyPr wrap="none" rtlCol="0">
            <a:spAutoFit/>
          </a:bodyPr>
          <a:lstStyle/>
          <a:p>
            <a:r>
              <a:rPr lang="en-US" sz="1000" b="1" i="1" dirty="0">
                <a:solidFill>
                  <a:schemeClr val="tx1">
                    <a:lumMod val="75000"/>
                    <a:lumOff val="25000"/>
                  </a:schemeClr>
                </a:solidFill>
                <a:latin typeface="Work Sans" pitchFamily="2" charset="77"/>
              </a:rPr>
              <a:t>&lt;- Agentic AI</a:t>
            </a:r>
          </a:p>
        </p:txBody>
      </p:sp>
    </p:spTree>
    <p:extLst>
      <p:ext uri="{BB962C8B-B14F-4D97-AF65-F5344CB8AC3E}">
        <p14:creationId xmlns:p14="http://schemas.microsoft.com/office/powerpoint/2010/main" val="818007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9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9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0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0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0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0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0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0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0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07"/>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4"/>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97"/>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5"/>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6"/>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46"/>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47"/>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1026"/>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53"/>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41"/>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42"/>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59"/>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60"/>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35"/>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40"/>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9"/>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52"/>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nodeType="clickEffect">
                                  <p:stCondLst>
                                    <p:cond delay="0"/>
                                  </p:stCondLst>
                                  <p:childTnLst>
                                    <p:set>
                                      <p:cBhvr>
                                        <p:cTn id="94" dur="1" fill="hold">
                                          <p:stCondLst>
                                            <p:cond delay="0"/>
                                          </p:stCondLst>
                                        </p:cTn>
                                        <p:tgtEl>
                                          <p:spTgt spid="19"/>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8" grpId="0" animBg="1"/>
      <p:bldP spid="4" grpId="0"/>
      <p:bldP spid="6" grpId="0"/>
      <p:bldP spid="9" grpId="0"/>
      <p:bldP spid="10" grpId="0"/>
      <p:bldP spid="14" grpId="0" animBg="1"/>
      <p:bldP spid="25" grpId="0"/>
      <p:bldP spid="40" grpId="0"/>
      <p:bldP spid="42" grpId="0"/>
      <p:bldP spid="47" grpId="0"/>
      <p:bldP spid="53" grpId="0"/>
      <p:bldP spid="60" grpId="0"/>
      <p:bldGraphic spid="192" grpId="0">
        <p:bldAsOne/>
      </p:bldGraphic>
      <p:bldP spid="193" grpId="0"/>
      <p:bldP spid="199" grpId="0" animBg="1"/>
      <p:bldP spid="201" grpId="0"/>
      <p:bldP spid="202" grpId="0"/>
      <p:bldP spid="203" grpId="0"/>
      <p:bldP spid="204" grpId="0"/>
      <p:bldP spid="205" grpId="0"/>
      <p:bldP spid="207" grpId="0"/>
      <p:bldP spid="209" grpId="0"/>
      <p:bldP spid="7" grpId="0"/>
      <p:bldP spid="8"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18">
          <a:extLst>
            <a:ext uri="{FF2B5EF4-FFF2-40B4-BE49-F238E27FC236}">
              <a16:creationId xmlns:a16="http://schemas.microsoft.com/office/drawing/2014/main" id="{17949E0F-7973-C361-F0ED-56D4E930E302}"/>
            </a:ext>
          </a:extLst>
        </p:cNvPr>
        <p:cNvGrpSpPr/>
        <p:nvPr/>
      </p:nvGrpSpPr>
      <p:grpSpPr>
        <a:xfrm>
          <a:off x="0" y="0"/>
          <a:ext cx="0" cy="0"/>
          <a:chOff x="0" y="0"/>
          <a:chExt cx="0" cy="0"/>
        </a:xfrm>
      </p:grpSpPr>
      <p:sp>
        <p:nvSpPr>
          <p:cNvPr id="119" name="Google Shape;119;p1">
            <a:extLst>
              <a:ext uri="{FF2B5EF4-FFF2-40B4-BE49-F238E27FC236}">
                <a16:creationId xmlns:a16="http://schemas.microsoft.com/office/drawing/2014/main" id="{7E98BDC2-0277-A952-0980-19B2282179FD}"/>
              </a:ext>
            </a:extLst>
          </p:cNvPr>
          <p:cNvSpPr txBox="1"/>
          <p:nvPr/>
        </p:nvSpPr>
        <p:spPr>
          <a:xfrm>
            <a:off x="701040" y="3429000"/>
            <a:ext cx="10790000" cy="618591"/>
          </a:xfrm>
          <a:prstGeom prst="rect">
            <a:avLst/>
          </a:prstGeom>
          <a:noFill/>
          <a:ln>
            <a:noFill/>
          </a:ln>
        </p:spPr>
        <p:txBody>
          <a:bodyPr spcFirstLastPara="1" wrap="square" lIns="91433" tIns="45700" rIns="91433" bIns="45700" anchor="b" anchorCtr="0">
            <a:spAutoFit/>
          </a:bodyPr>
          <a:lstStyle/>
          <a:p>
            <a:pPr marL="0" marR="0" lvl="0" indent="0" algn="l" defTabSz="1219170" rtl="0" eaLnBrk="1" fontAlgn="auto" latinLnBrk="0" hangingPunct="0">
              <a:lnSpc>
                <a:spcPct val="95000"/>
              </a:lnSpc>
              <a:spcBef>
                <a:spcPts val="0"/>
              </a:spcBef>
              <a:spcAft>
                <a:spcPts val="0"/>
              </a:spcAft>
              <a:buClrTx/>
              <a:buSzTx/>
              <a:buFontTx/>
              <a:buNone/>
              <a:tabLst/>
              <a:defRPr/>
            </a:pPr>
            <a:r>
              <a:rPr kumimoji="0" lang="en-US" sz="3600" b="1" i="0" u="none" strike="noStrike" kern="0" cap="none" spc="0" normalizeH="0" baseline="0" noProof="0" dirty="0">
                <a:ln>
                  <a:noFill/>
                </a:ln>
                <a:solidFill>
                  <a:srgbClr val="FFFFFF"/>
                </a:solidFill>
                <a:effectLst/>
                <a:uLnTx/>
                <a:uFillTx/>
                <a:latin typeface="Poppins"/>
                <a:ea typeface="+mn-ea"/>
                <a:cs typeface="Poppins"/>
                <a:sym typeface="Poppins"/>
              </a:rPr>
              <a:t>Assessment (10%)</a:t>
            </a:r>
            <a:endParaRPr kumimoji="0" lang="en-US" sz="2000" b="0" i="0" u="none" strike="noStrike" kern="0" cap="none" spc="0" normalizeH="0" baseline="0" noProof="0" dirty="0">
              <a:ln>
                <a:noFill/>
              </a:ln>
              <a:solidFill>
                <a:srgbClr val="000000"/>
              </a:solidFill>
              <a:effectLst/>
              <a:uLnTx/>
              <a:uFillTx/>
              <a:latin typeface="LabGrotesque-Bold"/>
              <a:ea typeface="+mn-ea"/>
              <a:cs typeface="+mn-cs"/>
              <a:sym typeface="LabGrotesque-Bold"/>
            </a:endParaRPr>
          </a:p>
        </p:txBody>
      </p:sp>
      <p:sp>
        <p:nvSpPr>
          <p:cNvPr id="2" name="TextBox 1">
            <a:extLst>
              <a:ext uri="{FF2B5EF4-FFF2-40B4-BE49-F238E27FC236}">
                <a16:creationId xmlns:a16="http://schemas.microsoft.com/office/drawing/2014/main" id="{4F76FBB4-9F68-3F5E-5245-4564D5EB894D}"/>
              </a:ext>
            </a:extLst>
          </p:cNvPr>
          <p:cNvSpPr txBox="1"/>
          <p:nvPr/>
        </p:nvSpPr>
        <p:spPr>
          <a:xfrm>
            <a:off x="10496733" y="418012"/>
            <a:ext cx="184731" cy="502766"/>
          </a:xfrm>
          <a:prstGeom prst="rect">
            <a:avLst/>
          </a:prstGeom>
          <a:noFill/>
        </p:spPr>
        <p:txBody>
          <a:bodyPr wrap="none" rtlCol="0">
            <a:spAutoFit/>
          </a:bodyPr>
          <a:lstStyle/>
          <a:p>
            <a:pPr marL="0" marR="0" lvl="0" indent="0" algn="l" defTabSz="412750" rtl="0" eaLnBrk="1" fontAlgn="auto" latinLnBrk="0" hangingPunct="0">
              <a:lnSpc>
                <a:spcPct val="100000"/>
              </a:lnSpc>
              <a:spcBef>
                <a:spcPts val="0"/>
              </a:spcBef>
              <a:spcAft>
                <a:spcPts val="0"/>
              </a:spcAft>
              <a:buClrTx/>
              <a:buSzTx/>
              <a:buFontTx/>
              <a:buNone/>
              <a:tabLst/>
              <a:defRPr/>
            </a:pPr>
            <a:endParaRPr kumimoji="0" lang="en-US" sz="2667" b="0" i="0" u="none" strike="noStrike" kern="0" cap="none" spc="0" normalizeH="0" baseline="0" noProof="0">
              <a:ln>
                <a:noFill/>
              </a:ln>
              <a:solidFill>
                <a:srgbClr val="000000"/>
              </a:solidFill>
              <a:effectLst/>
              <a:uLnTx/>
              <a:uFillTx/>
              <a:latin typeface="LabGrotesque-Bold"/>
              <a:ea typeface="+mn-ea"/>
              <a:cs typeface="+mn-cs"/>
              <a:sym typeface="LabGrotesque-Bold"/>
            </a:endParaRPr>
          </a:p>
        </p:txBody>
      </p:sp>
    </p:spTree>
    <p:extLst>
      <p:ext uri="{BB962C8B-B14F-4D97-AF65-F5344CB8AC3E}">
        <p14:creationId xmlns:p14="http://schemas.microsoft.com/office/powerpoint/2010/main" val="15314397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18">
          <a:extLst>
            <a:ext uri="{FF2B5EF4-FFF2-40B4-BE49-F238E27FC236}">
              <a16:creationId xmlns:a16="http://schemas.microsoft.com/office/drawing/2014/main" id="{D3FB327A-EDE4-3138-3504-1CBBFBFDE825}"/>
            </a:ext>
          </a:extLst>
        </p:cNvPr>
        <p:cNvGrpSpPr/>
        <p:nvPr/>
      </p:nvGrpSpPr>
      <p:grpSpPr>
        <a:xfrm>
          <a:off x="0" y="0"/>
          <a:ext cx="0" cy="0"/>
          <a:chOff x="0" y="0"/>
          <a:chExt cx="0" cy="0"/>
        </a:xfrm>
      </p:grpSpPr>
      <p:sp>
        <p:nvSpPr>
          <p:cNvPr id="119" name="Google Shape;119;p1">
            <a:extLst>
              <a:ext uri="{FF2B5EF4-FFF2-40B4-BE49-F238E27FC236}">
                <a16:creationId xmlns:a16="http://schemas.microsoft.com/office/drawing/2014/main" id="{7F5C9EBD-EFF8-E096-F494-B5DC0EDF4DB6}"/>
              </a:ext>
            </a:extLst>
          </p:cNvPr>
          <p:cNvSpPr txBox="1"/>
          <p:nvPr/>
        </p:nvSpPr>
        <p:spPr>
          <a:xfrm>
            <a:off x="701040" y="3429000"/>
            <a:ext cx="10790000" cy="618591"/>
          </a:xfrm>
          <a:prstGeom prst="rect">
            <a:avLst/>
          </a:prstGeom>
          <a:noFill/>
          <a:ln>
            <a:noFill/>
          </a:ln>
        </p:spPr>
        <p:txBody>
          <a:bodyPr spcFirstLastPara="1" wrap="square" lIns="91433" tIns="45700" rIns="91433" bIns="45700" anchor="b" anchorCtr="0">
            <a:spAutoFit/>
          </a:bodyPr>
          <a:lstStyle/>
          <a:p>
            <a:pPr marL="0" marR="0" lvl="0" indent="0" algn="l" defTabSz="1219170" rtl="0" eaLnBrk="1" fontAlgn="auto" latinLnBrk="0" hangingPunct="0">
              <a:lnSpc>
                <a:spcPct val="95000"/>
              </a:lnSpc>
              <a:spcBef>
                <a:spcPts val="0"/>
              </a:spcBef>
              <a:spcAft>
                <a:spcPts val="0"/>
              </a:spcAft>
              <a:buClrTx/>
              <a:buSzTx/>
              <a:buFontTx/>
              <a:buNone/>
              <a:tabLst/>
              <a:defRPr/>
            </a:pPr>
            <a:r>
              <a:rPr kumimoji="0" lang="en-US" sz="3600" b="1" i="0" u="none" strike="noStrike" kern="0" cap="none" spc="0" normalizeH="0" baseline="0" noProof="0" dirty="0">
                <a:ln>
                  <a:noFill/>
                </a:ln>
                <a:solidFill>
                  <a:srgbClr val="FFFFFF"/>
                </a:solidFill>
                <a:effectLst/>
                <a:uLnTx/>
                <a:uFillTx/>
                <a:latin typeface="Poppins"/>
                <a:ea typeface="+mn-ea"/>
                <a:cs typeface="Poppins"/>
                <a:sym typeface="Poppins"/>
              </a:rPr>
              <a:t>Introduction to Agents</a:t>
            </a:r>
            <a:endParaRPr kumimoji="0" lang="en-US" sz="2000" b="0" i="0" u="none" strike="noStrike" kern="0" cap="none" spc="0" normalizeH="0" baseline="0" noProof="0" dirty="0">
              <a:ln>
                <a:noFill/>
              </a:ln>
              <a:solidFill>
                <a:srgbClr val="000000"/>
              </a:solidFill>
              <a:effectLst/>
              <a:uLnTx/>
              <a:uFillTx/>
              <a:latin typeface="LabGrotesque-Bold"/>
              <a:ea typeface="+mn-ea"/>
              <a:cs typeface="+mn-cs"/>
              <a:sym typeface="LabGrotesque-Bold"/>
            </a:endParaRPr>
          </a:p>
        </p:txBody>
      </p:sp>
      <p:sp>
        <p:nvSpPr>
          <p:cNvPr id="2" name="TextBox 1">
            <a:extLst>
              <a:ext uri="{FF2B5EF4-FFF2-40B4-BE49-F238E27FC236}">
                <a16:creationId xmlns:a16="http://schemas.microsoft.com/office/drawing/2014/main" id="{A5EC5713-81AC-49D6-1A4D-49E173A1F359}"/>
              </a:ext>
            </a:extLst>
          </p:cNvPr>
          <p:cNvSpPr txBox="1"/>
          <p:nvPr/>
        </p:nvSpPr>
        <p:spPr>
          <a:xfrm>
            <a:off x="10496733" y="418012"/>
            <a:ext cx="184731" cy="502766"/>
          </a:xfrm>
          <a:prstGeom prst="rect">
            <a:avLst/>
          </a:prstGeom>
          <a:noFill/>
        </p:spPr>
        <p:txBody>
          <a:bodyPr wrap="none" rtlCol="0">
            <a:spAutoFit/>
          </a:bodyPr>
          <a:lstStyle/>
          <a:p>
            <a:pPr marL="0" marR="0" lvl="0" indent="0" algn="l" defTabSz="412750" rtl="0" eaLnBrk="1" fontAlgn="auto" latinLnBrk="0" hangingPunct="0">
              <a:lnSpc>
                <a:spcPct val="100000"/>
              </a:lnSpc>
              <a:spcBef>
                <a:spcPts val="0"/>
              </a:spcBef>
              <a:spcAft>
                <a:spcPts val="0"/>
              </a:spcAft>
              <a:buClrTx/>
              <a:buSzTx/>
              <a:buFontTx/>
              <a:buNone/>
              <a:tabLst/>
              <a:defRPr/>
            </a:pPr>
            <a:endParaRPr kumimoji="0" lang="en-US" sz="2667" b="0" i="0" u="none" strike="noStrike" kern="0" cap="none" spc="0" normalizeH="0" baseline="0" noProof="0">
              <a:ln>
                <a:noFill/>
              </a:ln>
              <a:solidFill>
                <a:srgbClr val="000000"/>
              </a:solidFill>
              <a:effectLst/>
              <a:uLnTx/>
              <a:uFillTx/>
              <a:latin typeface="LabGrotesque-Bold"/>
              <a:ea typeface="+mn-ea"/>
              <a:cs typeface="+mn-cs"/>
              <a:sym typeface="LabGrotesque-Bold"/>
            </a:endParaRPr>
          </a:p>
        </p:txBody>
      </p:sp>
    </p:spTree>
    <p:extLst>
      <p:ext uri="{BB962C8B-B14F-4D97-AF65-F5344CB8AC3E}">
        <p14:creationId xmlns:p14="http://schemas.microsoft.com/office/powerpoint/2010/main" val="20008542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C19846-DBA8-9C3A-5733-711F24F44A79}"/>
            </a:ext>
          </a:extLst>
        </p:cNvPr>
        <p:cNvGrpSpPr/>
        <p:nvPr/>
      </p:nvGrpSpPr>
      <p:grpSpPr>
        <a:xfrm>
          <a:off x="0" y="0"/>
          <a:ext cx="0" cy="0"/>
          <a:chOff x="0" y="0"/>
          <a:chExt cx="0" cy="0"/>
        </a:xfrm>
      </p:grpSpPr>
      <p:sp>
        <p:nvSpPr>
          <p:cNvPr id="20" name="TextBox 19">
            <a:extLst>
              <a:ext uri="{FF2B5EF4-FFF2-40B4-BE49-F238E27FC236}">
                <a16:creationId xmlns:a16="http://schemas.microsoft.com/office/drawing/2014/main" id="{F81CF744-04D9-7E9F-061E-F8A146D02FAF}"/>
              </a:ext>
            </a:extLst>
          </p:cNvPr>
          <p:cNvSpPr txBox="1"/>
          <p:nvPr/>
        </p:nvSpPr>
        <p:spPr>
          <a:xfrm>
            <a:off x="304802" y="1092730"/>
            <a:ext cx="11218176" cy="2031325"/>
          </a:xfrm>
          <a:prstGeom prst="rect">
            <a:avLst/>
          </a:prstGeom>
          <a:noFill/>
        </p:spPr>
        <p:txBody>
          <a:bodyPr wrap="square" rtlCol="0">
            <a:spAutoFit/>
          </a:bodyPr>
          <a:lstStyle/>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effectLst/>
                <a:uLnTx/>
                <a:uFillTx/>
                <a:latin typeface="Work Sans" pitchFamily="2" charset="77"/>
                <a:ea typeface="メイリオ"/>
              </a:rPr>
              <a:t>LLMs can think, but not act</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effectLst/>
              <a:uLnTx/>
              <a:uFillTx/>
              <a:latin typeface="Work Sans" pitchFamily="2" charset="77"/>
              <a:ea typeface="メイリオ"/>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latin typeface="Work Sans" pitchFamily="2" charset="77"/>
                <a:ea typeface="メイリオ"/>
              </a:rPr>
              <a:t>LLMs are limited by what’s available in their training data</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effectLst/>
              <a:uLnTx/>
              <a:uFillTx/>
              <a:latin typeface="Work Sans" pitchFamily="2" charset="77"/>
              <a:ea typeface="メイリオ"/>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latin typeface="Work Sans" pitchFamily="2" charset="77"/>
                <a:ea typeface="メイリオ"/>
              </a:rPr>
              <a:t>There is a single inference basis the user query, and no continuous context management (i.e., chat history)</a:t>
            </a:r>
            <a:endParaRPr kumimoji="0" lang="en-US" sz="1800" b="0" i="0" u="none" strike="noStrike" kern="1200" cap="none" spc="0" normalizeH="0" baseline="0" noProof="0" dirty="0">
              <a:ln>
                <a:noFill/>
              </a:ln>
              <a:effectLst/>
              <a:uLnTx/>
              <a:uFillTx/>
              <a:latin typeface="Work Sans" pitchFamily="2" charset="77"/>
              <a:ea typeface="メイリオ"/>
            </a:endParaRPr>
          </a:p>
          <a:p>
            <a:pPr marR="0" lvl="0" algn="l" defTabSz="457200" rtl="0" eaLnBrk="1" fontAlgn="auto" latinLnBrk="0" hangingPunct="1">
              <a:lnSpc>
                <a:spcPct val="100000"/>
              </a:lnSpc>
              <a:spcBef>
                <a:spcPts val="0"/>
              </a:spcBef>
              <a:spcAft>
                <a:spcPts val="0"/>
              </a:spcAft>
              <a:buClrTx/>
              <a:buSzTx/>
              <a:tabLst/>
              <a:defRPr/>
            </a:pPr>
            <a:endParaRPr kumimoji="0" lang="en-US" sz="1800" b="0" i="0" u="none" strike="noStrike" kern="1200" cap="none" spc="0" normalizeH="0" baseline="0" noProof="0" dirty="0">
              <a:ln>
                <a:noFill/>
              </a:ln>
              <a:effectLst/>
              <a:uLnTx/>
              <a:uFillTx/>
              <a:latin typeface="Work Sans" pitchFamily="2" charset="77"/>
              <a:ea typeface="メイリオ"/>
            </a:endParaRPr>
          </a:p>
        </p:txBody>
      </p:sp>
      <p:sp>
        <p:nvSpPr>
          <p:cNvPr id="5" name="TextBox 4">
            <a:extLst>
              <a:ext uri="{FF2B5EF4-FFF2-40B4-BE49-F238E27FC236}">
                <a16:creationId xmlns:a16="http://schemas.microsoft.com/office/drawing/2014/main" id="{6FBE01E4-2DF9-06E6-22B3-D8C14D9DB62D}"/>
              </a:ext>
            </a:extLst>
          </p:cNvPr>
          <p:cNvSpPr txBox="1"/>
          <p:nvPr/>
        </p:nvSpPr>
        <p:spPr>
          <a:xfrm>
            <a:off x="304802" y="297963"/>
            <a:ext cx="11729077" cy="461665"/>
          </a:xfrm>
          <a:prstGeom prst="rect">
            <a:avLst/>
          </a:prstGeom>
          <a:noFill/>
        </p:spPr>
        <p:txBody>
          <a:bodyPr wrap="square">
            <a:spAutoFit/>
          </a:bodyPr>
          <a:lstStyle/>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r>
              <a:rPr kumimoji="0" lang="en-US" sz="2400" b="1" i="0" u="none" strike="noStrike" kern="1200" cap="none" spc="0" normalizeH="0" baseline="0" noProof="0" dirty="0">
                <a:ln>
                  <a:noFill/>
                </a:ln>
                <a:effectLst/>
                <a:uLnTx/>
                <a:uFillTx/>
                <a:latin typeface="Work Sans" pitchFamily="2" charset="77"/>
                <a:sym typeface="LabGrotesque-Black"/>
              </a:rPr>
              <a:t>Why LLMs Alone Fall Short</a:t>
            </a:r>
            <a:endParaRPr lang="en-US" sz="2400" dirty="0">
              <a:latin typeface="Work Sans" pitchFamily="2" charset="77"/>
              <a:sym typeface="LabGrotesque-Black"/>
            </a:endParaRPr>
          </a:p>
        </p:txBody>
      </p:sp>
      <p:pic>
        <p:nvPicPr>
          <p:cNvPr id="7" name="pasted-movie.png" descr="pasted-movie.png">
            <a:extLst>
              <a:ext uri="{FF2B5EF4-FFF2-40B4-BE49-F238E27FC236}">
                <a16:creationId xmlns:a16="http://schemas.microsoft.com/office/drawing/2014/main" id="{81DDE0FD-52E3-D09B-9ACA-3ECCF4087FC3}"/>
              </a:ext>
            </a:extLst>
          </p:cNvPr>
          <p:cNvPicPr>
            <a:picLocks noChangeAspect="1"/>
          </p:cNvPicPr>
          <p:nvPr/>
        </p:nvPicPr>
        <p:blipFill>
          <a:blip r:embed="rId3"/>
          <a:srcRect r="83605"/>
          <a:stretch>
            <a:fillRect/>
          </a:stretch>
        </p:blipFill>
        <p:spPr>
          <a:xfrm>
            <a:off x="11771332" y="122773"/>
            <a:ext cx="262547" cy="318005"/>
          </a:xfrm>
          <a:prstGeom prst="rect">
            <a:avLst/>
          </a:prstGeom>
          <a:ln w="3175">
            <a:miter lim="400000"/>
          </a:ln>
        </p:spPr>
      </p:pic>
    </p:spTree>
    <p:extLst>
      <p:ext uri="{BB962C8B-B14F-4D97-AF65-F5344CB8AC3E}">
        <p14:creationId xmlns:p14="http://schemas.microsoft.com/office/powerpoint/2010/main" val="23635737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138104-523C-FDA5-7C90-294050AE491C}"/>
            </a:ext>
          </a:extLst>
        </p:cNvPr>
        <p:cNvGrpSpPr/>
        <p:nvPr/>
      </p:nvGrpSpPr>
      <p:grpSpPr>
        <a:xfrm>
          <a:off x="0" y="0"/>
          <a:ext cx="0" cy="0"/>
          <a:chOff x="0" y="0"/>
          <a:chExt cx="0" cy="0"/>
        </a:xfrm>
      </p:grpSpPr>
      <p:sp>
        <p:nvSpPr>
          <p:cNvPr id="20" name="TextBox 19">
            <a:extLst>
              <a:ext uri="{FF2B5EF4-FFF2-40B4-BE49-F238E27FC236}">
                <a16:creationId xmlns:a16="http://schemas.microsoft.com/office/drawing/2014/main" id="{940671BD-2228-6996-7C2F-3A6EF565108C}"/>
              </a:ext>
            </a:extLst>
          </p:cNvPr>
          <p:cNvSpPr txBox="1"/>
          <p:nvPr/>
        </p:nvSpPr>
        <p:spPr>
          <a:xfrm>
            <a:off x="304802" y="1092730"/>
            <a:ext cx="11218176" cy="2862322"/>
          </a:xfrm>
          <a:prstGeom prst="rect">
            <a:avLst/>
          </a:prstGeom>
          <a:noFill/>
        </p:spPr>
        <p:txBody>
          <a:bodyPr wrap="square" rtlCol="0">
            <a:spAutoFit/>
          </a:bodyPr>
          <a:lstStyle/>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effectLst/>
                <a:uLnTx/>
                <a:uFillTx/>
                <a:latin typeface="Work Sans" pitchFamily="2" charset="77"/>
                <a:ea typeface="メイリオ"/>
              </a:rPr>
              <a:t>LLMs can think, but not act</a:t>
            </a:r>
          </a:p>
          <a:p>
            <a:pPr marL="742950" lvl="1" indent="-285750">
              <a:buFont typeface="Arial" panose="020B0604020202020204" pitchFamily="34" charset="0"/>
              <a:buChar char="•"/>
              <a:defRPr/>
            </a:pPr>
            <a:r>
              <a:rPr lang="en-US" dirty="0">
                <a:solidFill>
                  <a:schemeClr val="accent3">
                    <a:lumMod val="75000"/>
                  </a:schemeClr>
                </a:solidFill>
                <a:latin typeface="Work Sans" pitchFamily="2" charset="77"/>
                <a:ea typeface="メイリオ"/>
              </a:rPr>
              <a:t>Need to be able to to perform actions like making an API call</a:t>
            </a:r>
            <a:endParaRPr kumimoji="0" lang="en-US" b="0" i="0" u="none" strike="noStrike" kern="1200" cap="none" spc="0" normalizeH="0" baseline="0" noProof="0" dirty="0">
              <a:ln>
                <a:noFill/>
              </a:ln>
              <a:solidFill>
                <a:schemeClr val="accent3">
                  <a:lumMod val="75000"/>
                </a:schemeClr>
              </a:solidFill>
              <a:effectLst/>
              <a:uLnTx/>
              <a:uFillTx/>
              <a:latin typeface="Work Sans" pitchFamily="2" charset="77"/>
              <a:ea typeface="メイリオ"/>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effectLst/>
              <a:uLnTx/>
              <a:uFillTx/>
              <a:latin typeface="Work Sans" pitchFamily="2" charset="77"/>
              <a:ea typeface="メイリオ"/>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latin typeface="Work Sans" pitchFamily="2" charset="77"/>
                <a:ea typeface="メイリオ"/>
              </a:rPr>
              <a:t>LLMs are limited by what’s available in their training data</a:t>
            </a:r>
          </a:p>
          <a:p>
            <a:pPr marL="742950" lvl="1" indent="-285750">
              <a:buFont typeface="Arial" panose="020B0604020202020204" pitchFamily="34" charset="0"/>
              <a:buChar char="•"/>
              <a:defRPr/>
            </a:pPr>
            <a:r>
              <a:rPr lang="en-US" dirty="0">
                <a:solidFill>
                  <a:schemeClr val="accent3">
                    <a:lumMod val="75000"/>
                  </a:schemeClr>
                </a:solidFill>
                <a:latin typeface="Work Sans" pitchFamily="2" charset="77"/>
                <a:ea typeface="メイリオ"/>
              </a:rPr>
              <a:t>Need to extend knowledge through connection with external systems such as search tools</a:t>
            </a:r>
            <a:endParaRPr lang="en-US" dirty="0">
              <a:latin typeface="Work Sans" pitchFamily="2" charset="77"/>
              <a:ea typeface="メイリオ"/>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effectLst/>
              <a:uLnTx/>
              <a:uFillTx/>
              <a:latin typeface="Work Sans" pitchFamily="2" charset="77"/>
              <a:ea typeface="メイリオ"/>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latin typeface="Work Sans" pitchFamily="2" charset="77"/>
                <a:ea typeface="メイリオ"/>
              </a:rPr>
              <a:t>There is a single inference basis the user query, and no continuous context management (i.e., chat history)</a:t>
            </a:r>
          </a:p>
          <a:p>
            <a:pPr marL="742950" lvl="1" indent="-285750">
              <a:buFont typeface="Arial" panose="020B0604020202020204" pitchFamily="34" charset="0"/>
              <a:buChar char="•"/>
              <a:defRPr/>
            </a:pPr>
            <a:r>
              <a:rPr lang="en-US" dirty="0">
                <a:solidFill>
                  <a:schemeClr val="accent3">
                    <a:lumMod val="75000"/>
                  </a:schemeClr>
                </a:solidFill>
                <a:latin typeface="Work Sans" pitchFamily="2" charset="77"/>
                <a:ea typeface="メイリオ"/>
              </a:rPr>
              <a:t>Need to have a managed session history, which allows for multi-turn conversations</a:t>
            </a:r>
            <a:endParaRPr kumimoji="0" lang="en-US" b="0" i="0" u="none" strike="noStrike" kern="1200" cap="none" spc="0" normalizeH="0" baseline="0" noProof="0" dirty="0">
              <a:ln>
                <a:noFill/>
              </a:ln>
              <a:solidFill>
                <a:schemeClr val="accent3">
                  <a:lumMod val="75000"/>
                </a:schemeClr>
              </a:solidFill>
              <a:effectLst/>
              <a:uLnTx/>
              <a:uFillTx/>
              <a:latin typeface="Work Sans" pitchFamily="2" charset="77"/>
              <a:ea typeface="メイリオ"/>
            </a:endParaRPr>
          </a:p>
          <a:p>
            <a:pPr marR="0" lvl="0" algn="l" defTabSz="457200" rtl="0" eaLnBrk="1" fontAlgn="auto" latinLnBrk="0" hangingPunct="1">
              <a:lnSpc>
                <a:spcPct val="100000"/>
              </a:lnSpc>
              <a:spcBef>
                <a:spcPts val="0"/>
              </a:spcBef>
              <a:spcAft>
                <a:spcPts val="0"/>
              </a:spcAft>
              <a:buClrTx/>
              <a:buSzTx/>
              <a:tabLst/>
              <a:defRPr/>
            </a:pPr>
            <a:endParaRPr kumimoji="0" lang="en-US" sz="1800" b="0" i="0" u="none" strike="noStrike" kern="1200" cap="none" spc="0" normalizeH="0" baseline="0" noProof="0" dirty="0">
              <a:ln>
                <a:noFill/>
              </a:ln>
              <a:effectLst/>
              <a:uLnTx/>
              <a:uFillTx/>
              <a:latin typeface="Work Sans" pitchFamily="2" charset="77"/>
              <a:ea typeface="メイリオ"/>
            </a:endParaRPr>
          </a:p>
        </p:txBody>
      </p:sp>
      <p:sp>
        <p:nvSpPr>
          <p:cNvPr id="5" name="TextBox 4">
            <a:extLst>
              <a:ext uri="{FF2B5EF4-FFF2-40B4-BE49-F238E27FC236}">
                <a16:creationId xmlns:a16="http://schemas.microsoft.com/office/drawing/2014/main" id="{25FF35C7-9588-2CA1-5B71-6AC5BACF0657}"/>
              </a:ext>
            </a:extLst>
          </p:cNvPr>
          <p:cNvSpPr txBox="1"/>
          <p:nvPr/>
        </p:nvSpPr>
        <p:spPr>
          <a:xfrm>
            <a:off x="304802" y="297963"/>
            <a:ext cx="11729077" cy="461665"/>
          </a:xfrm>
          <a:prstGeom prst="rect">
            <a:avLst/>
          </a:prstGeom>
          <a:noFill/>
        </p:spPr>
        <p:txBody>
          <a:bodyPr wrap="square">
            <a:spAutoFit/>
          </a:bodyPr>
          <a:lstStyle/>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r>
              <a:rPr kumimoji="0" lang="en-US" sz="2400" b="1" i="0" u="none" strike="noStrike" kern="1200" cap="none" spc="0" normalizeH="0" baseline="0" noProof="0" dirty="0">
                <a:ln>
                  <a:noFill/>
                </a:ln>
                <a:effectLst/>
                <a:uLnTx/>
                <a:uFillTx/>
                <a:latin typeface="Work Sans" pitchFamily="2" charset="77"/>
                <a:sym typeface="LabGrotesque-Black"/>
              </a:rPr>
              <a:t>What We Need Instead</a:t>
            </a:r>
            <a:endParaRPr lang="en-US" sz="2400" dirty="0">
              <a:latin typeface="Work Sans" pitchFamily="2" charset="77"/>
              <a:sym typeface="LabGrotesque-Black"/>
            </a:endParaRPr>
          </a:p>
        </p:txBody>
      </p:sp>
      <p:pic>
        <p:nvPicPr>
          <p:cNvPr id="7" name="pasted-movie.png" descr="pasted-movie.png">
            <a:extLst>
              <a:ext uri="{FF2B5EF4-FFF2-40B4-BE49-F238E27FC236}">
                <a16:creationId xmlns:a16="http://schemas.microsoft.com/office/drawing/2014/main" id="{340B97CA-77A9-B44C-D834-9AE54290FBC8}"/>
              </a:ext>
            </a:extLst>
          </p:cNvPr>
          <p:cNvPicPr>
            <a:picLocks noChangeAspect="1"/>
          </p:cNvPicPr>
          <p:nvPr/>
        </p:nvPicPr>
        <p:blipFill>
          <a:blip r:embed="rId3"/>
          <a:srcRect r="83605"/>
          <a:stretch>
            <a:fillRect/>
          </a:stretch>
        </p:blipFill>
        <p:spPr>
          <a:xfrm>
            <a:off x="11771332" y="122773"/>
            <a:ext cx="262547" cy="318005"/>
          </a:xfrm>
          <a:prstGeom prst="rect">
            <a:avLst/>
          </a:prstGeom>
          <a:ln w="3175">
            <a:miter lim="400000"/>
          </a:ln>
        </p:spPr>
      </p:pic>
    </p:spTree>
    <p:extLst>
      <p:ext uri="{BB962C8B-B14F-4D97-AF65-F5344CB8AC3E}">
        <p14:creationId xmlns:p14="http://schemas.microsoft.com/office/powerpoint/2010/main" val="24032859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411955-0346-10F3-BD60-B810E3312B06}"/>
            </a:ext>
          </a:extLst>
        </p:cNvPr>
        <p:cNvGrpSpPr/>
        <p:nvPr/>
      </p:nvGrpSpPr>
      <p:grpSpPr>
        <a:xfrm>
          <a:off x="0" y="0"/>
          <a:ext cx="0" cy="0"/>
          <a:chOff x="0" y="0"/>
          <a:chExt cx="0" cy="0"/>
        </a:xfrm>
      </p:grpSpPr>
      <p:sp>
        <p:nvSpPr>
          <p:cNvPr id="20" name="TextBox 19">
            <a:extLst>
              <a:ext uri="{FF2B5EF4-FFF2-40B4-BE49-F238E27FC236}">
                <a16:creationId xmlns:a16="http://schemas.microsoft.com/office/drawing/2014/main" id="{EC7BFA11-4A73-FD7D-5473-5AA0382D2ED2}"/>
              </a:ext>
            </a:extLst>
          </p:cNvPr>
          <p:cNvSpPr txBox="1"/>
          <p:nvPr/>
        </p:nvSpPr>
        <p:spPr>
          <a:xfrm>
            <a:off x="304802" y="963061"/>
            <a:ext cx="11218176" cy="64633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effectLst/>
                <a:uLnTx/>
                <a:uFillTx/>
                <a:latin typeface="Work Sans" pitchFamily="2" charset="77"/>
                <a:ea typeface="メイリオ"/>
              </a:rPr>
              <a:t>The basic idea is to augment the LLM with retrieval, tools and memory, where they can generate their own search queries, select appropriate tools and determine what information to retain.</a:t>
            </a:r>
          </a:p>
        </p:txBody>
      </p:sp>
      <p:sp>
        <p:nvSpPr>
          <p:cNvPr id="5" name="TextBox 4">
            <a:extLst>
              <a:ext uri="{FF2B5EF4-FFF2-40B4-BE49-F238E27FC236}">
                <a16:creationId xmlns:a16="http://schemas.microsoft.com/office/drawing/2014/main" id="{2E4CDAE7-E684-E2A1-99E2-67276E0635CE}"/>
              </a:ext>
            </a:extLst>
          </p:cNvPr>
          <p:cNvSpPr txBox="1"/>
          <p:nvPr/>
        </p:nvSpPr>
        <p:spPr>
          <a:xfrm>
            <a:off x="304802" y="297963"/>
            <a:ext cx="11729077" cy="461665"/>
          </a:xfrm>
          <a:prstGeom prst="rect">
            <a:avLst/>
          </a:prstGeom>
          <a:noFill/>
        </p:spPr>
        <p:txBody>
          <a:bodyPr wrap="square">
            <a:spAutoFit/>
          </a:bodyPr>
          <a:lstStyle/>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r>
              <a:rPr lang="en-US" sz="2400" b="1" dirty="0">
                <a:latin typeface="Work Sans" pitchFamily="2" charset="77"/>
                <a:sym typeface="LabGrotesque-Black"/>
              </a:rPr>
              <a:t>The Augmented LLM</a:t>
            </a:r>
            <a:endParaRPr lang="en-US" sz="2400" dirty="0">
              <a:latin typeface="Work Sans" pitchFamily="2" charset="77"/>
              <a:sym typeface="LabGrotesque-Black"/>
            </a:endParaRPr>
          </a:p>
        </p:txBody>
      </p:sp>
      <p:pic>
        <p:nvPicPr>
          <p:cNvPr id="7" name="pasted-movie.png" descr="pasted-movie.png">
            <a:extLst>
              <a:ext uri="{FF2B5EF4-FFF2-40B4-BE49-F238E27FC236}">
                <a16:creationId xmlns:a16="http://schemas.microsoft.com/office/drawing/2014/main" id="{C1E0B555-49FA-D2EC-260E-20A4DA6D25AD}"/>
              </a:ext>
            </a:extLst>
          </p:cNvPr>
          <p:cNvPicPr>
            <a:picLocks noChangeAspect="1"/>
          </p:cNvPicPr>
          <p:nvPr/>
        </p:nvPicPr>
        <p:blipFill>
          <a:blip r:embed="rId3"/>
          <a:srcRect r="83605"/>
          <a:stretch>
            <a:fillRect/>
          </a:stretch>
        </p:blipFill>
        <p:spPr>
          <a:xfrm>
            <a:off x="11771332" y="122773"/>
            <a:ext cx="262547" cy="318005"/>
          </a:xfrm>
          <a:prstGeom prst="rect">
            <a:avLst/>
          </a:prstGeom>
          <a:ln w="3175">
            <a:miter lim="400000"/>
          </a:ln>
        </p:spPr>
      </p:pic>
      <p:graphicFrame>
        <p:nvGraphicFramePr>
          <p:cNvPr id="4" name="Diagram 3">
            <a:extLst>
              <a:ext uri="{FF2B5EF4-FFF2-40B4-BE49-F238E27FC236}">
                <a16:creationId xmlns:a16="http://schemas.microsoft.com/office/drawing/2014/main" id="{631158A4-8948-A6F4-960D-9457264C4BAD}"/>
              </a:ext>
            </a:extLst>
          </p:cNvPr>
          <p:cNvGraphicFramePr/>
          <p:nvPr>
            <p:extLst>
              <p:ext uri="{D42A27DB-BD31-4B8C-83A1-F6EECF244321}">
                <p14:modId xmlns:p14="http://schemas.microsoft.com/office/powerpoint/2010/main" val="3209310745"/>
              </p:ext>
            </p:extLst>
          </p:nvPr>
        </p:nvGraphicFramePr>
        <p:xfrm>
          <a:off x="2819677" y="1981875"/>
          <a:ext cx="6985262" cy="194322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0" name="Rectangle 9">
            <a:extLst>
              <a:ext uri="{FF2B5EF4-FFF2-40B4-BE49-F238E27FC236}">
                <a16:creationId xmlns:a16="http://schemas.microsoft.com/office/drawing/2014/main" id="{9F17F3C4-2261-C082-0643-36407CF72BA7}"/>
              </a:ext>
            </a:extLst>
          </p:cNvPr>
          <p:cNvSpPr/>
          <p:nvPr/>
        </p:nvSpPr>
        <p:spPr>
          <a:xfrm>
            <a:off x="3308808" y="4547269"/>
            <a:ext cx="1451728" cy="556181"/>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Work Sans" pitchFamily="2" charset="77"/>
              </a:rPr>
              <a:t>Retrieval</a:t>
            </a:r>
          </a:p>
        </p:txBody>
      </p:sp>
      <p:sp>
        <p:nvSpPr>
          <p:cNvPr id="11" name="Rectangle 10">
            <a:extLst>
              <a:ext uri="{FF2B5EF4-FFF2-40B4-BE49-F238E27FC236}">
                <a16:creationId xmlns:a16="http://schemas.microsoft.com/office/drawing/2014/main" id="{EE842017-364D-6C8D-1786-D5892E9E7753}"/>
              </a:ext>
            </a:extLst>
          </p:cNvPr>
          <p:cNvSpPr/>
          <p:nvPr/>
        </p:nvSpPr>
        <p:spPr>
          <a:xfrm>
            <a:off x="5586444" y="5103450"/>
            <a:ext cx="1451728" cy="556181"/>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Work Sans" pitchFamily="2" charset="77"/>
              </a:rPr>
              <a:t>Tools</a:t>
            </a:r>
          </a:p>
        </p:txBody>
      </p:sp>
      <p:sp>
        <p:nvSpPr>
          <p:cNvPr id="12" name="Rectangle 11">
            <a:extLst>
              <a:ext uri="{FF2B5EF4-FFF2-40B4-BE49-F238E27FC236}">
                <a16:creationId xmlns:a16="http://schemas.microsoft.com/office/drawing/2014/main" id="{DFCE73F2-39E6-7D4D-94BE-143272E164DA}"/>
              </a:ext>
            </a:extLst>
          </p:cNvPr>
          <p:cNvSpPr/>
          <p:nvPr/>
        </p:nvSpPr>
        <p:spPr>
          <a:xfrm>
            <a:off x="7615287" y="4547269"/>
            <a:ext cx="1451728" cy="556181"/>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Work Sans" pitchFamily="2" charset="77"/>
              </a:rPr>
              <a:t>Memory</a:t>
            </a:r>
          </a:p>
        </p:txBody>
      </p:sp>
      <p:cxnSp>
        <p:nvCxnSpPr>
          <p:cNvPr id="14" name="Straight Arrow Connector 13">
            <a:extLst>
              <a:ext uri="{FF2B5EF4-FFF2-40B4-BE49-F238E27FC236}">
                <a16:creationId xmlns:a16="http://schemas.microsoft.com/office/drawing/2014/main" id="{1103DD88-1EC3-A0B5-76EB-348687940742}"/>
              </a:ext>
            </a:extLst>
          </p:cNvPr>
          <p:cNvCxnSpPr>
            <a:cxnSpLocks/>
          </p:cNvCxnSpPr>
          <p:nvPr/>
        </p:nvCxnSpPr>
        <p:spPr>
          <a:xfrm flipH="1">
            <a:off x="4557050" y="3510118"/>
            <a:ext cx="1029394" cy="921454"/>
          </a:xfrm>
          <a:prstGeom prst="straightConnector1">
            <a:avLst/>
          </a:prstGeom>
          <a:ln>
            <a:prstDash val="dash"/>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8A30518C-69FC-B003-B846-C156ACC68AEA}"/>
              </a:ext>
            </a:extLst>
          </p:cNvPr>
          <p:cNvCxnSpPr>
            <a:cxnSpLocks/>
          </p:cNvCxnSpPr>
          <p:nvPr/>
        </p:nvCxnSpPr>
        <p:spPr>
          <a:xfrm>
            <a:off x="6397013" y="3637937"/>
            <a:ext cx="0" cy="1416353"/>
          </a:xfrm>
          <a:prstGeom prst="straightConnector1">
            <a:avLst/>
          </a:prstGeom>
          <a:ln>
            <a:prstDash val="dash"/>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ECA9F187-1DF3-DDCE-EE62-66EC6AEEC8BE}"/>
              </a:ext>
            </a:extLst>
          </p:cNvPr>
          <p:cNvCxnSpPr>
            <a:cxnSpLocks/>
          </p:cNvCxnSpPr>
          <p:nvPr/>
        </p:nvCxnSpPr>
        <p:spPr>
          <a:xfrm>
            <a:off x="7443019" y="3510118"/>
            <a:ext cx="737420" cy="921454"/>
          </a:xfrm>
          <a:prstGeom prst="straightConnector1">
            <a:avLst/>
          </a:prstGeom>
          <a:ln>
            <a:prstDash val="dash"/>
            <a:headEnd type="triangle"/>
            <a:tailEnd type="triangle"/>
          </a:ln>
        </p:spPr>
        <p:style>
          <a:lnRef idx="2">
            <a:schemeClr val="accent1"/>
          </a:lnRef>
          <a:fillRef idx="0">
            <a:schemeClr val="accent1"/>
          </a:fillRef>
          <a:effectRef idx="1">
            <a:schemeClr val="accent1"/>
          </a:effectRef>
          <a:fontRef idx="minor">
            <a:schemeClr val="tx1"/>
          </a:fontRef>
        </p:style>
      </p:cxnSp>
      <p:sp>
        <p:nvSpPr>
          <p:cNvPr id="24" name="TextBox 23">
            <a:extLst>
              <a:ext uri="{FF2B5EF4-FFF2-40B4-BE49-F238E27FC236}">
                <a16:creationId xmlns:a16="http://schemas.microsoft.com/office/drawing/2014/main" id="{F7D9E447-50C7-FEF5-7067-724A3AB1CD6F}"/>
              </a:ext>
            </a:extLst>
          </p:cNvPr>
          <p:cNvSpPr txBox="1"/>
          <p:nvPr/>
        </p:nvSpPr>
        <p:spPr>
          <a:xfrm>
            <a:off x="3740786" y="3782277"/>
            <a:ext cx="1221809" cy="276999"/>
          </a:xfrm>
          <a:prstGeom prst="rect">
            <a:avLst/>
          </a:prstGeom>
          <a:solidFill>
            <a:schemeClr val="bg1"/>
          </a:solidFill>
        </p:spPr>
        <p:txBody>
          <a:bodyPr wrap="none" rtlCol="0">
            <a:spAutoFit/>
          </a:bodyPr>
          <a:lstStyle/>
          <a:p>
            <a:r>
              <a:rPr lang="en-US" sz="1200" i="1" dirty="0">
                <a:latin typeface="Work Sans" pitchFamily="2" charset="77"/>
              </a:rPr>
              <a:t>Query/Results</a:t>
            </a:r>
          </a:p>
        </p:txBody>
      </p:sp>
      <p:sp>
        <p:nvSpPr>
          <p:cNvPr id="25" name="TextBox 24">
            <a:extLst>
              <a:ext uri="{FF2B5EF4-FFF2-40B4-BE49-F238E27FC236}">
                <a16:creationId xmlns:a16="http://schemas.microsoft.com/office/drawing/2014/main" id="{8971B1BE-A7A3-D6A9-A2A3-BA147F5D7227}"/>
              </a:ext>
            </a:extLst>
          </p:cNvPr>
          <p:cNvSpPr txBox="1"/>
          <p:nvPr/>
        </p:nvSpPr>
        <p:spPr>
          <a:xfrm>
            <a:off x="5818519" y="4193453"/>
            <a:ext cx="1250663" cy="276999"/>
          </a:xfrm>
          <a:prstGeom prst="rect">
            <a:avLst/>
          </a:prstGeom>
          <a:solidFill>
            <a:schemeClr val="bg1"/>
          </a:solidFill>
        </p:spPr>
        <p:txBody>
          <a:bodyPr wrap="none" rtlCol="0">
            <a:spAutoFit/>
          </a:bodyPr>
          <a:lstStyle/>
          <a:p>
            <a:r>
              <a:rPr lang="en-US" sz="1200" i="1" dirty="0">
                <a:latin typeface="Work Sans" pitchFamily="2" charset="77"/>
              </a:rPr>
              <a:t>Call/Response</a:t>
            </a:r>
          </a:p>
        </p:txBody>
      </p:sp>
      <p:sp>
        <p:nvSpPr>
          <p:cNvPr id="26" name="TextBox 25">
            <a:extLst>
              <a:ext uri="{FF2B5EF4-FFF2-40B4-BE49-F238E27FC236}">
                <a16:creationId xmlns:a16="http://schemas.microsoft.com/office/drawing/2014/main" id="{096E6D66-5610-27E6-67B3-570AC9D70558}"/>
              </a:ext>
            </a:extLst>
          </p:cNvPr>
          <p:cNvSpPr txBox="1"/>
          <p:nvPr/>
        </p:nvSpPr>
        <p:spPr>
          <a:xfrm>
            <a:off x="7974461" y="3782277"/>
            <a:ext cx="1018227" cy="276999"/>
          </a:xfrm>
          <a:prstGeom prst="rect">
            <a:avLst/>
          </a:prstGeom>
          <a:solidFill>
            <a:schemeClr val="bg1"/>
          </a:solidFill>
        </p:spPr>
        <p:txBody>
          <a:bodyPr wrap="none" rtlCol="0">
            <a:spAutoFit/>
          </a:bodyPr>
          <a:lstStyle/>
          <a:p>
            <a:r>
              <a:rPr lang="en-US" sz="1200" i="1" dirty="0">
                <a:latin typeface="Work Sans" pitchFamily="2" charset="77"/>
              </a:rPr>
              <a:t>Read/Write</a:t>
            </a:r>
          </a:p>
        </p:txBody>
      </p:sp>
      <p:sp>
        <p:nvSpPr>
          <p:cNvPr id="27" name="Rectangle 26">
            <a:extLst>
              <a:ext uri="{FF2B5EF4-FFF2-40B4-BE49-F238E27FC236}">
                <a16:creationId xmlns:a16="http://schemas.microsoft.com/office/drawing/2014/main" id="{8A2886A7-486D-52CC-BE3F-5FBDEC53D531}"/>
              </a:ext>
            </a:extLst>
          </p:cNvPr>
          <p:cNvSpPr/>
          <p:nvPr/>
        </p:nvSpPr>
        <p:spPr>
          <a:xfrm>
            <a:off x="2394408" y="2056001"/>
            <a:ext cx="7880302" cy="4153572"/>
          </a:xfrm>
          <a:prstGeom prst="rect">
            <a:avLst/>
          </a:prstGeom>
          <a:noFill/>
          <a:ln w="95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3BA387CD-1C33-179B-C7D4-6D443A738360}"/>
              </a:ext>
            </a:extLst>
          </p:cNvPr>
          <p:cNvSpPr txBox="1"/>
          <p:nvPr/>
        </p:nvSpPr>
        <p:spPr>
          <a:xfrm>
            <a:off x="8524568" y="6371305"/>
            <a:ext cx="1467068" cy="246221"/>
          </a:xfrm>
          <a:prstGeom prst="rect">
            <a:avLst/>
          </a:prstGeom>
          <a:noFill/>
        </p:spPr>
        <p:txBody>
          <a:bodyPr wrap="none" rtlCol="0">
            <a:spAutoFit/>
          </a:bodyPr>
          <a:lstStyle/>
          <a:p>
            <a:r>
              <a:rPr lang="en-US" sz="1000" i="1" dirty="0">
                <a:latin typeface="Work Sans" pitchFamily="2" charset="77"/>
              </a:rPr>
              <a:t>The Augmented LLM</a:t>
            </a:r>
          </a:p>
        </p:txBody>
      </p:sp>
    </p:spTree>
    <p:extLst>
      <p:ext uri="{BB962C8B-B14F-4D97-AF65-F5344CB8AC3E}">
        <p14:creationId xmlns:p14="http://schemas.microsoft.com/office/powerpoint/2010/main" val="1858755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1ED0453F-7F3D-41BD-C254-AFBE64CD4C26}"/>
            </a:ext>
          </a:extLst>
        </p:cNvPr>
        <p:cNvGrpSpPr/>
        <p:nvPr/>
      </p:nvGrpSpPr>
      <p:grpSpPr>
        <a:xfrm>
          <a:off x="0" y="0"/>
          <a:ext cx="0" cy="0"/>
          <a:chOff x="0" y="0"/>
          <a:chExt cx="0" cy="0"/>
        </a:xfrm>
      </p:grpSpPr>
      <p:sp>
        <p:nvSpPr>
          <p:cNvPr id="20" name="TextBox 19">
            <a:extLst>
              <a:ext uri="{FF2B5EF4-FFF2-40B4-BE49-F238E27FC236}">
                <a16:creationId xmlns:a16="http://schemas.microsoft.com/office/drawing/2014/main" id="{F017CD90-88F7-E4C5-374C-EA3608FE05C1}"/>
              </a:ext>
            </a:extLst>
          </p:cNvPr>
          <p:cNvSpPr txBox="1"/>
          <p:nvPr/>
        </p:nvSpPr>
        <p:spPr>
          <a:xfrm>
            <a:off x="315952" y="1121359"/>
            <a:ext cx="11560096" cy="1508105"/>
          </a:xfrm>
          <a:prstGeom prst="rect">
            <a:avLst/>
          </a:prstGeom>
          <a:noFill/>
        </p:spPr>
        <p:txBody>
          <a:bodyPr wrap="square" rtlCol="0">
            <a:spAutoFit/>
          </a:bodyPr>
          <a:lstStyle/>
          <a:p>
            <a:pPr marL="285750" marR="0" lvl="0" indent="-285750" algn="l" defTabSz="4572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prstClr val="black"/>
                </a:solidFill>
                <a:effectLst/>
                <a:uLnTx/>
                <a:uFillTx/>
                <a:latin typeface="Work Sans" pitchFamily="2" charset="77"/>
                <a:ea typeface="メイリオ"/>
              </a:rPr>
              <a:t>Workflows </a:t>
            </a:r>
            <a:r>
              <a:rPr kumimoji="0" lang="en-US" sz="1800" b="0" i="0" u="none" strike="noStrike" kern="1200" cap="none" spc="0" normalizeH="0" baseline="0" noProof="0" dirty="0">
                <a:ln>
                  <a:noFill/>
                </a:ln>
                <a:solidFill>
                  <a:prstClr val="black"/>
                </a:solidFill>
                <a:effectLst/>
                <a:uLnTx/>
                <a:uFillTx/>
                <a:latin typeface="Work Sans" pitchFamily="2" charset="77"/>
                <a:ea typeface="メイリオ"/>
              </a:rPr>
              <a:t>are systems where LLMs and tools are orchestrated through predefined code paths</a:t>
            </a:r>
            <a:endParaRPr lang="en-US" dirty="0">
              <a:solidFill>
                <a:prstClr val="black"/>
              </a:solidFill>
              <a:latin typeface="Work Sans" pitchFamily="2" charset="77"/>
              <a:ea typeface="メイリオ"/>
            </a:endParaRPr>
          </a:p>
          <a:p>
            <a:pPr marL="285750" marR="0" lvl="0" indent="-285750" algn="l" defTabSz="4572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prstClr val="black"/>
                </a:solidFill>
                <a:effectLst/>
                <a:uLnTx/>
                <a:uFillTx/>
                <a:latin typeface="Work Sans" pitchFamily="2" charset="77"/>
                <a:ea typeface="メイリオ"/>
              </a:rPr>
              <a:t>Agents </a:t>
            </a:r>
            <a:r>
              <a:rPr kumimoji="0" lang="en-US" sz="1800" i="0" u="none" strike="noStrike" kern="1200" cap="none" spc="0" normalizeH="0" baseline="0" noProof="0" dirty="0">
                <a:ln>
                  <a:noFill/>
                </a:ln>
                <a:solidFill>
                  <a:prstClr val="black"/>
                </a:solidFill>
                <a:effectLst/>
                <a:uLnTx/>
                <a:uFillTx/>
                <a:latin typeface="Work Sans" pitchFamily="2" charset="77"/>
                <a:ea typeface="メイリオ"/>
              </a:rPr>
              <a:t>are dynamic systems where LLMs direct their own processes and tool usage, maintaining control over how they accomplish tasks (</a:t>
            </a:r>
            <a:r>
              <a:rPr kumimoji="0" lang="en-US" sz="1800" i="0" u="none" strike="noStrike" kern="1200" cap="none" spc="0" normalizeH="0" baseline="0" noProof="0" dirty="0" err="1">
                <a:ln>
                  <a:noFill/>
                </a:ln>
                <a:solidFill>
                  <a:prstClr val="black"/>
                </a:solidFill>
                <a:effectLst/>
                <a:uLnTx/>
                <a:uFillTx/>
                <a:latin typeface="Work Sans" pitchFamily="2" charset="77"/>
                <a:ea typeface="メイリオ"/>
              </a:rPr>
              <a:t>i.e</a:t>
            </a:r>
            <a:r>
              <a:rPr lang="en-US" dirty="0">
                <a:solidFill>
                  <a:prstClr val="black"/>
                </a:solidFill>
                <a:latin typeface="Work Sans" pitchFamily="2" charset="77"/>
                <a:ea typeface="メイリオ"/>
              </a:rPr>
              <a:t>., LLM controls execution logic)</a:t>
            </a:r>
            <a:endParaRPr lang="en-US" b="1" dirty="0">
              <a:solidFill>
                <a:prstClr val="black"/>
              </a:solidFill>
              <a:latin typeface="Work Sans" pitchFamily="2" charset="77"/>
              <a:ea typeface="メイリオ"/>
            </a:endParaRPr>
          </a:p>
          <a:p>
            <a:pPr marL="285750" marR="0" lvl="0" indent="-285750" algn="l" defTabSz="4572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800" i="0" u="none" strike="noStrike" kern="1200" cap="none" spc="0" normalizeH="0" baseline="0" noProof="0" dirty="0">
                <a:ln>
                  <a:noFill/>
                </a:ln>
                <a:solidFill>
                  <a:prstClr val="black"/>
                </a:solidFill>
                <a:effectLst/>
                <a:uLnTx/>
                <a:uFillTx/>
                <a:latin typeface="Work Sans" pitchFamily="2" charset="77"/>
                <a:ea typeface="メイリオ"/>
              </a:rPr>
              <a:t>Both are characterized as “</a:t>
            </a:r>
            <a:r>
              <a:rPr lang="en-US" b="1" dirty="0">
                <a:solidFill>
                  <a:prstClr val="black"/>
                </a:solidFill>
                <a:latin typeface="Work Sans" pitchFamily="2" charset="77"/>
                <a:ea typeface="メイリオ"/>
              </a:rPr>
              <a:t>A</a:t>
            </a:r>
            <a:r>
              <a:rPr kumimoji="0" lang="en-US" sz="1800" b="1" i="0" u="none" strike="noStrike" kern="1200" cap="none" spc="0" normalizeH="0" baseline="0" noProof="0" dirty="0" err="1">
                <a:ln>
                  <a:noFill/>
                </a:ln>
                <a:solidFill>
                  <a:prstClr val="black"/>
                </a:solidFill>
                <a:effectLst/>
                <a:uLnTx/>
                <a:uFillTx/>
                <a:latin typeface="Work Sans" pitchFamily="2" charset="77"/>
                <a:ea typeface="メイリオ"/>
              </a:rPr>
              <a:t>gentic</a:t>
            </a:r>
            <a:r>
              <a:rPr kumimoji="0" lang="en-US" sz="1800" b="1" i="0" u="none" strike="noStrike" kern="1200" cap="none" spc="0" normalizeH="0" baseline="0" noProof="0" dirty="0">
                <a:ln>
                  <a:noFill/>
                </a:ln>
                <a:solidFill>
                  <a:prstClr val="black"/>
                </a:solidFill>
                <a:effectLst/>
                <a:uLnTx/>
                <a:uFillTx/>
                <a:latin typeface="Work Sans" pitchFamily="2" charset="77"/>
                <a:ea typeface="メイリオ"/>
              </a:rPr>
              <a:t> AI systems</a:t>
            </a:r>
            <a:r>
              <a:rPr kumimoji="0" lang="en-US" sz="1800" i="0" u="none" strike="noStrike" kern="1200" cap="none" spc="0" normalizeH="0" baseline="0" noProof="0" dirty="0">
                <a:ln>
                  <a:noFill/>
                </a:ln>
                <a:solidFill>
                  <a:prstClr val="black"/>
                </a:solidFill>
                <a:effectLst/>
                <a:uLnTx/>
                <a:uFillTx/>
                <a:latin typeface="Work Sans" pitchFamily="2" charset="77"/>
                <a:ea typeface="メイリオ"/>
              </a:rPr>
              <a:t>”, </a:t>
            </a:r>
            <a:r>
              <a:rPr lang="en-US" dirty="0">
                <a:solidFill>
                  <a:prstClr val="black"/>
                </a:solidFill>
                <a:latin typeface="Work Sans" pitchFamily="2" charset="77"/>
                <a:ea typeface="メイリオ"/>
              </a:rPr>
              <a:t>however the architectural difference exists!</a:t>
            </a:r>
          </a:p>
        </p:txBody>
      </p:sp>
      <p:sp>
        <p:nvSpPr>
          <p:cNvPr id="5" name="TextBox 4">
            <a:extLst>
              <a:ext uri="{FF2B5EF4-FFF2-40B4-BE49-F238E27FC236}">
                <a16:creationId xmlns:a16="http://schemas.microsoft.com/office/drawing/2014/main" id="{55853CCB-0461-8783-9787-9F3CC4E93117}"/>
              </a:ext>
            </a:extLst>
          </p:cNvPr>
          <p:cNvSpPr txBox="1"/>
          <p:nvPr/>
        </p:nvSpPr>
        <p:spPr>
          <a:xfrm>
            <a:off x="304802" y="297963"/>
            <a:ext cx="11729077" cy="461665"/>
          </a:xfrm>
          <a:prstGeom prst="rect">
            <a:avLst/>
          </a:prstGeom>
          <a:noFill/>
        </p:spPr>
        <p:txBody>
          <a:bodyPr wrap="square">
            <a:spAutoFit/>
          </a:bodyPr>
          <a:lstStyle/>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r>
              <a:rPr kumimoji="0" lang="en-US" sz="2400" b="1" i="0" u="none" strike="noStrike" kern="1200" cap="none" spc="0" normalizeH="0" baseline="0" noProof="0" dirty="0">
                <a:ln>
                  <a:noFill/>
                </a:ln>
                <a:effectLst/>
                <a:uLnTx/>
                <a:uFillTx/>
                <a:latin typeface="Work Sans" pitchFamily="2" charset="77"/>
                <a:sym typeface="LabGrotesque-Black"/>
              </a:rPr>
              <a:t>Agents vs. Workflows</a:t>
            </a:r>
            <a:endParaRPr lang="en-US" sz="2400" dirty="0">
              <a:latin typeface="Work Sans" pitchFamily="2" charset="77"/>
              <a:sym typeface="LabGrotesque-Black"/>
            </a:endParaRPr>
          </a:p>
        </p:txBody>
      </p:sp>
      <p:pic>
        <p:nvPicPr>
          <p:cNvPr id="6" name="pasted-movie.png" descr="pasted-movie.png">
            <a:extLst>
              <a:ext uri="{FF2B5EF4-FFF2-40B4-BE49-F238E27FC236}">
                <a16:creationId xmlns:a16="http://schemas.microsoft.com/office/drawing/2014/main" id="{6C76B405-26EC-6E6A-22B0-14BC5DAD7A2D}"/>
              </a:ext>
            </a:extLst>
          </p:cNvPr>
          <p:cNvPicPr>
            <a:picLocks noChangeAspect="1"/>
          </p:cNvPicPr>
          <p:nvPr/>
        </p:nvPicPr>
        <p:blipFill>
          <a:blip r:embed="rId3"/>
          <a:srcRect r="83605"/>
          <a:stretch>
            <a:fillRect/>
          </a:stretch>
        </p:blipFill>
        <p:spPr>
          <a:xfrm>
            <a:off x="11771332" y="122773"/>
            <a:ext cx="262547" cy="318005"/>
          </a:xfrm>
          <a:prstGeom prst="rect">
            <a:avLst/>
          </a:prstGeom>
          <a:ln w="3175">
            <a:miter lim="400000"/>
          </a:ln>
        </p:spPr>
      </p:pic>
      <p:graphicFrame>
        <p:nvGraphicFramePr>
          <p:cNvPr id="2" name="Table 1">
            <a:extLst>
              <a:ext uri="{FF2B5EF4-FFF2-40B4-BE49-F238E27FC236}">
                <a16:creationId xmlns:a16="http://schemas.microsoft.com/office/drawing/2014/main" id="{EFD64070-D1D6-8FE7-C644-32B0C4B91303}"/>
              </a:ext>
            </a:extLst>
          </p:cNvPr>
          <p:cNvGraphicFramePr>
            <a:graphicFrameLocks noGrp="1"/>
          </p:cNvGraphicFramePr>
          <p:nvPr>
            <p:extLst>
              <p:ext uri="{D42A27DB-BD31-4B8C-83A1-F6EECF244321}">
                <p14:modId xmlns:p14="http://schemas.microsoft.com/office/powerpoint/2010/main" val="1349252660"/>
              </p:ext>
            </p:extLst>
          </p:nvPr>
        </p:nvGraphicFramePr>
        <p:xfrm>
          <a:off x="1425678" y="3178009"/>
          <a:ext cx="8793315" cy="2556388"/>
        </p:xfrm>
        <a:graphic>
          <a:graphicData uri="http://schemas.openxmlformats.org/drawingml/2006/table">
            <a:tbl>
              <a:tblPr firstRow="1" bandRow="1">
                <a:tableStyleId>{5C22544A-7EE6-4342-B048-85BDC9FD1C3A}</a:tableStyleId>
              </a:tblPr>
              <a:tblGrid>
                <a:gridCol w="2931105">
                  <a:extLst>
                    <a:ext uri="{9D8B030D-6E8A-4147-A177-3AD203B41FA5}">
                      <a16:colId xmlns:a16="http://schemas.microsoft.com/office/drawing/2014/main" val="3048063057"/>
                    </a:ext>
                  </a:extLst>
                </a:gridCol>
                <a:gridCol w="2931105">
                  <a:extLst>
                    <a:ext uri="{9D8B030D-6E8A-4147-A177-3AD203B41FA5}">
                      <a16:colId xmlns:a16="http://schemas.microsoft.com/office/drawing/2014/main" val="2440130040"/>
                    </a:ext>
                  </a:extLst>
                </a:gridCol>
                <a:gridCol w="2931105">
                  <a:extLst>
                    <a:ext uri="{9D8B030D-6E8A-4147-A177-3AD203B41FA5}">
                      <a16:colId xmlns:a16="http://schemas.microsoft.com/office/drawing/2014/main" val="2145614183"/>
                    </a:ext>
                  </a:extLst>
                </a:gridCol>
              </a:tblGrid>
              <a:tr h="639097">
                <a:tc>
                  <a:txBody>
                    <a:bodyPr/>
                    <a:lstStyle/>
                    <a:p>
                      <a:pPr algn="ctr"/>
                      <a:r>
                        <a:rPr lang="en-US" dirty="0"/>
                        <a:t>Capability</a:t>
                      </a:r>
                    </a:p>
                  </a:txBody>
                  <a:tcPr/>
                </a:tc>
                <a:tc>
                  <a:txBody>
                    <a:bodyPr/>
                    <a:lstStyle/>
                    <a:p>
                      <a:pPr algn="ctr"/>
                      <a:r>
                        <a:rPr lang="en-US" dirty="0"/>
                        <a:t>Workflow</a:t>
                      </a:r>
                    </a:p>
                  </a:txBody>
                  <a:tcPr/>
                </a:tc>
                <a:tc>
                  <a:txBody>
                    <a:bodyPr/>
                    <a:lstStyle/>
                    <a:p>
                      <a:pPr algn="ctr"/>
                      <a:r>
                        <a:rPr lang="en-US" dirty="0"/>
                        <a:t>Agent</a:t>
                      </a:r>
                    </a:p>
                  </a:txBody>
                  <a:tcPr/>
                </a:tc>
                <a:extLst>
                  <a:ext uri="{0D108BD9-81ED-4DB2-BD59-A6C34878D82A}">
                    <a16:rowId xmlns:a16="http://schemas.microsoft.com/office/drawing/2014/main" val="3980766079"/>
                  </a:ext>
                </a:extLst>
              </a:tr>
              <a:tr h="639097">
                <a:tc>
                  <a:txBody>
                    <a:bodyPr/>
                    <a:lstStyle/>
                    <a:p>
                      <a:pPr algn="ctr"/>
                      <a:r>
                        <a:rPr lang="en-US" dirty="0"/>
                        <a:t>Augmented LLMs</a:t>
                      </a:r>
                    </a:p>
                  </a:txBody>
                  <a:tcPr/>
                </a:tc>
                <a:tc>
                  <a:txBody>
                    <a:bodyPr/>
                    <a:lstStyle/>
                    <a:p>
                      <a:pPr algn="ctr"/>
                      <a:r>
                        <a:rPr lang="en-US" dirty="0"/>
                        <a:t>Yes</a:t>
                      </a:r>
                    </a:p>
                  </a:txBody>
                  <a:tcPr/>
                </a:tc>
                <a:tc>
                  <a:txBody>
                    <a:bodyPr/>
                    <a:lstStyle/>
                    <a:p>
                      <a:pPr algn="ctr"/>
                      <a:r>
                        <a:rPr lang="en-US" dirty="0"/>
                        <a:t>Yes</a:t>
                      </a:r>
                    </a:p>
                  </a:txBody>
                  <a:tcPr/>
                </a:tc>
                <a:extLst>
                  <a:ext uri="{0D108BD9-81ED-4DB2-BD59-A6C34878D82A}">
                    <a16:rowId xmlns:a16="http://schemas.microsoft.com/office/drawing/2014/main" val="1608392740"/>
                  </a:ext>
                </a:extLst>
              </a:tr>
              <a:tr h="639097">
                <a:tc>
                  <a:txBody>
                    <a:bodyPr/>
                    <a:lstStyle/>
                    <a:p>
                      <a:pPr algn="ctr"/>
                      <a:r>
                        <a:rPr lang="en-US" dirty="0"/>
                        <a:t>Control Flow</a:t>
                      </a:r>
                    </a:p>
                  </a:txBody>
                  <a:tcPr/>
                </a:tc>
                <a:tc>
                  <a:txBody>
                    <a:bodyPr/>
                    <a:lstStyle/>
                    <a:p>
                      <a:pPr algn="ctr"/>
                      <a:r>
                        <a:rPr lang="en-US" dirty="0"/>
                        <a:t>Fixed, pre-defined</a:t>
                      </a:r>
                    </a:p>
                  </a:txBody>
                  <a:tcPr/>
                </a:tc>
                <a:tc>
                  <a:txBody>
                    <a:bodyPr/>
                    <a:lstStyle/>
                    <a:p>
                      <a:pPr algn="ctr"/>
                      <a:r>
                        <a:rPr lang="en-US" dirty="0"/>
                        <a:t>Dynamic</a:t>
                      </a:r>
                    </a:p>
                  </a:txBody>
                  <a:tcPr/>
                </a:tc>
                <a:extLst>
                  <a:ext uri="{0D108BD9-81ED-4DB2-BD59-A6C34878D82A}">
                    <a16:rowId xmlns:a16="http://schemas.microsoft.com/office/drawing/2014/main" val="652577598"/>
                  </a:ext>
                </a:extLst>
              </a:tr>
              <a:tr h="639097">
                <a:tc>
                  <a:txBody>
                    <a:bodyPr/>
                    <a:lstStyle/>
                    <a:p>
                      <a:pPr algn="ctr"/>
                      <a:r>
                        <a:rPr lang="en-US" dirty="0"/>
                        <a:t>Costs</a:t>
                      </a:r>
                    </a:p>
                  </a:txBody>
                  <a:tcPr/>
                </a:tc>
                <a:tc>
                  <a:txBody>
                    <a:bodyPr/>
                    <a:lstStyle/>
                    <a:p>
                      <a:pPr algn="ctr"/>
                      <a:r>
                        <a:rPr lang="en-US" dirty="0"/>
                        <a:t>Predictable</a:t>
                      </a:r>
                    </a:p>
                  </a:txBody>
                  <a:tcPr/>
                </a:tc>
                <a:tc>
                  <a:txBody>
                    <a:bodyPr/>
                    <a:lstStyle/>
                    <a:p>
                      <a:pPr algn="ctr"/>
                      <a:r>
                        <a:rPr lang="en-US" dirty="0"/>
                        <a:t>More unpredictable</a:t>
                      </a:r>
                    </a:p>
                  </a:txBody>
                  <a:tcPr/>
                </a:tc>
                <a:extLst>
                  <a:ext uri="{0D108BD9-81ED-4DB2-BD59-A6C34878D82A}">
                    <a16:rowId xmlns:a16="http://schemas.microsoft.com/office/drawing/2014/main" val="808552698"/>
                  </a:ext>
                </a:extLst>
              </a:tr>
            </a:tbl>
          </a:graphicData>
        </a:graphic>
      </p:graphicFrame>
    </p:spTree>
    <p:extLst>
      <p:ext uri="{BB962C8B-B14F-4D97-AF65-F5344CB8AC3E}">
        <p14:creationId xmlns:p14="http://schemas.microsoft.com/office/powerpoint/2010/main" val="42077195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Shape 118">
          <a:extLst>
            <a:ext uri="{FF2B5EF4-FFF2-40B4-BE49-F238E27FC236}">
              <a16:creationId xmlns:a16="http://schemas.microsoft.com/office/drawing/2014/main" id="{EFA371DC-89AD-280C-72DD-40F472074F29}"/>
            </a:ext>
          </a:extLst>
        </p:cNvPr>
        <p:cNvGrpSpPr/>
        <p:nvPr/>
      </p:nvGrpSpPr>
      <p:grpSpPr>
        <a:xfrm>
          <a:off x="0" y="0"/>
          <a:ext cx="0" cy="0"/>
          <a:chOff x="0" y="0"/>
          <a:chExt cx="0" cy="0"/>
        </a:xfrm>
      </p:grpSpPr>
      <p:sp>
        <p:nvSpPr>
          <p:cNvPr id="119" name="Google Shape;119;p1">
            <a:extLst>
              <a:ext uri="{FF2B5EF4-FFF2-40B4-BE49-F238E27FC236}">
                <a16:creationId xmlns:a16="http://schemas.microsoft.com/office/drawing/2014/main" id="{B30C8A20-8BA7-30CC-4DB1-DA5F8C429AD2}"/>
              </a:ext>
            </a:extLst>
          </p:cNvPr>
          <p:cNvSpPr txBox="1"/>
          <p:nvPr/>
        </p:nvSpPr>
        <p:spPr>
          <a:xfrm>
            <a:off x="701040" y="3429000"/>
            <a:ext cx="10790000" cy="618591"/>
          </a:xfrm>
          <a:prstGeom prst="rect">
            <a:avLst/>
          </a:prstGeom>
          <a:noFill/>
          <a:ln>
            <a:noFill/>
          </a:ln>
        </p:spPr>
        <p:txBody>
          <a:bodyPr spcFirstLastPara="1" wrap="square" lIns="91433" tIns="45700" rIns="91433" bIns="45700" anchor="b" anchorCtr="0">
            <a:spAutoFit/>
          </a:bodyPr>
          <a:lstStyle/>
          <a:p>
            <a:pPr marL="0" marR="0" lvl="0" indent="0" algn="l" defTabSz="1219170" rtl="0" eaLnBrk="1" fontAlgn="auto" latinLnBrk="0" hangingPunct="0">
              <a:lnSpc>
                <a:spcPct val="95000"/>
              </a:lnSpc>
              <a:spcBef>
                <a:spcPts val="0"/>
              </a:spcBef>
              <a:spcAft>
                <a:spcPts val="0"/>
              </a:spcAft>
              <a:buClrTx/>
              <a:buSzTx/>
              <a:buFontTx/>
              <a:buNone/>
              <a:tabLst/>
              <a:defRPr/>
            </a:pPr>
            <a:r>
              <a:rPr kumimoji="0" lang="en-US" sz="3600" b="1" i="0" u="none" strike="noStrike" kern="0" cap="none" spc="0" normalizeH="0" baseline="0" noProof="0" dirty="0">
                <a:ln>
                  <a:noFill/>
                </a:ln>
                <a:solidFill>
                  <a:srgbClr val="FFFFFF"/>
                </a:solidFill>
                <a:effectLst/>
                <a:uLnTx/>
                <a:uFillTx/>
                <a:latin typeface="Poppins"/>
                <a:ea typeface="+mn-ea"/>
                <a:cs typeface="Poppins"/>
                <a:sym typeface="Poppins"/>
              </a:rPr>
              <a:t>Agentic AI: Workflows</a:t>
            </a:r>
            <a:endParaRPr kumimoji="0" lang="en-US" sz="2000" b="0" i="0" u="none" strike="noStrike" kern="0" cap="none" spc="0" normalizeH="0" baseline="0" noProof="0" dirty="0">
              <a:ln>
                <a:noFill/>
              </a:ln>
              <a:solidFill>
                <a:srgbClr val="000000"/>
              </a:solidFill>
              <a:effectLst/>
              <a:uLnTx/>
              <a:uFillTx/>
              <a:latin typeface="LabGrotesque-Bold"/>
              <a:ea typeface="+mn-ea"/>
              <a:cs typeface="+mn-cs"/>
              <a:sym typeface="LabGrotesque-Bold"/>
            </a:endParaRPr>
          </a:p>
        </p:txBody>
      </p:sp>
      <p:sp>
        <p:nvSpPr>
          <p:cNvPr id="2" name="TextBox 1">
            <a:extLst>
              <a:ext uri="{FF2B5EF4-FFF2-40B4-BE49-F238E27FC236}">
                <a16:creationId xmlns:a16="http://schemas.microsoft.com/office/drawing/2014/main" id="{14086E05-D1C0-366D-1C09-42B46D9ACAC5}"/>
              </a:ext>
            </a:extLst>
          </p:cNvPr>
          <p:cNvSpPr txBox="1"/>
          <p:nvPr/>
        </p:nvSpPr>
        <p:spPr>
          <a:xfrm>
            <a:off x="10496733" y="418012"/>
            <a:ext cx="184731" cy="502766"/>
          </a:xfrm>
          <a:prstGeom prst="rect">
            <a:avLst/>
          </a:prstGeom>
          <a:noFill/>
        </p:spPr>
        <p:txBody>
          <a:bodyPr wrap="none" rtlCol="0">
            <a:spAutoFit/>
          </a:bodyPr>
          <a:lstStyle/>
          <a:p>
            <a:pPr marL="0" marR="0" lvl="0" indent="0" algn="l" defTabSz="412750" rtl="0" eaLnBrk="1" fontAlgn="auto" latinLnBrk="0" hangingPunct="0">
              <a:lnSpc>
                <a:spcPct val="100000"/>
              </a:lnSpc>
              <a:spcBef>
                <a:spcPts val="0"/>
              </a:spcBef>
              <a:spcAft>
                <a:spcPts val="0"/>
              </a:spcAft>
              <a:buClrTx/>
              <a:buSzTx/>
              <a:buFontTx/>
              <a:buNone/>
              <a:tabLst/>
              <a:defRPr/>
            </a:pPr>
            <a:endParaRPr kumimoji="0" lang="en-US" sz="2667" b="0" i="0" u="none" strike="noStrike" kern="0" cap="none" spc="0" normalizeH="0" baseline="0" noProof="0">
              <a:ln>
                <a:noFill/>
              </a:ln>
              <a:solidFill>
                <a:srgbClr val="000000"/>
              </a:solidFill>
              <a:effectLst/>
              <a:uLnTx/>
              <a:uFillTx/>
              <a:latin typeface="LabGrotesque-Bold"/>
              <a:ea typeface="+mn-ea"/>
              <a:cs typeface="+mn-cs"/>
              <a:sym typeface="LabGrotesque-Bold"/>
            </a:endParaRPr>
          </a:p>
        </p:txBody>
      </p:sp>
    </p:spTree>
    <p:extLst>
      <p:ext uri="{BB962C8B-B14F-4D97-AF65-F5344CB8AC3E}">
        <p14:creationId xmlns:p14="http://schemas.microsoft.com/office/powerpoint/2010/main" val="33560362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32AF91E7-F95B-79E0-4222-3CE4501C524B}"/>
            </a:ext>
          </a:extLst>
        </p:cNvPr>
        <p:cNvGrpSpPr/>
        <p:nvPr/>
      </p:nvGrpSpPr>
      <p:grpSpPr>
        <a:xfrm>
          <a:off x="0" y="0"/>
          <a:ext cx="0" cy="0"/>
          <a:chOff x="0" y="0"/>
          <a:chExt cx="0" cy="0"/>
        </a:xfrm>
      </p:grpSpPr>
      <p:sp>
        <p:nvSpPr>
          <p:cNvPr id="20" name="TextBox 19">
            <a:extLst>
              <a:ext uri="{FF2B5EF4-FFF2-40B4-BE49-F238E27FC236}">
                <a16:creationId xmlns:a16="http://schemas.microsoft.com/office/drawing/2014/main" id="{7E5491C0-0298-34D0-CB7E-1D840AF514E7}"/>
              </a:ext>
            </a:extLst>
          </p:cNvPr>
          <p:cNvSpPr txBox="1"/>
          <p:nvPr/>
        </p:nvSpPr>
        <p:spPr>
          <a:xfrm>
            <a:off x="376364" y="1237355"/>
            <a:ext cx="11218176" cy="3477875"/>
          </a:xfrm>
          <a:prstGeom prst="rect">
            <a:avLst/>
          </a:prstGeom>
          <a:noFill/>
        </p:spPr>
        <p:txBody>
          <a:bodyPr wrap="square" rtlCol="0">
            <a:spAutoFit/>
          </a:bodyPr>
          <a:lstStyle/>
          <a:p>
            <a:pPr marL="285750" marR="0" lvl="0" indent="-2857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prstClr val="black"/>
                </a:solidFill>
                <a:effectLst/>
                <a:uLnTx/>
                <a:uFillTx/>
                <a:latin typeface="Work Sans" pitchFamily="2" charset="77"/>
                <a:ea typeface="メイリオ"/>
                <a:cs typeface="+mn-cs"/>
              </a:rPr>
              <a:t>Goal: </a:t>
            </a:r>
            <a:r>
              <a:rPr kumimoji="0" lang="en-US" sz="1800" b="0" i="0" u="none" strike="noStrike" kern="1200" cap="none" spc="0" normalizeH="0" baseline="0" noProof="0" dirty="0">
                <a:ln>
                  <a:noFill/>
                </a:ln>
                <a:solidFill>
                  <a:prstClr val="black"/>
                </a:solidFill>
                <a:effectLst/>
                <a:uLnTx/>
                <a:uFillTx/>
                <a:latin typeface="Work Sans" pitchFamily="2" charset="77"/>
                <a:ea typeface="メイリオ"/>
                <a:cs typeface="+mn-cs"/>
              </a:rPr>
              <a:t>Decompose into fixed sub-tasks; any programmatic checks can be added to ensure process is on track</a:t>
            </a:r>
          </a:p>
          <a:p>
            <a:pPr marL="285750" marR="0" lvl="0" indent="-2857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prstClr val="black"/>
                </a:solidFill>
                <a:effectLst/>
                <a:uLnTx/>
                <a:uFillTx/>
                <a:latin typeface="Work Sans" pitchFamily="2" charset="77"/>
                <a:ea typeface="メイリオ"/>
                <a:cs typeface="+mn-cs"/>
              </a:rPr>
              <a:t>When to Use: </a:t>
            </a:r>
            <a:r>
              <a:rPr kumimoji="0" lang="en-US" sz="1800" b="0" i="0" u="none" strike="noStrike" kern="1200" cap="none" spc="0" normalizeH="0" baseline="0" noProof="0" dirty="0">
                <a:ln>
                  <a:noFill/>
                </a:ln>
                <a:solidFill>
                  <a:prstClr val="black"/>
                </a:solidFill>
                <a:effectLst/>
                <a:uLnTx/>
                <a:uFillTx/>
                <a:latin typeface="Work Sans" pitchFamily="2" charset="77"/>
                <a:ea typeface="メイリオ"/>
                <a:cs typeface="+mn-cs"/>
              </a:rPr>
              <a:t>Where task can be easily and cleanly decomposed into fixed subtasks</a:t>
            </a:r>
          </a:p>
          <a:p>
            <a:pPr marL="285750" marR="0" lvl="0" indent="-2857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prstClr val="black"/>
                </a:solidFill>
                <a:effectLst/>
                <a:uLnTx/>
                <a:uFillTx/>
                <a:latin typeface="Work Sans" pitchFamily="2" charset="77"/>
                <a:ea typeface="メイリオ"/>
                <a:cs typeface="+mn-cs"/>
              </a:rPr>
              <a:t>Use Cases: </a:t>
            </a:r>
          </a:p>
          <a:p>
            <a:pPr marL="742950" marR="0" lvl="1" indent="-2857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Work Sans" pitchFamily="2" charset="77"/>
                <a:ea typeface="メイリオ"/>
                <a:cs typeface="+mn-cs"/>
              </a:rPr>
              <a:t>Generate marketing copy, then translate to different languages</a:t>
            </a:r>
          </a:p>
          <a:p>
            <a:pPr marL="742950" marR="0" lvl="1" indent="-2857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Work Sans" pitchFamily="2" charset="77"/>
                <a:ea typeface="メイリオ"/>
                <a:cs typeface="+mn-cs"/>
              </a:rPr>
              <a:t>Write outline of document, check if it meets specific criteria, then write document</a:t>
            </a:r>
          </a:p>
          <a:p>
            <a:pPr marL="285750" marR="0" lvl="0" indent="-2857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black"/>
              </a:solidFill>
              <a:effectLst/>
              <a:uLnTx/>
              <a:uFillTx/>
              <a:latin typeface="Work Sans" pitchFamily="2" charset="77"/>
              <a:ea typeface="メイリオ"/>
              <a:cs typeface="+mn-cs"/>
            </a:endParaRPr>
          </a:p>
          <a:p>
            <a:pPr marL="285750" marR="0" lvl="0" indent="-2857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black"/>
              </a:solidFill>
              <a:effectLst/>
              <a:uLnTx/>
              <a:uFillTx/>
              <a:latin typeface="Work Sans" pitchFamily="2" charset="77"/>
              <a:ea typeface="メイリオ"/>
              <a:cs typeface="+mn-cs"/>
            </a:endParaRPr>
          </a:p>
          <a:p>
            <a:pPr marL="285750" marR="0" lvl="0" indent="-2857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black"/>
              </a:solidFill>
              <a:effectLst/>
              <a:uLnTx/>
              <a:uFillTx/>
              <a:latin typeface="Work Sans" pitchFamily="2" charset="77"/>
              <a:ea typeface="メイリオ"/>
              <a:cs typeface="+mn-cs"/>
            </a:endParaRPr>
          </a:p>
          <a:p>
            <a:pPr marL="285750" marR="0" lvl="0" indent="-2857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US" sz="1800" b="1" i="0" u="none" strike="noStrike" kern="1200" cap="none" spc="0" normalizeH="0" baseline="0" noProof="0" dirty="0">
              <a:ln>
                <a:noFill/>
              </a:ln>
              <a:solidFill>
                <a:prstClr val="black"/>
              </a:solidFill>
              <a:effectLst/>
              <a:uLnTx/>
              <a:uFillTx/>
              <a:latin typeface="Work Sans" pitchFamily="2" charset="77"/>
              <a:ea typeface="メイリオ"/>
              <a:cs typeface="+mn-cs"/>
            </a:endParaRPr>
          </a:p>
        </p:txBody>
      </p:sp>
      <p:pic>
        <p:nvPicPr>
          <p:cNvPr id="1026" name="Picture 2">
            <a:extLst>
              <a:ext uri="{FF2B5EF4-FFF2-40B4-BE49-F238E27FC236}">
                <a16:creationId xmlns:a16="http://schemas.microsoft.com/office/drawing/2014/main" id="{06E77D5B-0809-CEB5-3F3E-76CF08BDC04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6994" b="28079"/>
          <a:stretch>
            <a:fillRect/>
          </a:stretch>
        </p:blipFill>
        <p:spPr bwMode="auto">
          <a:xfrm>
            <a:off x="443634" y="4068457"/>
            <a:ext cx="11083636" cy="207415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86FBE6C1-C400-0090-C10A-EE45A814C623}"/>
              </a:ext>
            </a:extLst>
          </p:cNvPr>
          <p:cNvSpPr txBox="1"/>
          <p:nvPr/>
        </p:nvSpPr>
        <p:spPr>
          <a:xfrm>
            <a:off x="10430406" y="6399091"/>
            <a:ext cx="1483098" cy="246221"/>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dirty="0">
                <a:ln>
                  <a:noFill/>
                </a:ln>
                <a:solidFill>
                  <a:prstClr val="black"/>
                </a:solidFill>
                <a:effectLst/>
                <a:uLnTx/>
                <a:uFillTx/>
                <a:latin typeface="Work Sans" pitchFamily="2" charset="77"/>
                <a:ea typeface="+mn-ea"/>
                <a:cs typeface="+mn-cs"/>
                <a:hlinkClick r:id="rId4"/>
              </a:rPr>
              <a:t>Reference</a:t>
            </a:r>
            <a:r>
              <a:rPr kumimoji="0" lang="en-US" sz="1000" b="0" i="1" u="none" strike="noStrike" kern="1200" cap="none" spc="0" normalizeH="0" baseline="0" noProof="0" dirty="0">
                <a:ln>
                  <a:noFill/>
                </a:ln>
                <a:solidFill>
                  <a:prstClr val="black"/>
                </a:solidFill>
                <a:effectLst/>
                <a:uLnTx/>
                <a:uFillTx/>
                <a:latin typeface="Work Sans" pitchFamily="2" charset="77"/>
                <a:ea typeface="+mn-ea"/>
                <a:cs typeface="+mn-cs"/>
              </a:rPr>
              <a:t>: Anthropic</a:t>
            </a:r>
          </a:p>
        </p:txBody>
      </p:sp>
      <p:sp>
        <p:nvSpPr>
          <p:cNvPr id="6" name="TextBox 5">
            <a:extLst>
              <a:ext uri="{FF2B5EF4-FFF2-40B4-BE49-F238E27FC236}">
                <a16:creationId xmlns:a16="http://schemas.microsoft.com/office/drawing/2014/main" id="{BB3C5312-831E-2DF8-1E1E-C8BCBF549C4E}"/>
              </a:ext>
            </a:extLst>
          </p:cNvPr>
          <p:cNvSpPr txBox="1"/>
          <p:nvPr/>
        </p:nvSpPr>
        <p:spPr>
          <a:xfrm>
            <a:off x="304802" y="297963"/>
            <a:ext cx="11729077" cy="461665"/>
          </a:xfrm>
          <a:prstGeom prst="rect">
            <a:avLst/>
          </a:prstGeom>
          <a:noFill/>
        </p:spPr>
        <p:txBody>
          <a:bodyPr wrap="square">
            <a:spAutoFit/>
          </a:bodyPr>
          <a:lstStyle/>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r>
              <a:rPr kumimoji="0" lang="en-US" sz="2400" b="1" i="0" u="none" strike="noStrike" kern="1200" cap="none" spc="0" normalizeH="0" baseline="0" noProof="0" dirty="0">
                <a:ln>
                  <a:noFill/>
                </a:ln>
                <a:solidFill>
                  <a:prstClr val="black"/>
                </a:solidFill>
                <a:effectLst/>
                <a:uLnTx/>
                <a:uFillTx/>
                <a:latin typeface="Work Sans" pitchFamily="2" charset="77"/>
                <a:sym typeface="LabGrotesque-Black"/>
              </a:rPr>
              <a:t>Workflow: Prompt Chaining</a:t>
            </a:r>
            <a:endParaRPr kumimoji="0" lang="en-US" sz="2400" b="0" i="0" u="none" strike="noStrike" kern="1200" cap="none" spc="0" normalizeH="0" baseline="0" noProof="0" dirty="0">
              <a:ln>
                <a:noFill/>
              </a:ln>
              <a:solidFill>
                <a:prstClr val="black"/>
              </a:solidFill>
              <a:effectLst/>
              <a:uLnTx/>
              <a:uFillTx/>
              <a:latin typeface="Work Sans" pitchFamily="2" charset="77"/>
              <a:sym typeface="LabGrotesque-Black"/>
            </a:endParaRPr>
          </a:p>
        </p:txBody>
      </p:sp>
      <p:pic>
        <p:nvPicPr>
          <p:cNvPr id="7" name="pasted-movie.png" descr="pasted-movie.png">
            <a:extLst>
              <a:ext uri="{FF2B5EF4-FFF2-40B4-BE49-F238E27FC236}">
                <a16:creationId xmlns:a16="http://schemas.microsoft.com/office/drawing/2014/main" id="{48B74C3D-A219-3CD6-D742-883574A05C1C}"/>
              </a:ext>
            </a:extLst>
          </p:cNvPr>
          <p:cNvPicPr>
            <a:picLocks noChangeAspect="1"/>
          </p:cNvPicPr>
          <p:nvPr/>
        </p:nvPicPr>
        <p:blipFill>
          <a:blip r:embed="rId5"/>
          <a:srcRect r="83605"/>
          <a:stretch>
            <a:fillRect/>
          </a:stretch>
        </p:blipFill>
        <p:spPr>
          <a:xfrm>
            <a:off x="11771332" y="122773"/>
            <a:ext cx="262547" cy="318005"/>
          </a:xfrm>
          <a:prstGeom prst="rect">
            <a:avLst/>
          </a:prstGeom>
          <a:ln w="3175">
            <a:miter lim="400000"/>
          </a:ln>
        </p:spPr>
      </p:pic>
    </p:spTree>
    <p:extLst>
      <p:ext uri="{BB962C8B-B14F-4D97-AF65-F5344CB8AC3E}">
        <p14:creationId xmlns:p14="http://schemas.microsoft.com/office/powerpoint/2010/main" val="33338454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938529E3-A85B-6FDC-C471-CE86495CD653}"/>
            </a:ext>
          </a:extLst>
        </p:cNvPr>
        <p:cNvGrpSpPr/>
        <p:nvPr/>
      </p:nvGrpSpPr>
      <p:grpSpPr>
        <a:xfrm>
          <a:off x="0" y="0"/>
          <a:ext cx="0" cy="0"/>
          <a:chOff x="0" y="0"/>
          <a:chExt cx="0" cy="0"/>
        </a:xfrm>
      </p:grpSpPr>
      <p:sp>
        <p:nvSpPr>
          <p:cNvPr id="20" name="TextBox 19">
            <a:extLst>
              <a:ext uri="{FF2B5EF4-FFF2-40B4-BE49-F238E27FC236}">
                <a16:creationId xmlns:a16="http://schemas.microsoft.com/office/drawing/2014/main" id="{2FD6A0DA-8B31-30A4-70E2-B959A1A72E7F}"/>
              </a:ext>
            </a:extLst>
          </p:cNvPr>
          <p:cNvSpPr txBox="1"/>
          <p:nvPr/>
        </p:nvSpPr>
        <p:spPr>
          <a:xfrm>
            <a:off x="304802" y="1275154"/>
            <a:ext cx="11218176" cy="3754874"/>
          </a:xfrm>
          <a:prstGeom prst="rect">
            <a:avLst/>
          </a:prstGeom>
          <a:noFill/>
        </p:spPr>
        <p:txBody>
          <a:bodyPr wrap="square" rtlCol="0">
            <a:spAutoFit/>
          </a:bodyPr>
          <a:lstStyle/>
          <a:p>
            <a:pPr marL="285750" marR="0" lvl="0" indent="-2857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prstClr val="black"/>
                </a:solidFill>
                <a:effectLst/>
                <a:uLnTx/>
                <a:uFillTx/>
                <a:latin typeface="Work Sans" pitchFamily="2" charset="77"/>
                <a:ea typeface="メイリオ"/>
                <a:cs typeface="+mn-cs"/>
              </a:rPr>
              <a:t>Goal: </a:t>
            </a:r>
            <a:r>
              <a:rPr kumimoji="0" lang="en-US" sz="1800" b="0" i="0" u="none" strike="noStrike" kern="1200" cap="none" spc="0" normalizeH="0" baseline="0" noProof="0" dirty="0">
                <a:ln>
                  <a:noFill/>
                </a:ln>
                <a:solidFill>
                  <a:prstClr val="black"/>
                </a:solidFill>
                <a:effectLst/>
                <a:uLnTx/>
                <a:uFillTx/>
                <a:latin typeface="Work Sans" pitchFamily="2" charset="77"/>
                <a:ea typeface="メイリオ"/>
                <a:cs typeface="+mn-cs"/>
              </a:rPr>
              <a:t>Direct an input into a specialized sub-task, ensuring separation of concerns</a:t>
            </a:r>
          </a:p>
          <a:p>
            <a:pPr marL="285750" marR="0" lvl="0" indent="-2857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prstClr val="black"/>
                </a:solidFill>
                <a:effectLst/>
                <a:uLnTx/>
                <a:uFillTx/>
                <a:latin typeface="Work Sans" pitchFamily="2" charset="77"/>
                <a:ea typeface="メイリオ"/>
                <a:cs typeface="+mn-cs"/>
              </a:rPr>
              <a:t>When to Use: </a:t>
            </a:r>
            <a:r>
              <a:rPr kumimoji="0" lang="en-US" sz="1800" b="0" i="0" u="none" strike="noStrike" kern="1200" cap="none" spc="0" normalizeH="0" baseline="0" noProof="0" dirty="0">
                <a:ln>
                  <a:noFill/>
                </a:ln>
                <a:solidFill>
                  <a:prstClr val="black"/>
                </a:solidFill>
                <a:effectLst/>
                <a:uLnTx/>
                <a:uFillTx/>
                <a:latin typeface="Work Sans" pitchFamily="2" charset="77"/>
                <a:ea typeface="メイリオ"/>
                <a:cs typeface="+mn-cs"/>
              </a:rPr>
              <a:t>Where distinct categories of tasks are better handled separately, and category classification is easy</a:t>
            </a:r>
          </a:p>
          <a:p>
            <a:pPr marL="285750" marR="0" lvl="0" indent="-2857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prstClr val="black"/>
                </a:solidFill>
                <a:effectLst/>
                <a:uLnTx/>
                <a:uFillTx/>
                <a:latin typeface="Work Sans" pitchFamily="2" charset="77"/>
                <a:ea typeface="メイリオ"/>
                <a:cs typeface="+mn-cs"/>
              </a:rPr>
              <a:t>Use Cases: </a:t>
            </a:r>
          </a:p>
          <a:p>
            <a:pPr marL="742950" marR="0" lvl="1" indent="-2857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Work Sans" pitchFamily="2" charset="77"/>
                <a:ea typeface="メイリオ"/>
                <a:cs typeface="+mn-cs"/>
              </a:rPr>
              <a:t>Directing customer service queries (general questions, refund requests, technical support)</a:t>
            </a:r>
          </a:p>
          <a:p>
            <a:pPr marL="742950" marR="0" lvl="1" indent="-2857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Work Sans" pitchFamily="2" charset="77"/>
                <a:ea typeface="メイリオ"/>
                <a:cs typeface="+mn-cs"/>
              </a:rPr>
              <a:t>Routing questions based on complexity to smaller/more capable models, to optimize cost and speed</a:t>
            </a:r>
          </a:p>
          <a:p>
            <a:pPr marL="285750" marR="0" lvl="0" indent="-2857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black"/>
              </a:solidFill>
              <a:effectLst/>
              <a:uLnTx/>
              <a:uFillTx/>
              <a:latin typeface="Work Sans" pitchFamily="2" charset="77"/>
              <a:ea typeface="メイリオ"/>
              <a:cs typeface="+mn-cs"/>
            </a:endParaRPr>
          </a:p>
          <a:p>
            <a:pPr marL="285750" marR="0" lvl="0" indent="-2857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black"/>
              </a:solidFill>
              <a:effectLst/>
              <a:uLnTx/>
              <a:uFillTx/>
              <a:latin typeface="Work Sans" pitchFamily="2" charset="77"/>
              <a:ea typeface="メイリオ"/>
              <a:cs typeface="+mn-cs"/>
            </a:endParaRPr>
          </a:p>
          <a:p>
            <a:pPr marL="285750" marR="0" lvl="0" indent="-2857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black"/>
              </a:solidFill>
              <a:effectLst/>
              <a:uLnTx/>
              <a:uFillTx/>
              <a:latin typeface="Work Sans" pitchFamily="2" charset="77"/>
              <a:ea typeface="メイリオ"/>
              <a:cs typeface="+mn-cs"/>
            </a:endParaRPr>
          </a:p>
          <a:p>
            <a:pPr marL="285750" marR="0" lvl="0" indent="-2857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US" sz="1800" b="1" i="0" u="none" strike="noStrike" kern="1200" cap="none" spc="0" normalizeH="0" baseline="0" noProof="0" dirty="0">
              <a:ln>
                <a:noFill/>
              </a:ln>
              <a:solidFill>
                <a:prstClr val="black"/>
              </a:solidFill>
              <a:effectLst/>
              <a:uLnTx/>
              <a:uFillTx/>
              <a:latin typeface="Work Sans" pitchFamily="2" charset="77"/>
              <a:ea typeface="メイリオ"/>
              <a:cs typeface="+mn-cs"/>
            </a:endParaRPr>
          </a:p>
        </p:txBody>
      </p:sp>
      <p:pic>
        <p:nvPicPr>
          <p:cNvPr id="4098" name="Picture 2">
            <a:extLst>
              <a:ext uri="{FF2B5EF4-FFF2-40B4-BE49-F238E27FC236}">
                <a16:creationId xmlns:a16="http://schemas.microsoft.com/office/drawing/2014/main" id="{9C50301F-A375-64C3-AA4F-6002C5BC3A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958" t="22310" r="17711" b="23673"/>
          <a:stretch>
            <a:fillRect/>
          </a:stretch>
        </p:blipFill>
        <p:spPr bwMode="auto">
          <a:xfrm>
            <a:off x="2348783" y="3783119"/>
            <a:ext cx="7130213" cy="249381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44D030E1-E6EF-CC39-41E7-C30E96BDF889}"/>
              </a:ext>
            </a:extLst>
          </p:cNvPr>
          <p:cNvSpPr txBox="1"/>
          <p:nvPr/>
        </p:nvSpPr>
        <p:spPr>
          <a:xfrm>
            <a:off x="304802" y="297963"/>
            <a:ext cx="11729077" cy="461665"/>
          </a:xfrm>
          <a:prstGeom prst="rect">
            <a:avLst/>
          </a:prstGeom>
          <a:noFill/>
        </p:spPr>
        <p:txBody>
          <a:bodyPr wrap="square">
            <a:spAutoFit/>
          </a:bodyPr>
          <a:lstStyle/>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r>
              <a:rPr kumimoji="0" lang="en-US" sz="2400" b="1" i="0" u="none" strike="noStrike" kern="1200" cap="none" spc="0" normalizeH="0" baseline="0" noProof="0" dirty="0">
                <a:ln>
                  <a:noFill/>
                </a:ln>
                <a:solidFill>
                  <a:prstClr val="black"/>
                </a:solidFill>
                <a:effectLst/>
                <a:uLnTx/>
                <a:uFillTx/>
                <a:latin typeface="Work Sans" pitchFamily="2" charset="77"/>
                <a:sym typeface="LabGrotesque-Black"/>
              </a:rPr>
              <a:t>Workflow: Routing</a:t>
            </a:r>
            <a:endParaRPr kumimoji="0" lang="en-US" sz="2400" b="0" i="0" u="none" strike="noStrike" kern="1200" cap="none" spc="0" normalizeH="0" baseline="0" noProof="0" dirty="0">
              <a:ln>
                <a:noFill/>
              </a:ln>
              <a:solidFill>
                <a:prstClr val="black"/>
              </a:solidFill>
              <a:effectLst/>
              <a:uLnTx/>
              <a:uFillTx/>
              <a:latin typeface="Work Sans" pitchFamily="2" charset="77"/>
              <a:sym typeface="LabGrotesque-Black"/>
            </a:endParaRPr>
          </a:p>
        </p:txBody>
      </p:sp>
      <p:pic>
        <p:nvPicPr>
          <p:cNvPr id="7" name="pasted-movie.png" descr="pasted-movie.png">
            <a:extLst>
              <a:ext uri="{FF2B5EF4-FFF2-40B4-BE49-F238E27FC236}">
                <a16:creationId xmlns:a16="http://schemas.microsoft.com/office/drawing/2014/main" id="{D5A90C3F-04FB-2ACA-0580-937D78B5772C}"/>
              </a:ext>
            </a:extLst>
          </p:cNvPr>
          <p:cNvPicPr>
            <a:picLocks noChangeAspect="1"/>
          </p:cNvPicPr>
          <p:nvPr/>
        </p:nvPicPr>
        <p:blipFill>
          <a:blip r:embed="rId4"/>
          <a:srcRect r="83605"/>
          <a:stretch>
            <a:fillRect/>
          </a:stretch>
        </p:blipFill>
        <p:spPr>
          <a:xfrm>
            <a:off x="11771332" y="122773"/>
            <a:ext cx="262547" cy="318005"/>
          </a:xfrm>
          <a:prstGeom prst="rect">
            <a:avLst/>
          </a:prstGeom>
          <a:ln w="3175">
            <a:miter lim="400000"/>
          </a:ln>
        </p:spPr>
      </p:pic>
      <p:sp>
        <p:nvSpPr>
          <p:cNvPr id="2" name="TextBox 1">
            <a:extLst>
              <a:ext uri="{FF2B5EF4-FFF2-40B4-BE49-F238E27FC236}">
                <a16:creationId xmlns:a16="http://schemas.microsoft.com/office/drawing/2014/main" id="{07E8C69D-C6EC-32CD-0757-DD7DA3B5DCF5}"/>
              </a:ext>
            </a:extLst>
          </p:cNvPr>
          <p:cNvSpPr txBox="1"/>
          <p:nvPr/>
        </p:nvSpPr>
        <p:spPr>
          <a:xfrm>
            <a:off x="10430406" y="6399091"/>
            <a:ext cx="1483098" cy="246221"/>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dirty="0">
                <a:ln>
                  <a:noFill/>
                </a:ln>
                <a:solidFill>
                  <a:prstClr val="black"/>
                </a:solidFill>
                <a:effectLst/>
                <a:uLnTx/>
                <a:uFillTx/>
                <a:latin typeface="Work Sans" pitchFamily="2" charset="77"/>
                <a:ea typeface="+mn-ea"/>
                <a:cs typeface="+mn-cs"/>
                <a:hlinkClick r:id="rId5"/>
              </a:rPr>
              <a:t>Reference</a:t>
            </a:r>
            <a:r>
              <a:rPr kumimoji="0" lang="en-US" sz="1000" b="0" i="1" u="none" strike="noStrike" kern="1200" cap="none" spc="0" normalizeH="0" baseline="0" noProof="0" dirty="0">
                <a:ln>
                  <a:noFill/>
                </a:ln>
                <a:solidFill>
                  <a:prstClr val="black"/>
                </a:solidFill>
                <a:effectLst/>
                <a:uLnTx/>
                <a:uFillTx/>
                <a:latin typeface="Work Sans" pitchFamily="2" charset="77"/>
                <a:ea typeface="+mn-ea"/>
                <a:cs typeface="+mn-cs"/>
              </a:rPr>
              <a:t>: Anthropic</a:t>
            </a:r>
          </a:p>
        </p:txBody>
      </p:sp>
    </p:spTree>
    <p:extLst>
      <p:ext uri="{BB962C8B-B14F-4D97-AF65-F5344CB8AC3E}">
        <p14:creationId xmlns:p14="http://schemas.microsoft.com/office/powerpoint/2010/main" val="287513775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436F16A0-7E9F-54E9-F953-111A54F02217}"/>
            </a:ext>
          </a:extLst>
        </p:cNvPr>
        <p:cNvGrpSpPr/>
        <p:nvPr/>
      </p:nvGrpSpPr>
      <p:grpSpPr>
        <a:xfrm>
          <a:off x="0" y="0"/>
          <a:ext cx="0" cy="0"/>
          <a:chOff x="0" y="0"/>
          <a:chExt cx="0" cy="0"/>
        </a:xfrm>
      </p:grpSpPr>
      <p:sp>
        <p:nvSpPr>
          <p:cNvPr id="20" name="TextBox 19">
            <a:extLst>
              <a:ext uri="{FF2B5EF4-FFF2-40B4-BE49-F238E27FC236}">
                <a16:creationId xmlns:a16="http://schemas.microsoft.com/office/drawing/2014/main" id="{630A88F9-EEEF-D8EE-56F2-5939B8DC4C3E}"/>
              </a:ext>
            </a:extLst>
          </p:cNvPr>
          <p:cNvSpPr txBox="1"/>
          <p:nvPr/>
        </p:nvSpPr>
        <p:spPr>
          <a:xfrm>
            <a:off x="304802" y="1226201"/>
            <a:ext cx="11218176" cy="3754874"/>
          </a:xfrm>
          <a:prstGeom prst="rect">
            <a:avLst/>
          </a:prstGeom>
          <a:noFill/>
        </p:spPr>
        <p:txBody>
          <a:bodyPr wrap="square" rtlCol="0">
            <a:spAutoFit/>
          </a:bodyPr>
          <a:lstStyle/>
          <a:p>
            <a:pPr marL="285750" marR="0" lvl="0" indent="-2857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prstClr val="black"/>
                </a:solidFill>
                <a:effectLst/>
                <a:uLnTx/>
                <a:uFillTx/>
                <a:latin typeface="Work Sans" pitchFamily="2" charset="77"/>
                <a:ea typeface="メイリオ"/>
                <a:cs typeface="+mn-cs"/>
              </a:rPr>
              <a:t>Goal: </a:t>
            </a:r>
            <a:r>
              <a:rPr kumimoji="0" lang="en-US" sz="1800" b="0" i="0" u="none" strike="noStrike" kern="1200" cap="none" spc="0" normalizeH="0" baseline="0" noProof="0" dirty="0">
                <a:ln>
                  <a:noFill/>
                </a:ln>
                <a:solidFill>
                  <a:prstClr val="black"/>
                </a:solidFill>
                <a:effectLst/>
                <a:uLnTx/>
                <a:uFillTx/>
                <a:latin typeface="Work Sans" pitchFamily="2" charset="77"/>
                <a:ea typeface="メイリオ"/>
                <a:cs typeface="+mn-cs"/>
              </a:rPr>
              <a:t>Breaking down into different tasks and running multiple subtasks concurrently, post which aggregation is done. </a:t>
            </a:r>
          </a:p>
          <a:p>
            <a:pPr marL="285750" marR="0" lvl="0" indent="-2857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prstClr val="black"/>
                </a:solidFill>
                <a:effectLst/>
                <a:uLnTx/>
                <a:uFillTx/>
                <a:latin typeface="Work Sans" pitchFamily="2" charset="77"/>
                <a:ea typeface="メイリオ"/>
                <a:cs typeface="+mn-cs"/>
              </a:rPr>
              <a:t>When to Use: </a:t>
            </a:r>
            <a:r>
              <a:rPr kumimoji="0" lang="en-US" sz="1800" b="0" i="0" u="none" strike="noStrike" kern="1200" cap="none" spc="0" normalizeH="0" baseline="0" noProof="0" dirty="0">
                <a:ln>
                  <a:noFill/>
                </a:ln>
                <a:solidFill>
                  <a:prstClr val="black"/>
                </a:solidFill>
                <a:effectLst/>
                <a:uLnTx/>
                <a:uFillTx/>
                <a:latin typeface="Work Sans" pitchFamily="2" charset="77"/>
                <a:ea typeface="メイリオ"/>
                <a:cs typeface="+mn-cs"/>
              </a:rPr>
              <a:t>Where complex tasks can be broken down and parallelized for speed</a:t>
            </a:r>
          </a:p>
          <a:p>
            <a:pPr marL="285750" marR="0" lvl="0" indent="-2857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prstClr val="black"/>
                </a:solidFill>
                <a:effectLst/>
                <a:uLnTx/>
                <a:uFillTx/>
                <a:latin typeface="Work Sans" pitchFamily="2" charset="77"/>
                <a:ea typeface="メイリオ"/>
                <a:cs typeface="+mn-cs"/>
              </a:rPr>
              <a:t>Use Cases: </a:t>
            </a:r>
          </a:p>
          <a:p>
            <a:pPr marL="742950" marR="0" lvl="1" indent="-2857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Work Sans" pitchFamily="2" charset="77"/>
                <a:ea typeface="メイリオ"/>
                <a:cs typeface="+mn-cs"/>
              </a:rPr>
              <a:t>Guardrails, where one model instance processes user query and another screens for inappropriate requests</a:t>
            </a:r>
          </a:p>
          <a:p>
            <a:pPr marL="742950" marR="0" lvl="1" indent="-2857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Work Sans" pitchFamily="2" charset="77"/>
                <a:ea typeface="メイリオ"/>
                <a:cs typeface="+mn-cs"/>
              </a:rPr>
              <a:t>Automating evals, where each LLM call evaluates a different aspect of performance</a:t>
            </a:r>
          </a:p>
          <a:p>
            <a:pPr marL="285750" marR="0" lvl="0" indent="-2857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black"/>
              </a:solidFill>
              <a:effectLst/>
              <a:uLnTx/>
              <a:uFillTx/>
              <a:latin typeface="Work Sans" pitchFamily="2" charset="77"/>
              <a:ea typeface="メイリオ"/>
              <a:cs typeface="+mn-cs"/>
            </a:endParaRPr>
          </a:p>
          <a:p>
            <a:pPr marL="285750" marR="0" lvl="0" indent="-2857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black"/>
              </a:solidFill>
              <a:effectLst/>
              <a:uLnTx/>
              <a:uFillTx/>
              <a:latin typeface="Work Sans" pitchFamily="2" charset="77"/>
              <a:ea typeface="メイリオ"/>
              <a:cs typeface="+mn-cs"/>
            </a:endParaRPr>
          </a:p>
          <a:p>
            <a:pPr marL="285750" marR="0" lvl="0" indent="-2857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black"/>
              </a:solidFill>
              <a:effectLst/>
              <a:uLnTx/>
              <a:uFillTx/>
              <a:latin typeface="Work Sans" pitchFamily="2" charset="77"/>
              <a:ea typeface="メイリオ"/>
              <a:cs typeface="+mn-cs"/>
            </a:endParaRPr>
          </a:p>
          <a:p>
            <a:pPr marL="285750" marR="0" lvl="0" indent="-2857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US" sz="1800" b="1" i="0" u="none" strike="noStrike" kern="1200" cap="none" spc="0" normalizeH="0" baseline="0" noProof="0" dirty="0">
              <a:ln>
                <a:noFill/>
              </a:ln>
              <a:solidFill>
                <a:prstClr val="black"/>
              </a:solidFill>
              <a:effectLst/>
              <a:uLnTx/>
              <a:uFillTx/>
              <a:latin typeface="Work Sans" pitchFamily="2" charset="77"/>
              <a:ea typeface="メイリオ"/>
              <a:cs typeface="+mn-cs"/>
            </a:endParaRPr>
          </a:p>
        </p:txBody>
      </p:sp>
      <p:pic>
        <p:nvPicPr>
          <p:cNvPr id="6146" name="Picture 2">
            <a:extLst>
              <a:ext uri="{FF2B5EF4-FFF2-40B4-BE49-F238E27FC236}">
                <a16:creationId xmlns:a16="http://schemas.microsoft.com/office/drawing/2014/main" id="{D713DB25-F7C9-1A5B-C3A7-02D95FEAC37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739" t="22817" r="16128" b="23420"/>
          <a:stretch>
            <a:fillRect/>
          </a:stretch>
        </p:blipFill>
        <p:spPr bwMode="auto">
          <a:xfrm>
            <a:off x="2626520" y="3907557"/>
            <a:ext cx="7551703" cy="2482110"/>
          </a:xfrm>
          <a:prstGeom prst="rect">
            <a:avLst/>
          </a:prstGeom>
          <a:noFill/>
          <a:extLst>
            <a:ext uri="{909E8E84-426E-40DD-AFC4-6F175D3DCCD1}">
              <a14:hiddenFill xmlns:a14="http://schemas.microsoft.com/office/drawing/2010/main">
                <a:solidFill>
                  <a:srgbClr val="FFFFFF"/>
                </a:solidFill>
              </a14:hiddenFill>
            </a:ext>
          </a:extLst>
        </p:spPr>
      </p:pic>
      <p:pic>
        <p:nvPicPr>
          <p:cNvPr id="4" name="pasted-movie.png" descr="pasted-movie.png">
            <a:extLst>
              <a:ext uri="{FF2B5EF4-FFF2-40B4-BE49-F238E27FC236}">
                <a16:creationId xmlns:a16="http://schemas.microsoft.com/office/drawing/2014/main" id="{7A5C7B93-F713-DA96-612D-80BF4621EC09}"/>
              </a:ext>
            </a:extLst>
          </p:cNvPr>
          <p:cNvPicPr>
            <a:picLocks noChangeAspect="1"/>
          </p:cNvPicPr>
          <p:nvPr/>
        </p:nvPicPr>
        <p:blipFill>
          <a:blip r:embed="rId4"/>
          <a:srcRect r="83605"/>
          <a:stretch>
            <a:fillRect/>
          </a:stretch>
        </p:blipFill>
        <p:spPr>
          <a:xfrm>
            <a:off x="11771332" y="122773"/>
            <a:ext cx="262547" cy="318005"/>
          </a:xfrm>
          <a:prstGeom prst="rect">
            <a:avLst/>
          </a:prstGeom>
          <a:ln w="3175">
            <a:miter lim="400000"/>
          </a:ln>
        </p:spPr>
      </p:pic>
      <p:sp>
        <p:nvSpPr>
          <p:cNvPr id="5" name="TextBox 4">
            <a:extLst>
              <a:ext uri="{FF2B5EF4-FFF2-40B4-BE49-F238E27FC236}">
                <a16:creationId xmlns:a16="http://schemas.microsoft.com/office/drawing/2014/main" id="{358F4015-D138-BD46-FB0B-8DE3C89781DB}"/>
              </a:ext>
            </a:extLst>
          </p:cNvPr>
          <p:cNvSpPr txBox="1"/>
          <p:nvPr/>
        </p:nvSpPr>
        <p:spPr>
          <a:xfrm>
            <a:off x="304802" y="297963"/>
            <a:ext cx="11729077" cy="461665"/>
          </a:xfrm>
          <a:prstGeom prst="rect">
            <a:avLst/>
          </a:prstGeom>
          <a:noFill/>
        </p:spPr>
        <p:txBody>
          <a:bodyPr wrap="square">
            <a:spAutoFit/>
          </a:bodyPr>
          <a:lstStyle/>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r>
              <a:rPr kumimoji="0" lang="en-US" sz="2400" b="1" i="0" u="none" strike="noStrike" kern="1200" cap="none" spc="0" normalizeH="0" baseline="0" noProof="0" dirty="0">
                <a:ln>
                  <a:noFill/>
                </a:ln>
                <a:solidFill>
                  <a:prstClr val="black"/>
                </a:solidFill>
                <a:effectLst/>
                <a:uLnTx/>
                <a:uFillTx/>
                <a:latin typeface="Work Sans" pitchFamily="2" charset="77"/>
                <a:sym typeface="LabGrotesque-Black"/>
              </a:rPr>
              <a:t>Workflow: Parallelization (Sectioning)</a:t>
            </a:r>
            <a:endParaRPr kumimoji="0" lang="en-US" sz="2400" b="0" i="0" u="none" strike="noStrike" kern="1200" cap="none" spc="0" normalizeH="0" baseline="0" noProof="0" dirty="0">
              <a:ln>
                <a:noFill/>
              </a:ln>
              <a:solidFill>
                <a:prstClr val="black"/>
              </a:solidFill>
              <a:effectLst/>
              <a:uLnTx/>
              <a:uFillTx/>
              <a:latin typeface="Work Sans" pitchFamily="2" charset="77"/>
              <a:sym typeface="LabGrotesque-Black"/>
            </a:endParaRPr>
          </a:p>
        </p:txBody>
      </p:sp>
      <p:sp>
        <p:nvSpPr>
          <p:cNvPr id="2" name="TextBox 1">
            <a:extLst>
              <a:ext uri="{FF2B5EF4-FFF2-40B4-BE49-F238E27FC236}">
                <a16:creationId xmlns:a16="http://schemas.microsoft.com/office/drawing/2014/main" id="{01BF08BC-9579-AABD-CB07-8536C20E0727}"/>
              </a:ext>
            </a:extLst>
          </p:cNvPr>
          <p:cNvSpPr txBox="1"/>
          <p:nvPr/>
        </p:nvSpPr>
        <p:spPr>
          <a:xfrm>
            <a:off x="10430406" y="6399091"/>
            <a:ext cx="1483098" cy="246221"/>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dirty="0">
                <a:ln>
                  <a:noFill/>
                </a:ln>
                <a:solidFill>
                  <a:prstClr val="black"/>
                </a:solidFill>
                <a:effectLst/>
                <a:uLnTx/>
                <a:uFillTx/>
                <a:latin typeface="Work Sans" pitchFamily="2" charset="77"/>
                <a:ea typeface="+mn-ea"/>
                <a:cs typeface="+mn-cs"/>
                <a:hlinkClick r:id="rId5"/>
              </a:rPr>
              <a:t>Reference</a:t>
            </a:r>
            <a:r>
              <a:rPr kumimoji="0" lang="en-US" sz="1000" b="0" i="1" u="none" strike="noStrike" kern="1200" cap="none" spc="0" normalizeH="0" baseline="0" noProof="0" dirty="0">
                <a:ln>
                  <a:noFill/>
                </a:ln>
                <a:solidFill>
                  <a:prstClr val="black"/>
                </a:solidFill>
                <a:effectLst/>
                <a:uLnTx/>
                <a:uFillTx/>
                <a:latin typeface="Work Sans" pitchFamily="2" charset="77"/>
                <a:ea typeface="+mn-ea"/>
                <a:cs typeface="+mn-cs"/>
              </a:rPr>
              <a:t>: Anthropic</a:t>
            </a:r>
          </a:p>
        </p:txBody>
      </p:sp>
    </p:spTree>
    <p:extLst>
      <p:ext uri="{BB962C8B-B14F-4D97-AF65-F5344CB8AC3E}">
        <p14:creationId xmlns:p14="http://schemas.microsoft.com/office/powerpoint/2010/main" val="29694253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8">
          <a:extLst>
            <a:ext uri="{FF2B5EF4-FFF2-40B4-BE49-F238E27FC236}">
              <a16:creationId xmlns:a16="http://schemas.microsoft.com/office/drawing/2014/main" id="{D77F38E0-E9CA-4C8B-5E23-F751E7769BD2}"/>
            </a:ext>
          </a:extLst>
        </p:cNvPr>
        <p:cNvGrpSpPr/>
        <p:nvPr/>
      </p:nvGrpSpPr>
      <p:grpSpPr>
        <a:xfrm>
          <a:off x="0" y="0"/>
          <a:ext cx="0" cy="0"/>
          <a:chOff x="0" y="0"/>
          <a:chExt cx="0" cy="0"/>
        </a:xfrm>
      </p:grpSpPr>
      <p:sp>
        <p:nvSpPr>
          <p:cNvPr id="119" name="Google Shape;119;p1">
            <a:extLst>
              <a:ext uri="{FF2B5EF4-FFF2-40B4-BE49-F238E27FC236}">
                <a16:creationId xmlns:a16="http://schemas.microsoft.com/office/drawing/2014/main" id="{D86C796B-53DC-D87F-F68C-FEDAE26C4507}"/>
              </a:ext>
            </a:extLst>
          </p:cNvPr>
          <p:cNvSpPr txBox="1"/>
          <p:nvPr/>
        </p:nvSpPr>
        <p:spPr>
          <a:xfrm>
            <a:off x="701040" y="3429000"/>
            <a:ext cx="10790000" cy="618591"/>
          </a:xfrm>
          <a:prstGeom prst="rect">
            <a:avLst/>
          </a:prstGeom>
          <a:noFill/>
          <a:ln>
            <a:noFill/>
          </a:ln>
        </p:spPr>
        <p:txBody>
          <a:bodyPr spcFirstLastPara="1" wrap="square" lIns="91433" tIns="45700" rIns="91433" bIns="45700" anchor="b" anchorCtr="0">
            <a:spAutoFit/>
          </a:bodyPr>
          <a:lstStyle/>
          <a:p>
            <a:pPr marL="0" marR="0" lvl="0" indent="0" algn="l" defTabSz="1219170" rtl="0" eaLnBrk="1" fontAlgn="auto" latinLnBrk="0" hangingPunct="0">
              <a:lnSpc>
                <a:spcPct val="95000"/>
              </a:lnSpc>
              <a:spcBef>
                <a:spcPts val="0"/>
              </a:spcBef>
              <a:spcAft>
                <a:spcPts val="0"/>
              </a:spcAft>
              <a:buClrTx/>
              <a:buSzTx/>
              <a:buFontTx/>
              <a:buNone/>
              <a:tabLst/>
              <a:defRPr/>
            </a:pPr>
            <a:r>
              <a:rPr kumimoji="0" lang="en-US" sz="3600" b="1" i="0" u="none" strike="noStrike" kern="0" cap="none" spc="0" normalizeH="0" baseline="0" noProof="0" dirty="0">
                <a:ln>
                  <a:noFill/>
                </a:ln>
                <a:solidFill>
                  <a:srgbClr val="FFFFFF"/>
                </a:solidFill>
                <a:effectLst/>
                <a:uLnTx/>
                <a:uFillTx/>
                <a:latin typeface="Poppins"/>
                <a:cs typeface="Poppins"/>
                <a:sym typeface="Poppins"/>
              </a:rPr>
              <a:t>Getting Started</a:t>
            </a:r>
            <a:endParaRPr kumimoji="0" lang="en-US" sz="2000" b="0" i="0" u="none" strike="noStrike" kern="0" cap="none" spc="0" normalizeH="0" baseline="0" noProof="0" dirty="0">
              <a:ln>
                <a:noFill/>
              </a:ln>
              <a:solidFill>
                <a:srgbClr val="000000"/>
              </a:solidFill>
              <a:effectLst/>
              <a:uLnTx/>
              <a:uFillTx/>
              <a:latin typeface="LabGrotesque-Bold"/>
              <a:sym typeface="LabGrotesque-Bold"/>
            </a:endParaRPr>
          </a:p>
        </p:txBody>
      </p:sp>
      <p:sp>
        <p:nvSpPr>
          <p:cNvPr id="2" name="TextBox 1">
            <a:extLst>
              <a:ext uri="{FF2B5EF4-FFF2-40B4-BE49-F238E27FC236}">
                <a16:creationId xmlns:a16="http://schemas.microsoft.com/office/drawing/2014/main" id="{10337CC5-2B72-80A7-1A52-AFCF3F56D1EA}"/>
              </a:ext>
            </a:extLst>
          </p:cNvPr>
          <p:cNvSpPr txBox="1"/>
          <p:nvPr/>
        </p:nvSpPr>
        <p:spPr>
          <a:xfrm>
            <a:off x="10496733" y="418012"/>
            <a:ext cx="184731" cy="502766"/>
          </a:xfrm>
          <a:prstGeom prst="rect">
            <a:avLst/>
          </a:prstGeom>
          <a:noFill/>
        </p:spPr>
        <p:txBody>
          <a:bodyPr wrap="none" rtlCol="0">
            <a:spAutoFit/>
          </a:bodyPr>
          <a:lstStyle/>
          <a:p>
            <a:pPr marL="0" marR="0" lvl="0" indent="0" algn="l" defTabSz="412750" rtl="0" eaLnBrk="1" fontAlgn="auto" latinLnBrk="0" hangingPunct="0">
              <a:lnSpc>
                <a:spcPct val="100000"/>
              </a:lnSpc>
              <a:spcBef>
                <a:spcPts val="0"/>
              </a:spcBef>
              <a:spcAft>
                <a:spcPts val="0"/>
              </a:spcAft>
              <a:buClrTx/>
              <a:buSzTx/>
              <a:buFontTx/>
              <a:buNone/>
              <a:tabLst/>
              <a:defRPr/>
            </a:pPr>
            <a:endParaRPr kumimoji="0" lang="en-US" sz="2667" b="0" i="0" u="none" strike="noStrike" kern="0" cap="none" spc="0" normalizeH="0" baseline="0" noProof="0">
              <a:ln>
                <a:noFill/>
              </a:ln>
              <a:solidFill>
                <a:srgbClr val="000000"/>
              </a:solidFill>
              <a:effectLst/>
              <a:uLnTx/>
              <a:uFillTx/>
              <a:latin typeface="LabGrotesque-Bold"/>
              <a:sym typeface="LabGrotesque-Bold"/>
            </a:endParaRPr>
          </a:p>
        </p:txBody>
      </p:sp>
    </p:spTree>
    <p:extLst>
      <p:ext uri="{BB962C8B-B14F-4D97-AF65-F5344CB8AC3E}">
        <p14:creationId xmlns:p14="http://schemas.microsoft.com/office/powerpoint/2010/main" val="329982438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F510722E-E79A-C1EC-91EC-B511ACB7E80E}"/>
            </a:ext>
          </a:extLst>
        </p:cNvPr>
        <p:cNvGrpSpPr/>
        <p:nvPr/>
      </p:nvGrpSpPr>
      <p:grpSpPr>
        <a:xfrm>
          <a:off x="0" y="0"/>
          <a:ext cx="0" cy="0"/>
          <a:chOff x="0" y="0"/>
          <a:chExt cx="0" cy="0"/>
        </a:xfrm>
      </p:grpSpPr>
      <p:sp>
        <p:nvSpPr>
          <p:cNvPr id="20" name="TextBox 19">
            <a:extLst>
              <a:ext uri="{FF2B5EF4-FFF2-40B4-BE49-F238E27FC236}">
                <a16:creationId xmlns:a16="http://schemas.microsoft.com/office/drawing/2014/main" id="{50149237-8386-A517-CE88-431FE5C1F8F1}"/>
              </a:ext>
            </a:extLst>
          </p:cNvPr>
          <p:cNvSpPr txBox="1"/>
          <p:nvPr/>
        </p:nvSpPr>
        <p:spPr>
          <a:xfrm>
            <a:off x="380907" y="1237352"/>
            <a:ext cx="11430186" cy="3754874"/>
          </a:xfrm>
          <a:prstGeom prst="rect">
            <a:avLst/>
          </a:prstGeom>
          <a:noFill/>
        </p:spPr>
        <p:txBody>
          <a:bodyPr wrap="square" rtlCol="0">
            <a:spAutoFit/>
          </a:bodyPr>
          <a:lstStyle/>
          <a:p>
            <a:pPr marL="285750" marR="0" lvl="0" indent="-2857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prstClr val="black"/>
                </a:solidFill>
                <a:effectLst/>
                <a:uLnTx/>
                <a:uFillTx/>
                <a:latin typeface="Work Sans" pitchFamily="2" charset="77"/>
                <a:ea typeface="メイリオ"/>
                <a:cs typeface="+mn-cs"/>
              </a:rPr>
              <a:t>Goal: </a:t>
            </a:r>
            <a:r>
              <a:rPr kumimoji="0" lang="en-US" sz="1800" b="0" i="0" u="none" strike="noStrike" kern="1200" cap="none" spc="0" normalizeH="0" baseline="0" noProof="0" dirty="0">
                <a:ln>
                  <a:noFill/>
                </a:ln>
                <a:solidFill>
                  <a:prstClr val="black"/>
                </a:solidFill>
                <a:effectLst/>
                <a:uLnTx/>
                <a:uFillTx/>
                <a:latin typeface="Work Sans" pitchFamily="2" charset="77"/>
                <a:ea typeface="メイリオ"/>
                <a:cs typeface="+mn-cs"/>
              </a:rPr>
              <a:t>Running same task multiple times concurrently to get diverse outputs, post which voting is done</a:t>
            </a:r>
            <a:endParaRPr kumimoji="0" lang="en-US" sz="1800" b="1" i="0" u="none" strike="noStrike" kern="1200" cap="none" spc="0" normalizeH="0" baseline="0" noProof="0" dirty="0">
              <a:ln>
                <a:noFill/>
              </a:ln>
              <a:solidFill>
                <a:prstClr val="black"/>
              </a:solidFill>
              <a:effectLst/>
              <a:uLnTx/>
              <a:uFillTx/>
              <a:latin typeface="Work Sans" pitchFamily="2" charset="77"/>
              <a:ea typeface="メイリオ"/>
              <a:cs typeface="+mn-cs"/>
            </a:endParaRPr>
          </a:p>
          <a:p>
            <a:pPr marL="285750" marR="0" lvl="0" indent="-2857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prstClr val="black"/>
                </a:solidFill>
                <a:effectLst/>
                <a:uLnTx/>
                <a:uFillTx/>
                <a:latin typeface="Work Sans" pitchFamily="2" charset="77"/>
                <a:ea typeface="メイリオ"/>
                <a:cs typeface="+mn-cs"/>
              </a:rPr>
              <a:t>When to Use: </a:t>
            </a:r>
            <a:r>
              <a:rPr kumimoji="0" lang="en-US" sz="1800" b="0" i="0" u="none" strike="noStrike" kern="1200" cap="none" spc="0" normalizeH="0" baseline="0" noProof="0" dirty="0">
                <a:ln>
                  <a:noFill/>
                </a:ln>
                <a:solidFill>
                  <a:prstClr val="black"/>
                </a:solidFill>
                <a:effectLst/>
                <a:uLnTx/>
                <a:uFillTx/>
                <a:latin typeface="Work Sans" pitchFamily="2" charset="77"/>
                <a:ea typeface="メイリオ"/>
                <a:cs typeface="+mn-cs"/>
              </a:rPr>
              <a:t>Where higher confidence in the output is needed</a:t>
            </a:r>
          </a:p>
          <a:p>
            <a:pPr marL="285750" marR="0" lvl="0" indent="-2857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prstClr val="black"/>
                </a:solidFill>
                <a:effectLst/>
                <a:uLnTx/>
                <a:uFillTx/>
                <a:latin typeface="Work Sans" pitchFamily="2" charset="77"/>
                <a:ea typeface="メイリオ"/>
                <a:cs typeface="+mn-cs"/>
              </a:rPr>
              <a:t>Use Cases: </a:t>
            </a:r>
          </a:p>
          <a:p>
            <a:pPr marL="742950" marR="0" lvl="1" indent="-2857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Work Sans" pitchFamily="2" charset="77"/>
                <a:ea typeface="メイリオ"/>
                <a:cs typeface="+mn-cs"/>
              </a:rPr>
              <a:t>Reviewing a piece of code for vulnerabilities</a:t>
            </a:r>
          </a:p>
          <a:p>
            <a:pPr marL="742950" marR="0" lvl="1" indent="-2857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Work Sans" pitchFamily="2" charset="77"/>
                <a:ea typeface="メイリオ"/>
                <a:cs typeface="+mn-cs"/>
              </a:rPr>
              <a:t>Evaluating whether a given piece of content is inappropriate, with different thresholds to balance false positives and negatives.</a:t>
            </a:r>
          </a:p>
          <a:p>
            <a:pPr marL="285750" marR="0" lvl="0" indent="-2857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black"/>
              </a:solidFill>
              <a:effectLst/>
              <a:uLnTx/>
              <a:uFillTx/>
              <a:latin typeface="Work Sans" pitchFamily="2" charset="77"/>
              <a:ea typeface="メイリオ"/>
              <a:cs typeface="+mn-cs"/>
            </a:endParaRPr>
          </a:p>
          <a:p>
            <a:pPr marL="285750" marR="0" lvl="0" indent="-2857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black"/>
              </a:solidFill>
              <a:effectLst/>
              <a:uLnTx/>
              <a:uFillTx/>
              <a:latin typeface="Work Sans" pitchFamily="2" charset="77"/>
              <a:ea typeface="メイリオ"/>
              <a:cs typeface="+mn-cs"/>
            </a:endParaRPr>
          </a:p>
          <a:p>
            <a:pPr marL="285750" marR="0" lvl="0" indent="-2857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black"/>
              </a:solidFill>
              <a:effectLst/>
              <a:uLnTx/>
              <a:uFillTx/>
              <a:latin typeface="Work Sans" pitchFamily="2" charset="77"/>
              <a:ea typeface="メイリオ"/>
              <a:cs typeface="+mn-cs"/>
            </a:endParaRPr>
          </a:p>
          <a:p>
            <a:pPr marL="285750" marR="0" lvl="0" indent="-2857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US" sz="1800" b="1" i="0" u="none" strike="noStrike" kern="1200" cap="none" spc="0" normalizeH="0" baseline="0" noProof="0" dirty="0">
              <a:ln>
                <a:noFill/>
              </a:ln>
              <a:solidFill>
                <a:prstClr val="black"/>
              </a:solidFill>
              <a:effectLst/>
              <a:uLnTx/>
              <a:uFillTx/>
              <a:latin typeface="Work Sans" pitchFamily="2" charset="77"/>
              <a:ea typeface="メイリオ"/>
              <a:cs typeface="+mn-cs"/>
            </a:endParaRPr>
          </a:p>
        </p:txBody>
      </p:sp>
      <p:pic>
        <p:nvPicPr>
          <p:cNvPr id="4" name="Picture 2">
            <a:extLst>
              <a:ext uri="{FF2B5EF4-FFF2-40B4-BE49-F238E27FC236}">
                <a16:creationId xmlns:a16="http://schemas.microsoft.com/office/drawing/2014/main" id="{E5A22674-CD90-989F-7780-959A47B406E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739" t="22817" r="16128" b="23420"/>
          <a:stretch>
            <a:fillRect/>
          </a:stretch>
        </p:blipFill>
        <p:spPr bwMode="auto">
          <a:xfrm>
            <a:off x="2013203" y="4258223"/>
            <a:ext cx="7551703" cy="2482110"/>
          </a:xfrm>
          <a:prstGeom prst="rect">
            <a:avLst/>
          </a:prstGeom>
          <a:noFill/>
          <a:extLst>
            <a:ext uri="{909E8E84-426E-40DD-AFC4-6F175D3DCCD1}">
              <a14:hiddenFill xmlns:a14="http://schemas.microsoft.com/office/drawing/2010/main">
                <a:solidFill>
                  <a:srgbClr val="FFFFFF"/>
                </a:solidFill>
              </a14:hiddenFill>
            </a:ext>
          </a:extLst>
        </p:spPr>
      </p:pic>
      <p:pic>
        <p:nvPicPr>
          <p:cNvPr id="5" name="pasted-movie.png" descr="pasted-movie.png">
            <a:extLst>
              <a:ext uri="{FF2B5EF4-FFF2-40B4-BE49-F238E27FC236}">
                <a16:creationId xmlns:a16="http://schemas.microsoft.com/office/drawing/2014/main" id="{EAC54C16-D0A6-08BB-CE4C-5748AB01E3BB}"/>
              </a:ext>
            </a:extLst>
          </p:cNvPr>
          <p:cNvPicPr>
            <a:picLocks noChangeAspect="1"/>
          </p:cNvPicPr>
          <p:nvPr/>
        </p:nvPicPr>
        <p:blipFill>
          <a:blip r:embed="rId4"/>
          <a:srcRect r="83605"/>
          <a:stretch>
            <a:fillRect/>
          </a:stretch>
        </p:blipFill>
        <p:spPr>
          <a:xfrm>
            <a:off x="11771332" y="122773"/>
            <a:ext cx="262547" cy="318005"/>
          </a:xfrm>
          <a:prstGeom prst="rect">
            <a:avLst/>
          </a:prstGeom>
          <a:ln w="3175">
            <a:miter lim="400000"/>
          </a:ln>
        </p:spPr>
      </p:pic>
      <p:sp>
        <p:nvSpPr>
          <p:cNvPr id="8" name="TextBox 7">
            <a:extLst>
              <a:ext uri="{FF2B5EF4-FFF2-40B4-BE49-F238E27FC236}">
                <a16:creationId xmlns:a16="http://schemas.microsoft.com/office/drawing/2014/main" id="{7CEDC942-7F92-FD0E-D90C-6A7FE0FD2A15}"/>
              </a:ext>
            </a:extLst>
          </p:cNvPr>
          <p:cNvSpPr txBox="1"/>
          <p:nvPr/>
        </p:nvSpPr>
        <p:spPr>
          <a:xfrm>
            <a:off x="304802" y="297963"/>
            <a:ext cx="11729077" cy="461665"/>
          </a:xfrm>
          <a:prstGeom prst="rect">
            <a:avLst/>
          </a:prstGeom>
          <a:noFill/>
        </p:spPr>
        <p:txBody>
          <a:bodyPr wrap="square">
            <a:spAutoFit/>
          </a:bodyPr>
          <a:lstStyle/>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r>
              <a:rPr kumimoji="0" lang="en-US" sz="2400" b="1" i="0" u="none" strike="noStrike" kern="1200" cap="none" spc="0" normalizeH="0" baseline="0" noProof="0" dirty="0">
                <a:ln>
                  <a:noFill/>
                </a:ln>
                <a:solidFill>
                  <a:prstClr val="black"/>
                </a:solidFill>
                <a:effectLst/>
                <a:uLnTx/>
                <a:uFillTx/>
                <a:latin typeface="Work Sans" pitchFamily="2" charset="77"/>
                <a:sym typeface="LabGrotesque-Black"/>
              </a:rPr>
              <a:t>Workflow: Parallelization (Voting)</a:t>
            </a:r>
            <a:endParaRPr kumimoji="0" lang="en-US" sz="2400" b="0" i="0" u="none" strike="noStrike" kern="1200" cap="none" spc="0" normalizeH="0" baseline="0" noProof="0" dirty="0">
              <a:ln>
                <a:noFill/>
              </a:ln>
              <a:solidFill>
                <a:prstClr val="black"/>
              </a:solidFill>
              <a:effectLst/>
              <a:uLnTx/>
              <a:uFillTx/>
              <a:latin typeface="Work Sans" pitchFamily="2" charset="77"/>
              <a:sym typeface="LabGrotesque-Black"/>
            </a:endParaRPr>
          </a:p>
        </p:txBody>
      </p:sp>
      <p:sp>
        <p:nvSpPr>
          <p:cNvPr id="2" name="TextBox 1">
            <a:extLst>
              <a:ext uri="{FF2B5EF4-FFF2-40B4-BE49-F238E27FC236}">
                <a16:creationId xmlns:a16="http://schemas.microsoft.com/office/drawing/2014/main" id="{2985AA8D-A406-9A2F-CEE6-B64683448733}"/>
              </a:ext>
            </a:extLst>
          </p:cNvPr>
          <p:cNvSpPr txBox="1"/>
          <p:nvPr/>
        </p:nvSpPr>
        <p:spPr>
          <a:xfrm>
            <a:off x="10430406" y="6399091"/>
            <a:ext cx="1483098" cy="246221"/>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dirty="0">
                <a:ln>
                  <a:noFill/>
                </a:ln>
                <a:solidFill>
                  <a:prstClr val="black"/>
                </a:solidFill>
                <a:effectLst/>
                <a:uLnTx/>
                <a:uFillTx/>
                <a:latin typeface="Work Sans" pitchFamily="2" charset="77"/>
                <a:ea typeface="+mn-ea"/>
                <a:cs typeface="+mn-cs"/>
                <a:hlinkClick r:id="rId5"/>
              </a:rPr>
              <a:t>Reference</a:t>
            </a:r>
            <a:r>
              <a:rPr kumimoji="0" lang="en-US" sz="1000" b="0" i="1" u="none" strike="noStrike" kern="1200" cap="none" spc="0" normalizeH="0" baseline="0" noProof="0" dirty="0">
                <a:ln>
                  <a:noFill/>
                </a:ln>
                <a:solidFill>
                  <a:prstClr val="black"/>
                </a:solidFill>
                <a:effectLst/>
                <a:uLnTx/>
                <a:uFillTx/>
                <a:latin typeface="Work Sans" pitchFamily="2" charset="77"/>
                <a:ea typeface="+mn-ea"/>
                <a:cs typeface="+mn-cs"/>
              </a:rPr>
              <a:t>: Anthropic</a:t>
            </a:r>
          </a:p>
        </p:txBody>
      </p:sp>
    </p:spTree>
    <p:extLst>
      <p:ext uri="{BB962C8B-B14F-4D97-AF65-F5344CB8AC3E}">
        <p14:creationId xmlns:p14="http://schemas.microsoft.com/office/powerpoint/2010/main" val="4931400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3BA0C362-7B1D-3C1E-0BDB-29BCEED76D7A}"/>
            </a:ext>
          </a:extLst>
        </p:cNvPr>
        <p:cNvGrpSpPr/>
        <p:nvPr/>
      </p:nvGrpSpPr>
      <p:grpSpPr>
        <a:xfrm>
          <a:off x="0" y="0"/>
          <a:ext cx="0" cy="0"/>
          <a:chOff x="0" y="0"/>
          <a:chExt cx="0" cy="0"/>
        </a:xfrm>
      </p:grpSpPr>
      <p:sp>
        <p:nvSpPr>
          <p:cNvPr id="20" name="TextBox 19">
            <a:extLst>
              <a:ext uri="{FF2B5EF4-FFF2-40B4-BE49-F238E27FC236}">
                <a16:creationId xmlns:a16="http://schemas.microsoft.com/office/drawing/2014/main" id="{36C0F952-E195-41D7-218E-97B37FA36DBF}"/>
              </a:ext>
            </a:extLst>
          </p:cNvPr>
          <p:cNvSpPr txBox="1"/>
          <p:nvPr/>
        </p:nvSpPr>
        <p:spPr>
          <a:xfrm>
            <a:off x="304802" y="1211667"/>
            <a:ext cx="11430186" cy="2416046"/>
          </a:xfrm>
          <a:prstGeom prst="rect">
            <a:avLst/>
          </a:prstGeom>
          <a:noFill/>
        </p:spPr>
        <p:txBody>
          <a:bodyPr wrap="square" rtlCol="0">
            <a:spAutoFit/>
          </a:bodyPr>
          <a:lstStyle/>
          <a:p>
            <a:pPr marL="285750" marR="0" lvl="0" indent="-2857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prstClr val="black"/>
                </a:solidFill>
                <a:effectLst/>
                <a:uLnTx/>
                <a:uFillTx/>
                <a:latin typeface="Work Sans" pitchFamily="2" charset="77"/>
                <a:ea typeface="メイリオ"/>
                <a:cs typeface="+mn-cs"/>
              </a:rPr>
              <a:t>Goal: </a:t>
            </a:r>
            <a:r>
              <a:rPr kumimoji="0" lang="en-US" sz="1800" b="0" i="0" u="none" strike="noStrike" kern="1200" cap="none" spc="0" normalizeH="0" baseline="0" noProof="0" dirty="0">
                <a:ln>
                  <a:noFill/>
                </a:ln>
                <a:solidFill>
                  <a:prstClr val="black"/>
                </a:solidFill>
                <a:effectLst/>
                <a:uLnTx/>
                <a:uFillTx/>
                <a:latin typeface="Work Sans" pitchFamily="2" charset="77"/>
                <a:ea typeface="メイリオ"/>
                <a:cs typeface="+mn-cs"/>
              </a:rPr>
              <a:t>Complex tasks are broken down dynamically and combined</a:t>
            </a:r>
            <a:endParaRPr kumimoji="0" lang="en-US" sz="1800" b="1" i="0" u="none" strike="noStrike" kern="1200" cap="none" spc="0" normalizeH="0" baseline="0" noProof="0" dirty="0">
              <a:ln>
                <a:noFill/>
              </a:ln>
              <a:solidFill>
                <a:prstClr val="black"/>
              </a:solidFill>
              <a:effectLst/>
              <a:uLnTx/>
              <a:uFillTx/>
              <a:latin typeface="Work Sans" pitchFamily="2" charset="77"/>
              <a:ea typeface="メイリオ"/>
              <a:cs typeface="+mn-cs"/>
            </a:endParaRPr>
          </a:p>
          <a:p>
            <a:pPr marL="285750" marR="0" lvl="0" indent="-2857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prstClr val="black"/>
                </a:solidFill>
                <a:effectLst/>
                <a:uLnTx/>
                <a:uFillTx/>
                <a:latin typeface="Work Sans" pitchFamily="2" charset="77"/>
                <a:ea typeface="メイリオ"/>
                <a:cs typeface="+mn-cs"/>
              </a:rPr>
              <a:t>When to Use: </a:t>
            </a:r>
            <a:r>
              <a:rPr kumimoji="0" lang="en-US" sz="1800" b="0" i="0" u="none" strike="noStrike" kern="1200" cap="none" spc="0" normalizeH="0" baseline="0" noProof="0" dirty="0">
                <a:ln>
                  <a:noFill/>
                </a:ln>
                <a:solidFill>
                  <a:prstClr val="black"/>
                </a:solidFill>
                <a:effectLst/>
                <a:uLnTx/>
                <a:uFillTx/>
                <a:latin typeface="Work Sans" pitchFamily="2" charset="77"/>
                <a:ea typeface="メイリオ"/>
                <a:cs typeface="+mn-cs"/>
              </a:rPr>
              <a:t>Where subtasks can’t be predicted, but need to be determined (also allows for more flexibility)</a:t>
            </a:r>
          </a:p>
          <a:p>
            <a:pPr marL="285750" marR="0" lvl="0" indent="-2857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prstClr val="black"/>
                </a:solidFill>
                <a:effectLst/>
                <a:uLnTx/>
                <a:uFillTx/>
                <a:latin typeface="Work Sans" pitchFamily="2" charset="77"/>
                <a:ea typeface="メイリオ"/>
                <a:cs typeface="+mn-cs"/>
              </a:rPr>
              <a:t>Use Cases: </a:t>
            </a:r>
          </a:p>
          <a:p>
            <a:pPr marL="742950" marR="0" lvl="1" indent="-2857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Work Sans" pitchFamily="2" charset="77"/>
                <a:ea typeface="メイリオ"/>
                <a:cs typeface="+mn-cs"/>
              </a:rPr>
              <a:t>Search tasks that involve gathering and analyzing information from many sources</a:t>
            </a:r>
          </a:p>
          <a:p>
            <a:pPr marL="285750" marR="0" lvl="0" indent="-2857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black"/>
              </a:solidFill>
              <a:effectLst/>
              <a:uLnTx/>
              <a:uFillTx/>
              <a:latin typeface="Work Sans" pitchFamily="2" charset="77"/>
              <a:ea typeface="メイリオ"/>
              <a:cs typeface="+mn-cs"/>
            </a:endParaRPr>
          </a:p>
          <a:p>
            <a:pPr marL="285750" marR="0" lvl="0" indent="-2857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US" sz="1800" b="1" i="0" u="none" strike="noStrike" kern="1200" cap="none" spc="0" normalizeH="0" baseline="0" noProof="0" dirty="0">
              <a:ln>
                <a:noFill/>
              </a:ln>
              <a:solidFill>
                <a:prstClr val="black"/>
              </a:solidFill>
              <a:effectLst/>
              <a:uLnTx/>
              <a:uFillTx/>
              <a:latin typeface="Work Sans" pitchFamily="2" charset="77"/>
              <a:ea typeface="メイリオ"/>
              <a:cs typeface="+mn-cs"/>
            </a:endParaRPr>
          </a:p>
        </p:txBody>
      </p:sp>
      <p:pic>
        <p:nvPicPr>
          <p:cNvPr id="7170" name="Picture 2">
            <a:extLst>
              <a:ext uri="{FF2B5EF4-FFF2-40B4-BE49-F238E27FC236}">
                <a16:creationId xmlns:a16="http://schemas.microsoft.com/office/drawing/2014/main" id="{C454116A-E782-0307-E456-34B26527F3D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859" t="20254" r="4718" b="21898"/>
          <a:stretch>
            <a:fillRect/>
          </a:stretch>
        </p:blipFill>
        <p:spPr bwMode="auto">
          <a:xfrm>
            <a:off x="1535954" y="3519153"/>
            <a:ext cx="9111005" cy="2427899"/>
          </a:xfrm>
          <a:prstGeom prst="rect">
            <a:avLst/>
          </a:prstGeom>
          <a:noFill/>
          <a:extLst>
            <a:ext uri="{909E8E84-426E-40DD-AFC4-6F175D3DCCD1}">
              <a14:hiddenFill xmlns:a14="http://schemas.microsoft.com/office/drawing/2010/main">
                <a:solidFill>
                  <a:srgbClr val="FFFFFF"/>
                </a:solidFill>
              </a14:hiddenFill>
            </a:ext>
          </a:extLst>
        </p:spPr>
      </p:pic>
      <p:pic>
        <p:nvPicPr>
          <p:cNvPr id="4" name="pasted-movie.png" descr="pasted-movie.png">
            <a:extLst>
              <a:ext uri="{FF2B5EF4-FFF2-40B4-BE49-F238E27FC236}">
                <a16:creationId xmlns:a16="http://schemas.microsoft.com/office/drawing/2014/main" id="{08E0830F-86D1-C80D-14AF-20AA98D32FAA}"/>
              </a:ext>
            </a:extLst>
          </p:cNvPr>
          <p:cNvPicPr>
            <a:picLocks noChangeAspect="1"/>
          </p:cNvPicPr>
          <p:nvPr/>
        </p:nvPicPr>
        <p:blipFill>
          <a:blip r:embed="rId4"/>
          <a:srcRect r="83605"/>
          <a:stretch>
            <a:fillRect/>
          </a:stretch>
        </p:blipFill>
        <p:spPr>
          <a:xfrm>
            <a:off x="11771332" y="122773"/>
            <a:ext cx="262547" cy="318005"/>
          </a:xfrm>
          <a:prstGeom prst="rect">
            <a:avLst/>
          </a:prstGeom>
          <a:ln w="3175">
            <a:miter lim="400000"/>
          </a:ln>
        </p:spPr>
      </p:pic>
      <p:sp>
        <p:nvSpPr>
          <p:cNvPr id="7" name="TextBox 6">
            <a:extLst>
              <a:ext uri="{FF2B5EF4-FFF2-40B4-BE49-F238E27FC236}">
                <a16:creationId xmlns:a16="http://schemas.microsoft.com/office/drawing/2014/main" id="{D93FEDAC-00E2-5583-3A4C-7B46FC41637A}"/>
              </a:ext>
            </a:extLst>
          </p:cNvPr>
          <p:cNvSpPr txBox="1"/>
          <p:nvPr/>
        </p:nvSpPr>
        <p:spPr>
          <a:xfrm>
            <a:off x="304802" y="297963"/>
            <a:ext cx="11729077" cy="461665"/>
          </a:xfrm>
          <a:prstGeom prst="rect">
            <a:avLst/>
          </a:prstGeom>
          <a:noFill/>
        </p:spPr>
        <p:txBody>
          <a:bodyPr wrap="square">
            <a:spAutoFit/>
          </a:bodyPr>
          <a:lstStyle/>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r>
              <a:rPr kumimoji="0" lang="en-US" sz="2400" b="1" i="0" u="none" strike="noStrike" kern="1200" cap="none" spc="0" normalizeH="0" baseline="0" noProof="0" dirty="0">
                <a:ln>
                  <a:noFill/>
                </a:ln>
                <a:solidFill>
                  <a:prstClr val="black"/>
                </a:solidFill>
                <a:effectLst/>
                <a:uLnTx/>
                <a:uFillTx/>
                <a:latin typeface="Work Sans" pitchFamily="2" charset="77"/>
                <a:sym typeface="LabGrotesque-Black"/>
              </a:rPr>
              <a:t>Workflow: Orchestrator-Worker</a:t>
            </a:r>
            <a:endParaRPr kumimoji="0" lang="en-US" sz="2400" b="0" i="0" u="none" strike="noStrike" kern="1200" cap="none" spc="0" normalizeH="0" baseline="0" noProof="0" dirty="0">
              <a:ln>
                <a:noFill/>
              </a:ln>
              <a:solidFill>
                <a:prstClr val="black"/>
              </a:solidFill>
              <a:effectLst/>
              <a:uLnTx/>
              <a:uFillTx/>
              <a:latin typeface="Work Sans" pitchFamily="2" charset="77"/>
              <a:sym typeface="LabGrotesque-Black"/>
            </a:endParaRPr>
          </a:p>
        </p:txBody>
      </p:sp>
      <p:sp>
        <p:nvSpPr>
          <p:cNvPr id="2" name="TextBox 1">
            <a:extLst>
              <a:ext uri="{FF2B5EF4-FFF2-40B4-BE49-F238E27FC236}">
                <a16:creationId xmlns:a16="http://schemas.microsoft.com/office/drawing/2014/main" id="{1ED541AB-8F6D-A9D6-EF01-1F1BA8B590E2}"/>
              </a:ext>
            </a:extLst>
          </p:cNvPr>
          <p:cNvSpPr txBox="1"/>
          <p:nvPr/>
        </p:nvSpPr>
        <p:spPr>
          <a:xfrm>
            <a:off x="10430406" y="6399091"/>
            <a:ext cx="1483098" cy="246221"/>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dirty="0">
                <a:ln>
                  <a:noFill/>
                </a:ln>
                <a:solidFill>
                  <a:prstClr val="black"/>
                </a:solidFill>
                <a:effectLst/>
                <a:uLnTx/>
                <a:uFillTx/>
                <a:latin typeface="Work Sans" pitchFamily="2" charset="77"/>
                <a:ea typeface="+mn-ea"/>
                <a:cs typeface="+mn-cs"/>
                <a:hlinkClick r:id="rId5"/>
              </a:rPr>
              <a:t>Reference</a:t>
            </a:r>
            <a:r>
              <a:rPr kumimoji="0" lang="en-US" sz="1000" b="0" i="1" u="none" strike="noStrike" kern="1200" cap="none" spc="0" normalizeH="0" baseline="0" noProof="0" dirty="0">
                <a:ln>
                  <a:noFill/>
                </a:ln>
                <a:solidFill>
                  <a:prstClr val="black"/>
                </a:solidFill>
                <a:effectLst/>
                <a:uLnTx/>
                <a:uFillTx/>
                <a:latin typeface="Work Sans" pitchFamily="2" charset="77"/>
                <a:ea typeface="+mn-ea"/>
                <a:cs typeface="+mn-cs"/>
              </a:rPr>
              <a:t>: Anthropic</a:t>
            </a:r>
          </a:p>
        </p:txBody>
      </p:sp>
    </p:spTree>
    <p:extLst>
      <p:ext uri="{BB962C8B-B14F-4D97-AF65-F5344CB8AC3E}">
        <p14:creationId xmlns:p14="http://schemas.microsoft.com/office/powerpoint/2010/main" val="32699388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D3E77D64-6548-0831-5171-C539D82755D8}"/>
            </a:ext>
          </a:extLst>
        </p:cNvPr>
        <p:cNvGrpSpPr/>
        <p:nvPr/>
      </p:nvGrpSpPr>
      <p:grpSpPr>
        <a:xfrm>
          <a:off x="0" y="0"/>
          <a:ext cx="0" cy="0"/>
          <a:chOff x="0" y="0"/>
          <a:chExt cx="0" cy="0"/>
        </a:xfrm>
      </p:grpSpPr>
      <p:sp>
        <p:nvSpPr>
          <p:cNvPr id="20" name="TextBox 19">
            <a:extLst>
              <a:ext uri="{FF2B5EF4-FFF2-40B4-BE49-F238E27FC236}">
                <a16:creationId xmlns:a16="http://schemas.microsoft.com/office/drawing/2014/main" id="{D05F8283-4367-F5BF-6014-C5901A8A577D}"/>
              </a:ext>
            </a:extLst>
          </p:cNvPr>
          <p:cNvSpPr txBox="1"/>
          <p:nvPr/>
        </p:nvSpPr>
        <p:spPr>
          <a:xfrm>
            <a:off x="341146" y="1149877"/>
            <a:ext cx="11430186" cy="3323987"/>
          </a:xfrm>
          <a:prstGeom prst="rect">
            <a:avLst/>
          </a:prstGeom>
          <a:noFill/>
        </p:spPr>
        <p:txBody>
          <a:bodyPr wrap="square" rtlCol="0">
            <a:spAutoFit/>
          </a:bodyPr>
          <a:lstStyle/>
          <a:p>
            <a:pPr marL="285750" marR="0" lvl="0" indent="-2857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prstClr val="black"/>
                </a:solidFill>
                <a:effectLst/>
                <a:uLnTx/>
                <a:uFillTx/>
                <a:latin typeface="Work Sans" pitchFamily="2" charset="77"/>
                <a:ea typeface="メイリオ"/>
                <a:cs typeface="+mn-cs"/>
              </a:rPr>
              <a:t>Goal: </a:t>
            </a:r>
            <a:r>
              <a:rPr kumimoji="0" lang="en-US" sz="1800" b="0" i="0" u="none" strike="noStrike" kern="1200" cap="none" spc="0" normalizeH="0" baseline="0" noProof="0" dirty="0">
                <a:ln>
                  <a:noFill/>
                </a:ln>
                <a:solidFill>
                  <a:prstClr val="black"/>
                </a:solidFill>
                <a:effectLst/>
                <a:uLnTx/>
                <a:uFillTx/>
                <a:latin typeface="Work Sans" pitchFamily="2" charset="77"/>
                <a:ea typeface="メイリオ"/>
                <a:cs typeface="+mn-cs"/>
              </a:rPr>
              <a:t>LLM output is validated by another</a:t>
            </a:r>
            <a:endParaRPr kumimoji="0" lang="en-US" sz="1800" b="1" i="0" u="none" strike="noStrike" kern="1200" cap="none" spc="0" normalizeH="0" baseline="0" noProof="0" dirty="0">
              <a:ln>
                <a:noFill/>
              </a:ln>
              <a:solidFill>
                <a:prstClr val="black"/>
              </a:solidFill>
              <a:effectLst/>
              <a:uLnTx/>
              <a:uFillTx/>
              <a:latin typeface="Work Sans" pitchFamily="2" charset="77"/>
              <a:ea typeface="メイリオ"/>
              <a:cs typeface="+mn-cs"/>
            </a:endParaRPr>
          </a:p>
          <a:p>
            <a:pPr marL="285750" marR="0" lvl="0" indent="-2857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prstClr val="black"/>
                </a:solidFill>
                <a:effectLst/>
                <a:uLnTx/>
                <a:uFillTx/>
                <a:latin typeface="Work Sans" pitchFamily="2" charset="77"/>
                <a:ea typeface="メイリオ"/>
                <a:cs typeface="+mn-cs"/>
              </a:rPr>
              <a:t>When to Use: </a:t>
            </a:r>
            <a:r>
              <a:rPr kumimoji="0" lang="en-US" sz="1800" b="0" i="0" u="none" strike="noStrike" kern="1200" cap="none" spc="0" normalizeH="0" baseline="0" noProof="0" dirty="0">
                <a:ln>
                  <a:noFill/>
                </a:ln>
                <a:solidFill>
                  <a:prstClr val="black"/>
                </a:solidFill>
                <a:effectLst/>
                <a:uLnTx/>
                <a:uFillTx/>
                <a:latin typeface="Work Sans" pitchFamily="2" charset="77"/>
                <a:ea typeface="メイリオ"/>
                <a:cs typeface="+mn-cs"/>
              </a:rPr>
              <a:t>Where 1) LLM responses can be clearly evaluated (via criteria), 2) human feedback significantly improves LLM responses iteratively, and 3) whether LLM can provide such feedbacks </a:t>
            </a:r>
          </a:p>
          <a:p>
            <a:pPr marL="285750" marR="0" lvl="0" indent="-2857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prstClr val="black"/>
                </a:solidFill>
                <a:effectLst/>
                <a:uLnTx/>
                <a:uFillTx/>
                <a:latin typeface="Work Sans" pitchFamily="2" charset="77"/>
                <a:ea typeface="メイリオ"/>
                <a:cs typeface="+mn-cs"/>
              </a:rPr>
              <a:t>Use Cases: </a:t>
            </a:r>
          </a:p>
          <a:p>
            <a:pPr marL="742950" marR="0" lvl="1" indent="-2857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Work Sans" pitchFamily="2" charset="77"/>
                <a:ea typeface="メイリオ"/>
                <a:cs typeface="+mn-cs"/>
              </a:rPr>
              <a:t>Literary translation, where translator LLM responses can be improved with evaluator LLM’s critiques</a:t>
            </a:r>
          </a:p>
          <a:p>
            <a:pPr marL="742950" marR="0" lvl="1" indent="-2857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Work Sans" pitchFamily="2" charset="77"/>
                <a:ea typeface="メイリオ"/>
                <a:cs typeface="+mn-cs"/>
              </a:rPr>
              <a:t>Complex search tasks where evaluator decides whether further searches are needed</a:t>
            </a:r>
          </a:p>
          <a:p>
            <a:pPr marL="285750" marR="0" lvl="0" indent="-2857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black"/>
              </a:solidFill>
              <a:effectLst/>
              <a:uLnTx/>
              <a:uFillTx/>
              <a:latin typeface="Work Sans" pitchFamily="2" charset="77"/>
              <a:ea typeface="メイリオ"/>
              <a:cs typeface="+mn-cs"/>
            </a:endParaRPr>
          </a:p>
          <a:p>
            <a:pPr marL="285750" marR="0" lvl="0" indent="-2857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US" sz="1800" b="1" i="0" u="none" strike="noStrike" kern="1200" cap="none" spc="0" normalizeH="0" baseline="0" noProof="0" dirty="0">
              <a:ln>
                <a:noFill/>
              </a:ln>
              <a:solidFill>
                <a:prstClr val="black"/>
              </a:solidFill>
              <a:effectLst/>
              <a:uLnTx/>
              <a:uFillTx/>
              <a:latin typeface="Work Sans" pitchFamily="2" charset="77"/>
              <a:ea typeface="メイリオ"/>
              <a:cs typeface="+mn-cs"/>
            </a:endParaRPr>
          </a:p>
        </p:txBody>
      </p:sp>
      <p:pic>
        <p:nvPicPr>
          <p:cNvPr id="9218" name="Picture 2">
            <a:extLst>
              <a:ext uri="{FF2B5EF4-FFF2-40B4-BE49-F238E27FC236}">
                <a16:creationId xmlns:a16="http://schemas.microsoft.com/office/drawing/2014/main" id="{F19E8963-F8AF-C5D2-AB85-4FDD09B9A67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718" t="16284" r="10423" b="13529"/>
          <a:stretch>
            <a:fillRect/>
          </a:stretch>
        </p:blipFill>
        <p:spPr bwMode="auto">
          <a:xfrm>
            <a:off x="2511778" y="3882064"/>
            <a:ext cx="7315123" cy="2677973"/>
          </a:xfrm>
          <a:prstGeom prst="rect">
            <a:avLst/>
          </a:prstGeom>
          <a:noFill/>
          <a:extLst>
            <a:ext uri="{909E8E84-426E-40DD-AFC4-6F175D3DCCD1}">
              <a14:hiddenFill xmlns:a14="http://schemas.microsoft.com/office/drawing/2010/main">
                <a:solidFill>
                  <a:srgbClr val="FFFFFF"/>
                </a:solidFill>
              </a14:hiddenFill>
            </a:ext>
          </a:extLst>
        </p:spPr>
      </p:pic>
      <p:pic>
        <p:nvPicPr>
          <p:cNvPr id="4" name="pasted-movie.png" descr="pasted-movie.png">
            <a:extLst>
              <a:ext uri="{FF2B5EF4-FFF2-40B4-BE49-F238E27FC236}">
                <a16:creationId xmlns:a16="http://schemas.microsoft.com/office/drawing/2014/main" id="{0B450EBF-9E25-781D-9719-1A98B5EA1B19}"/>
              </a:ext>
            </a:extLst>
          </p:cNvPr>
          <p:cNvPicPr>
            <a:picLocks noChangeAspect="1"/>
          </p:cNvPicPr>
          <p:nvPr/>
        </p:nvPicPr>
        <p:blipFill>
          <a:blip r:embed="rId4"/>
          <a:srcRect r="83605"/>
          <a:stretch>
            <a:fillRect/>
          </a:stretch>
        </p:blipFill>
        <p:spPr>
          <a:xfrm>
            <a:off x="11771332" y="122773"/>
            <a:ext cx="262547" cy="318005"/>
          </a:xfrm>
          <a:prstGeom prst="rect">
            <a:avLst/>
          </a:prstGeom>
          <a:ln w="3175">
            <a:miter lim="400000"/>
          </a:ln>
        </p:spPr>
      </p:pic>
      <p:sp>
        <p:nvSpPr>
          <p:cNvPr id="7" name="TextBox 6">
            <a:extLst>
              <a:ext uri="{FF2B5EF4-FFF2-40B4-BE49-F238E27FC236}">
                <a16:creationId xmlns:a16="http://schemas.microsoft.com/office/drawing/2014/main" id="{61E5D982-19E4-5B50-5CF9-0F536DAB429F}"/>
              </a:ext>
            </a:extLst>
          </p:cNvPr>
          <p:cNvSpPr txBox="1"/>
          <p:nvPr/>
        </p:nvSpPr>
        <p:spPr>
          <a:xfrm>
            <a:off x="304802" y="297963"/>
            <a:ext cx="11729077" cy="461665"/>
          </a:xfrm>
          <a:prstGeom prst="rect">
            <a:avLst/>
          </a:prstGeom>
          <a:noFill/>
        </p:spPr>
        <p:txBody>
          <a:bodyPr wrap="square">
            <a:spAutoFit/>
          </a:bodyPr>
          <a:lstStyle/>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r>
              <a:rPr kumimoji="0" lang="en-US" sz="2400" b="1" i="0" u="none" strike="noStrike" kern="1200" cap="none" spc="0" normalizeH="0" baseline="0" noProof="0" dirty="0">
                <a:ln>
                  <a:noFill/>
                </a:ln>
                <a:solidFill>
                  <a:prstClr val="black"/>
                </a:solidFill>
                <a:effectLst/>
                <a:uLnTx/>
                <a:uFillTx/>
                <a:latin typeface="Work Sans" pitchFamily="2" charset="77"/>
                <a:sym typeface="LabGrotesque-Black"/>
              </a:rPr>
              <a:t>Workflow: Evaluator-Optimizer</a:t>
            </a:r>
            <a:endParaRPr kumimoji="0" lang="en-US" sz="2400" b="0" i="0" u="none" strike="noStrike" kern="1200" cap="none" spc="0" normalizeH="0" baseline="0" noProof="0" dirty="0">
              <a:ln>
                <a:noFill/>
              </a:ln>
              <a:solidFill>
                <a:prstClr val="black"/>
              </a:solidFill>
              <a:effectLst/>
              <a:uLnTx/>
              <a:uFillTx/>
              <a:latin typeface="Work Sans" pitchFamily="2" charset="77"/>
              <a:sym typeface="LabGrotesque-Black"/>
            </a:endParaRPr>
          </a:p>
        </p:txBody>
      </p:sp>
      <p:sp>
        <p:nvSpPr>
          <p:cNvPr id="2" name="TextBox 1">
            <a:extLst>
              <a:ext uri="{FF2B5EF4-FFF2-40B4-BE49-F238E27FC236}">
                <a16:creationId xmlns:a16="http://schemas.microsoft.com/office/drawing/2014/main" id="{56CD2780-8C6B-18AA-3F36-6061AB8F2BAC}"/>
              </a:ext>
            </a:extLst>
          </p:cNvPr>
          <p:cNvSpPr txBox="1"/>
          <p:nvPr/>
        </p:nvSpPr>
        <p:spPr>
          <a:xfrm>
            <a:off x="10430406" y="6399091"/>
            <a:ext cx="1483098" cy="246221"/>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dirty="0">
                <a:ln>
                  <a:noFill/>
                </a:ln>
                <a:solidFill>
                  <a:prstClr val="black"/>
                </a:solidFill>
                <a:effectLst/>
                <a:uLnTx/>
                <a:uFillTx/>
                <a:latin typeface="Work Sans" pitchFamily="2" charset="77"/>
                <a:ea typeface="+mn-ea"/>
                <a:cs typeface="+mn-cs"/>
                <a:hlinkClick r:id="rId5"/>
              </a:rPr>
              <a:t>Reference</a:t>
            </a:r>
            <a:r>
              <a:rPr kumimoji="0" lang="en-US" sz="1000" b="0" i="1" u="none" strike="noStrike" kern="1200" cap="none" spc="0" normalizeH="0" baseline="0" noProof="0" dirty="0">
                <a:ln>
                  <a:noFill/>
                </a:ln>
                <a:solidFill>
                  <a:prstClr val="black"/>
                </a:solidFill>
                <a:effectLst/>
                <a:uLnTx/>
                <a:uFillTx/>
                <a:latin typeface="Work Sans" pitchFamily="2" charset="77"/>
                <a:ea typeface="+mn-ea"/>
                <a:cs typeface="+mn-cs"/>
              </a:rPr>
              <a:t>: Anthropic</a:t>
            </a:r>
          </a:p>
        </p:txBody>
      </p:sp>
    </p:spTree>
    <p:extLst>
      <p:ext uri="{BB962C8B-B14F-4D97-AF65-F5344CB8AC3E}">
        <p14:creationId xmlns:p14="http://schemas.microsoft.com/office/powerpoint/2010/main" val="353897781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bg>
      <p:bgPr>
        <a:solidFill>
          <a:srgbClr val="4E45E4"/>
        </a:solidFill>
        <a:effectLst/>
      </p:bgPr>
    </p:bg>
    <p:spTree>
      <p:nvGrpSpPr>
        <p:cNvPr id="1" name="Shape 118">
          <a:extLst>
            <a:ext uri="{FF2B5EF4-FFF2-40B4-BE49-F238E27FC236}">
              <a16:creationId xmlns:a16="http://schemas.microsoft.com/office/drawing/2014/main" id="{54EA4B93-4C41-C02D-188B-178992E902D4}"/>
            </a:ext>
          </a:extLst>
        </p:cNvPr>
        <p:cNvGrpSpPr/>
        <p:nvPr/>
      </p:nvGrpSpPr>
      <p:grpSpPr>
        <a:xfrm>
          <a:off x="0" y="0"/>
          <a:ext cx="0" cy="0"/>
          <a:chOff x="0" y="0"/>
          <a:chExt cx="0" cy="0"/>
        </a:xfrm>
      </p:grpSpPr>
      <p:sp>
        <p:nvSpPr>
          <p:cNvPr id="119" name="Google Shape;119;p1">
            <a:extLst>
              <a:ext uri="{FF2B5EF4-FFF2-40B4-BE49-F238E27FC236}">
                <a16:creationId xmlns:a16="http://schemas.microsoft.com/office/drawing/2014/main" id="{73332575-C4ED-7BEB-86A3-3343037A43F7}"/>
              </a:ext>
            </a:extLst>
          </p:cNvPr>
          <p:cNvSpPr txBox="1"/>
          <p:nvPr/>
        </p:nvSpPr>
        <p:spPr>
          <a:xfrm>
            <a:off x="701040" y="3429000"/>
            <a:ext cx="10790000" cy="618591"/>
          </a:xfrm>
          <a:prstGeom prst="rect">
            <a:avLst/>
          </a:prstGeom>
          <a:noFill/>
          <a:ln>
            <a:noFill/>
          </a:ln>
        </p:spPr>
        <p:txBody>
          <a:bodyPr spcFirstLastPara="1" wrap="square" lIns="91433" tIns="45700" rIns="91433" bIns="45700" anchor="b" anchorCtr="0">
            <a:spAutoFit/>
          </a:bodyPr>
          <a:lstStyle/>
          <a:p>
            <a:pPr marL="0" marR="0" lvl="0" indent="0" algn="l" defTabSz="1219170" rtl="0" eaLnBrk="1" fontAlgn="auto" latinLnBrk="0" hangingPunct="0">
              <a:lnSpc>
                <a:spcPct val="95000"/>
              </a:lnSpc>
              <a:spcBef>
                <a:spcPts val="0"/>
              </a:spcBef>
              <a:spcAft>
                <a:spcPts val="0"/>
              </a:spcAft>
              <a:buClrTx/>
              <a:buSzTx/>
              <a:buFontTx/>
              <a:buNone/>
              <a:tabLst/>
              <a:defRPr/>
            </a:pPr>
            <a:r>
              <a:rPr kumimoji="0" lang="en-US" sz="3600" b="1" i="0" u="none" strike="noStrike" kern="0" cap="none" spc="0" normalizeH="0" baseline="0" noProof="0" dirty="0">
                <a:ln>
                  <a:noFill/>
                </a:ln>
                <a:solidFill>
                  <a:srgbClr val="FFFFFF"/>
                </a:solidFill>
                <a:effectLst/>
                <a:uLnTx/>
                <a:uFillTx/>
                <a:latin typeface="Poppins"/>
                <a:ea typeface="+mn-ea"/>
                <a:cs typeface="Poppins"/>
                <a:sym typeface="Poppins"/>
              </a:rPr>
              <a:t>Agentic AI: Agents</a:t>
            </a:r>
            <a:endParaRPr kumimoji="0" lang="en-US" sz="2000" b="0" i="0" u="none" strike="noStrike" kern="0" cap="none" spc="0" normalizeH="0" baseline="0" noProof="0" dirty="0">
              <a:ln>
                <a:noFill/>
              </a:ln>
              <a:solidFill>
                <a:srgbClr val="000000"/>
              </a:solidFill>
              <a:effectLst/>
              <a:uLnTx/>
              <a:uFillTx/>
              <a:latin typeface="LabGrotesque-Bold"/>
              <a:ea typeface="+mn-ea"/>
              <a:cs typeface="+mn-cs"/>
              <a:sym typeface="LabGrotesque-Bold"/>
            </a:endParaRPr>
          </a:p>
        </p:txBody>
      </p:sp>
      <p:sp>
        <p:nvSpPr>
          <p:cNvPr id="2" name="TextBox 1">
            <a:extLst>
              <a:ext uri="{FF2B5EF4-FFF2-40B4-BE49-F238E27FC236}">
                <a16:creationId xmlns:a16="http://schemas.microsoft.com/office/drawing/2014/main" id="{5C079F5F-B619-DD2C-DBB9-B9A169DC76B3}"/>
              </a:ext>
            </a:extLst>
          </p:cNvPr>
          <p:cNvSpPr txBox="1"/>
          <p:nvPr/>
        </p:nvSpPr>
        <p:spPr>
          <a:xfrm>
            <a:off x="10496733" y="418012"/>
            <a:ext cx="184731" cy="502766"/>
          </a:xfrm>
          <a:prstGeom prst="rect">
            <a:avLst/>
          </a:prstGeom>
          <a:noFill/>
        </p:spPr>
        <p:txBody>
          <a:bodyPr wrap="none" rtlCol="0">
            <a:spAutoFit/>
          </a:bodyPr>
          <a:lstStyle/>
          <a:p>
            <a:pPr marL="0" marR="0" lvl="0" indent="0" algn="l" defTabSz="412750" rtl="0" eaLnBrk="1" fontAlgn="auto" latinLnBrk="0" hangingPunct="0">
              <a:lnSpc>
                <a:spcPct val="100000"/>
              </a:lnSpc>
              <a:spcBef>
                <a:spcPts val="0"/>
              </a:spcBef>
              <a:spcAft>
                <a:spcPts val="0"/>
              </a:spcAft>
              <a:buClrTx/>
              <a:buSzTx/>
              <a:buFontTx/>
              <a:buNone/>
              <a:tabLst/>
              <a:defRPr/>
            </a:pPr>
            <a:endParaRPr kumimoji="0" lang="en-US" sz="2667" b="0" i="0" u="none" strike="noStrike" kern="0" cap="none" spc="0" normalizeH="0" baseline="0" noProof="0">
              <a:ln>
                <a:noFill/>
              </a:ln>
              <a:solidFill>
                <a:srgbClr val="000000"/>
              </a:solidFill>
              <a:effectLst/>
              <a:uLnTx/>
              <a:uFillTx/>
              <a:latin typeface="LabGrotesque-Bold"/>
              <a:ea typeface="+mn-ea"/>
              <a:cs typeface="+mn-cs"/>
              <a:sym typeface="LabGrotesque-Bold"/>
            </a:endParaRPr>
          </a:p>
        </p:txBody>
      </p:sp>
    </p:spTree>
    <p:extLst>
      <p:ext uri="{BB962C8B-B14F-4D97-AF65-F5344CB8AC3E}">
        <p14:creationId xmlns:p14="http://schemas.microsoft.com/office/powerpoint/2010/main" val="278627642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2CA69719-1BC3-107C-6B04-42474E2D4144}"/>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8BFB47EF-3539-B579-D455-EE4E44517206}"/>
              </a:ext>
            </a:extLst>
          </p:cNvPr>
          <p:cNvSpPr txBox="1"/>
          <p:nvPr/>
        </p:nvSpPr>
        <p:spPr>
          <a:xfrm>
            <a:off x="304802" y="297963"/>
            <a:ext cx="11729077" cy="461665"/>
          </a:xfrm>
          <a:prstGeom prst="rect">
            <a:avLst/>
          </a:prstGeom>
          <a:noFill/>
        </p:spPr>
        <p:txBody>
          <a:bodyPr wrap="square">
            <a:spAutoFit/>
          </a:bodyPr>
          <a:lstStyle/>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r>
              <a:rPr kumimoji="0" lang="en-US" sz="2400" b="1" i="0" u="none" strike="noStrike" kern="1200" cap="none" spc="0" normalizeH="0" baseline="0" noProof="0" dirty="0">
                <a:ln>
                  <a:noFill/>
                </a:ln>
                <a:effectLst/>
                <a:uLnTx/>
                <a:uFillTx/>
                <a:latin typeface="Work Sans" pitchFamily="2" charset="77"/>
                <a:sym typeface="LabGrotesque-Black"/>
              </a:rPr>
              <a:t>In contrast, Agents -</a:t>
            </a:r>
            <a:endParaRPr lang="en-US" sz="2400" dirty="0">
              <a:latin typeface="Work Sans" pitchFamily="2" charset="77"/>
              <a:sym typeface="LabGrotesque-Black"/>
            </a:endParaRPr>
          </a:p>
        </p:txBody>
      </p:sp>
      <p:pic>
        <p:nvPicPr>
          <p:cNvPr id="7" name="pasted-movie.png" descr="pasted-movie.png">
            <a:extLst>
              <a:ext uri="{FF2B5EF4-FFF2-40B4-BE49-F238E27FC236}">
                <a16:creationId xmlns:a16="http://schemas.microsoft.com/office/drawing/2014/main" id="{9333914A-1E0D-711F-5F15-7C3C023455B8}"/>
              </a:ext>
            </a:extLst>
          </p:cNvPr>
          <p:cNvPicPr>
            <a:picLocks noChangeAspect="1"/>
          </p:cNvPicPr>
          <p:nvPr/>
        </p:nvPicPr>
        <p:blipFill>
          <a:blip r:embed="rId3"/>
          <a:srcRect r="83605"/>
          <a:stretch>
            <a:fillRect/>
          </a:stretch>
        </p:blipFill>
        <p:spPr>
          <a:xfrm>
            <a:off x="11771332" y="122773"/>
            <a:ext cx="262547" cy="318005"/>
          </a:xfrm>
          <a:prstGeom prst="rect">
            <a:avLst/>
          </a:prstGeom>
          <a:ln w="3175">
            <a:miter lim="400000"/>
          </a:ln>
        </p:spPr>
      </p:pic>
      <p:pic>
        <p:nvPicPr>
          <p:cNvPr id="2" name="Picture 2">
            <a:extLst>
              <a:ext uri="{FF2B5EF4-FFF2-40B4-BE49-F238E27FC236}">
                <a16:creationId xmlns:a16="http://schemas.microsoft.com/office/drawing/2014/main" id="{5B5E3789-2310-C481-3851-06E6703B3F0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486" t="16284" r="18345" b="11246"/>
          <a:stretch>
            <a:fillRect/>
          </a:stretch>
        </p:blipFill>
        <p:spPr bwMode="auto">
          <a:xfrm>
            <a:off x="2984732" y="3757143"/>
            <a:ext cx="5786301" cy="276505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FEECCFF1-0EA7-10A4-7AEE-AF53EB2332C3}"/>
              </a:ext>
            </a:extLst>
          </p:cNvPr>
          <p:cNvSpPr txBox="1"/>
          <p:nvPr/>
        </p:nvSpPr>
        <p:spPr>
          <a:xfrm>
            <a:off x="304802" y="981565"/>
            <a:ext cx="11430186" cy="2616101"/>
          </a:xfrm>
          <a:prstGeom prst="rect">
            <a:avLst/>
          </a:prstGeom>
          <a:noFill/>
        </p:spPr>
        <p:txBody>
          <a:bodyPr wrap="square" rtlCol="0">
            <a:spAutoFit/>
          </a:bodyPr>
          <a:lstStyle/>
          <a:p>
            <a:pPr marL="285750" lvl="0" indent="-285750">
              <a:spcAft>
                <a:spcPts val="600"/>
              </a:spcAft>
              <a:buFont typeface="Arial" panose="020B0604020202020204" pitchFamily="34" charset="0"/>
              <a:buChar char="•"/>
              <a:defRPr/>
            </a:pPr>
            <a:r>
              <a:rPr kumimoji="0" lang="en-US" sz="1800" b="1" i="0" u="none" strike="noStrike" kern="1200" cap="none" spc="0" normalizeH="0" baseline="0" noProof="0" dirty="0">
                <a:ln>
                  <a:noFill/>
                </a:ln>
                <a:solidFill>
                  <a:prstClr val="black"/>
                </a:solidFill>
                <a:effectLst/>
                <a:uLnTx/>
                <a:uFillTx/>
                <a:latin typeface="Work Sans" pitchFamily="2" charset="77"/>
                <a:ea typeface="メイリオ"/>
              </a:rPr>
              <a:t>Goal: </a:t>
            </a:r>
            <a:r>
              <a:rPr kumimoji="0" lang="en-US" sz="1800" i="0" u="none" strike="noStrike" kern="1200" cap="none" spc="0" normalizeH="0" baseline="0" noProof="0" dirty="0">
                <a:ln>
                  <a:noFill/>
                </a:ln>
                <a:solidFill>
                  <a:prstClr val="black"/>
                </a:solidFill>
                <a:effectLst/>
                <a:uLnTx/>
                <a:uFillTx/>
                <a:latin typeface="Work Sans" pitchFamily="2" charset="77"/>
                <a:ea typeface="メイリオ"/>
              </a:rPr>
              <a:t>With more advanced LLM capabilities (</a:t>
            </a:r>
            <a:r>
              <a:rPr lang="en-IN" dirty="0">
                <a:latin typeface="Work Sans" pitchFamily="2" charset="77"/>
              </a:rPr>
              <a:t>understanding complex inputs, engaging in reasoning and planning, using tools reliably, and recovering from errors), plan and operate independently while returning to human for feedback</a:t>
            </a:r>
            <a:endParaRPr lang="en-US" b="1" dirty="0">
              <a:solidFill>
                <a:prstClr val="black"/>
              </a:solidFill>
              <a:latin typeface="Work Sans" pitchFamily="2" charset="77"/>
              <a:ea typeface="メイリオ"/>
            </a:endParaRPr>
          </a:p>
          <a:p>
            <a:pPr marL="285750" marR="0" lvl="0" indent="-2857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prstClr val="black"/>
                </a:solidFill>
                <a:effectLst/>
                <a:uLnTx/>
                <a:uFillTx/>
                <a:latin typeface="Work Sans" pitchFamily="2" charset="77"/>
                <a:ea typeface="メイリオ"/>
              </a:rPr>
              <a:t>When to Use: </a:t>
            </a:r>
            <a:r>
              <a:rPr kumimoji="0" lang="en-US" sz="1800" i="0" u="none" strike="noStrike" kern="1200" cap="none" spc="0" normalizeH="0" baseline="0" noProof="0" dirty="0">
                <a:ln>
                  <a:noFill/>
                </a:ln>
                <a:solidFill>
                  <a:prstClr val="black"/>
                </a:solidFill>
                <a:effectLst/>
                <a:uLnTx/>
                <a:uFillTx/>
                <a:latin typeface="Work Sans" pitchFamily="2" charset="77"/>
                <a:ea typeface="メイリオ"/>
              </a:rPr>
              <a:t>For open-ended problems, where it’s difficult to predict required number of steps or find a fixed path</a:t>
            </a:r>
            <a:endParaRPr lang="en-US" dirty="0">
              <a:solidFill>
                <a:prstClr val="black"/>
              </a:solidFill>
              <a:latin typeface="Work Sans" pitchFamily="2" charset="77"/>
              <a:ea typeface="メイリオ"/>
            </a:endParaRPr>
          </a:p>
          <a:p>
            <a:pPr marL="285750" marR="0" lvl="0" indent="-2857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prstClr val="black"/>
                </a:solidFill>
                <a:effectLst/>
                <a:uLnTx/>
                <a:uFillTx/>
                <a:latin typeface="Work Sans" pitchFamily="2" charset="77"/>
                <a:ea typeface="メイリオ"/>
              </a:rPr>
              <a:t>Many Use Cases </a:t>
            </a:r>
            <a:r>
              <a:rPr kumimoji="0" lang="en-US" sz="1800" i="0" u="none" strike="noStrike" kern="1200" cap="none" spc="0" normalizeH="0" baseline="0" noProof="0" dirty="0">
                <a:ln>
                  <a:noFill/>
                </a:ln>
                <a:solidFill>
                  <a:prstClr val="black"/>
                </a:solidFill>
                <a:effectLst/>
                <a:uLnTx/>
                <a:uFillTx/>
                <a:latin typeface="Work Sans" pitchFamily="2" charset="77"/>
                <a:ea typeface="メイリオ"/>
              </a:rPr>
              <a:t>(complex)</a:t>
            </a:r>
          </a:p>
          <a:p>
            <a:pPr marL="742950" lvl="1" indent="-285750">
              <a:spcAft>
                <a:spcPts val="600"/>
              </a:spcAft>
              <a:buFont typeface="Arial" panose="020B0604020202020204" pitchFamily="34" charset="0"/>
              <a:buChar char="•"/>
              <a:defRPr/>
            </a:pPr>
            <a:r>
              <a:rPr lang="en-US" dirty="0">
                <a:solidFill>
                  <a:prstClr val="black"/>
                </a:solidFill>
                <a:latin typeface="Work Sans" pitchFamily="2" charset="77"/>
                <a:ea typeface="メイリオ"/>
              </a:rPr>
              <a:t>Customer support (talk, pull data, act, resolve)</a:t>
            </a:r>
          </a:p>
          <a:p>
            <a:pPr marL="742950" lvl="1" indent="-285750">
              <a:spcAft>
                <a:spcPts val="600"/>
              </a:spcAft>
              <a:buFont typeface="Arial" panose="020B0604020202020204" pitchFamily="34" charset="0"/>
              <a:buChar char="•"/>
              <a:defRPr/>
            </a:pPr>
            <a:r>
              <a:rPr kumimoji="0" lang="en-US" i="0" u="none" strike="noStrike" kern="1200" cap="none" spc="0" normalizeH="0" baseline="0" noProof="0" dirty="0">
                <a:ln>
                  <a:noFill/>
                </a:ln>
                <a:solidFill>
                  <a:prstClr val="black"/>
                </a:solidFill>
                <a:effectLst/>
                <a:uLnTx/>
                <a:uFillTx/>
                <a:latin typeface="Work Sans" pitchFamily="2" charset="77"/>
                <a:ea typeface="メイリオ"/>
              </a:rPr>
              <a:t>Coding agents (design, build, test, measure)</a:t>
            </a:r>
          </a:p>
        </p:txBody>
      </p:sp>
      <p:sp>
        <p:nvSpPr>
          <p:cNvPr id="4" name="TextBox 3">
            <a:extLst>
              <a:ext uri="{FF2B5EF4-FFF2-40B4-BE49-F238E27FC236}">
                <a16:creationId xmlns:a16="http://schemas.microsoft.com/office/drawing/2014/main" id="{AB154786-CDA5-2890-BDC5-BFF54F37A755}"/>
              </a:ext>
            </a:extLst>
          </p:cNvPr>
          <p:cNvSpPr txBox="1"/>
          <p:nvPr/>
        </p:nvSpPr>
        <p:spPr>
          <a:xfrm>
            <a:off x="10430406" y="6399091"/>
            <a:ext cx="1553630" cy="246221"/>
          </a:xfrm>
          <a:prstGeom prst="rect">
            <a:avLst/>
          </a:prstGeom>
          <a:noFill/>
        </p:spPr>
        <p:txBody>
          <a:bodyPr wrap="none" rtlCol="0">
            <a:spAutoFit/>
          </a:bodyPr>
          <a:lstStyle/>
          <a:p>
            <a:r>
              <a:rPr lang="en-US" sz="1000" i="1" dirty="0">
                <a:latin typeface="Work Sans" pitchFamily="2" charset="77"/>
                <a:hlinkClick r:id="rId5"/>
              </a:rPr>
              <a:t>Reference</a:t>
            </a:r>
            <a:r>
              <a:rPr lang="en-US" sz="1000" i="1" dirty="0">
                <a:latin typeface="Work Sans" pitchFamily="2" charset="77"/>
              </a:rPr>
              <a:t> </a:t>
            </a:r>
            <a:r>
              <a:rPr lang="en-US" sz="1000" i="1">
                <a:latin typeface="Work Sans" pitchFamily="2" charset="77"/>
              </a:rPr>
              <a:t>- Anthropic</a:t>
            </a:r>
            <a:endParaRPr lang="en-US" sz="1000" i="1" dirty="0">
              <a:latin typeface="Work Sans" pitchFamily="2" charset="77"/>
            </a:endParaRPr>
          </a:p>
        </p:txBody>
      </p:sp>
    </p:spTree>
    <p:extLst>
      <p:ext uri="{BB962C8B-B14F-4D97-AF65-F5344CB8AC3E}">
        <p14:creationId xmlns:p14="http://schemas.microsoft.com/office/powerpoint/2010/main" val="20520122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E28CA1-86C1-030C-C8B9-3DF4BE5C957E}"/>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45F85A5B-6EA3-C82C-D080-5D05BEC25E96}"/>
              </a:ext>
            </a:extLst>
          </p:cNvPr>
          <p:cNvSpPr txBox="1"/>
          <p:nvPr/>
        </p:nvSpPr>
        <p:spPr>
          <a:xfrm>
            <a:off x="304802" y="297963"/>
            <a:ext cx="11729077" cy="461665"/>
          </a:xfrm>
          <a:prstGeom prst="rect">
            <a:avLst/>
          </a:prstGeom>
          <a:noFill/>
        </p:spPr>
        <p:txBody>
          <a:bodyPr wrap="square">
            <a:spAutoFit/>
          </a:bodyPr>
          <a:lstStyle/>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r>
              <a:rPr kumimoji="0" lang="en-US" sz="2400" b="1" i="0" u="none" strike="noStrike" kern="1200" cap="none" spc="0" normalizeH="0" baseline="0" noProof="0" dirty="0">
                <a:ln>
                  <a:noFill/>
                </a:ln>
                <a:effectLst/>
                <a:uLnTx/>
                <a:uFillTx/>
                <a:latin typeface="Work Sans" pitchFamily="2" charset="77"/>
                <a:sym typeface="LabGrotesque-Black"/>
              </a:rPr>
              <a:t>Agents</a:t>
            </a:r>
            <a:endParaRPr lang="en-US" sz="2400" dirty="0">
              <a:latin typeface="Work Sans" pitchFamily="2" charset="77"/>
              <a:sym typeface="LabGrotesque-Black"/>
            </a:endParaRPr>
          </a:p>
        </p:txBody>
      </p:sp>
      <p:pic>
        <p:nvPicPr>
          <p:cNvPr id="7" name="pasted-movie.png" descr="pasted-movie.png">
            <a:extLst>
              <a:ext uri="{FF2B5EF4-FFF2-40B4-BE49-F238E27FC236}">
                <a16:creationId xmlns:a16="http://schemas.microsoft.com/office/drawing/2014/main" id="{1685A9BA-A84F-2DF3-6ABE-08E4B885246A}"/>
              </a:ext>
            </a:extLst>
          </p:cNvPr>
          <p:cNvPicPr>
            <a:picLocks noChangeAspect="1"/>
          </p:cNvPicPr>
          <p:nvPr/>
        </p:nvPicPr>
        <p:blipFill>
          <a:blip r:embed="rId3"/>
          <a:srcRect r="83605"/>
          <a:stretch>
            <a:fillRect/>
          </a:stretch>
        </p:blipFill>
        <p:spPr>
          <a:xfrm>
            <a:off x="11771332" y="122773"/>
            <a:ext cx="262547" cy="318005"/>
          </a:xfrm>
          <a:prstGeom prst="rect">
            <a:avLst/>
          </a:prstGeom>
          <a:ln w="3175">
            <a:miter lim="400000"/>
          </a:ln>
        </p:spPr>
      </p:pic>
      <p:pic>
        <p:nvPicPr>
          <p:cNvPr id="2" name="Picture 2">
            <a:extLst>
              <a:ext uri="{FF2B5EF4-FFF2-40B4-BE49-F238E27FC236}">
                <a16:creationId xmlns:a16="http://schemas.microsoft.com/office/drawing/2014/main" id="{8B3EC73D-5ED2-D1D4-D5B4-D225E436E11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486" t="16284" r="18345" b="11246"/>
          <a:stretch>
            <a:fillRect/>
          </a:stretch>
        </p:blipFill>
        <p:spPr bwMode="auto">
          <a:xfrm>
            <a:off x="2984732" y="3757143"/>
            <a:ext cx="5786301" cy="276505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BB0C9B5-5CBB-8652-FD0E-49A1462CD66B}"/>
              </a:ext>
            </a:extLst>
          </p:cNvPr>
          <p:cNvSpPr txBox="1"/>
          <p:nvPr/>
        </p:nvSpPr>
        <p:spPr>
          <a:xfrm>
            <a:off x="304802" y="981565"/>
            <a:ext cx="11430186" cy="2616101"/>
          </a:xfrm>
          <a:prstGeom prst="rect">
            <a:avLst/>
          </a:prstGeom>
          <a:noFill/>
        </p:spPr>
        <p:txBody>
          <a:bodyPr wrap="square" rtlCol="0">
            <a:spAutoFit/>
          </a:bodyPr>
          <a:lstStyle/>
          <a:p>
            <a:pPr marL="285750" lvl="0" indent="-285750">
              <a:spcAft>
                <a:spcPts val="600"/>
              </a:spcAft>
              <a:buFont typeface="Arial" panose="020B0604020202020204" pitchFamily="34" charset="0"/>
              <a:buChar char="•"/>
              <a:defRPr/>
            </a:pPr>
            <a:r>
              <a:rPr kumimoji="0" lang="en-US" sz="1800" b="1" i="0" u="none" strike="noStrike" kern="1200" cap="none" spc="0" normalizeH="0" baseline="0" noProof="0" dirty="0">
                <a:ln>
                  <a:noFill/>
                </a:ln>
                <a:solidFill>
                  <a:prstClr val="black"/>
                </a:solidFill>
                <a:effectLst/>
                <a:uLnTx/>
                <a:uFillTx/>
                <a:latin typeface="Work Sans" pitchFamily="2" charset="77"/>
                <a:ea typeface="メイリオ"/>
              </a:rPr>
              <a:t>Goal: </a:t>
            </a:r>
            <a:r>
              <a:rPr kumimoji="0" lang="en-US" sz="1800" i="0" u="none" strike="noStrike" kern="1200" cap="none" spc="0" normalizeH="0" baseline="0" noProof="0" dirty="0">
                <a:ln>
                  <a:noFill/>
                </a:ln>
                <a:solidFill>
                  <a:prstClr val="black"/>
                </a:solidFill>
                <a:effectLst/>
                <a:uLnTx/>
                <a:uFillTx/>
                <a:latin typeface="Work Sans" pitchFamily="2" charset="77"/>
                <a:ea typeface="メイリオ"/>
              </a:rPr>
              <a:t>With more advanced LLM capabilities (</a:t>
            </a:r>
            <a:r>
              <a:rPr lang="en-IN" dirty="0">
                <a:latin typeface="Work Sans" pitchFamily="2" charset="77"/>
              </a:rPr>
              <a:t>understanding complex inputs, engaging in reasoning and planning, using tools reliably, and recovering from errors), plan and operate independently while returning to human for feedback</a:t>
            </a:r>
            <a:endParaRPr lang="en-US" b="1" dirty="0">
              <a:solidFill>
                <a:prstClr val="black"/>
              </a:solidFill>
              <a:latin typeface="Work Sans" pitchFamily="2" charset="77"/>
              <a:ea typeface="メイリオ"/>
            </a:endParaRPr>
          </a:p>
          <a:p>
            <a:pPr marL="285750" marR="0" lvl="0" indent="-2857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prstClr val="black"/>
                </a:solidFill>
                <a:effectLst/>
                <a:uLnTx/>
                <a:uFillTx/>
                <a:latin typeface="Work Sans" pitchFamily="2" charset="77"/>
                <a:ea typeface="メイリオ"/>
              </a:rPr>
              <a:t>When to Use: </a:t>
            </a:r>
            <a:r>
              <a:rPr kumimoji="0" lang="en-US" sz="1800" i="0" u="none" strike="noStrike" kern="1200" cap="none" spc="0" normalizeH="0" baseline="0" noProof="0" dirty="0">
                <a:ln>
                  <a:noFill/>
                </a:ln>
                <a:solidFill>
                  <a:prstClr val="black"/>
                </a:solidFill>
                <a:effectLst/>
                <a:uLnTx/>
                <a:uFillTx/>
                <a:latin typeface="Work Sans" pitchFamily="2" charset="77"/>
                <a:ea typeface="メイリオ"/>
              </a:rPr>
              <a:t>For open-ended problems, where it’s difficult to predict required number of steps or find a fixed path</a:t>
            </a:r>
            <a:endParaRPr lang="en-US" dirty="0">
              <a:solidFill>
                <a:prstClr val="black"/>
              </a:solidFill>
              <a:latin typeface="Work Sans" pitchFamily="2" charset="77"/>
              <a:ea typeface="メイリオ"/>
            </a:endParaRPr>
          </a:p>
          <a:p>
            <a:pPr marL="285750" marR="0" lvl="0" indent="-2857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prstClr val="black"/>
                </a:solidFill>
                <a:effectLst/>
                <a:uLnTx/>
                <a:uFillTx/>
                <a:latin typeface="Work Sans" pitchFamily="2" charset="77"/>
                <a:ea typeface="メイリオ"/>
              </a:rPr>
              <a:t>Many Use Cases </a:t>
            </a:r>
            <a:r>
              <a:rPr kumimoji="0" lang="en-US" sz="1800" i="0" u="none" strike="noStrike" kern="1200" cap="none" spc="0" normalizeH="0" baseline="0" noProof="0" dirty="0">
                <a:ln>
                  <a:noFill/>
                </a:ln>
                <a:solidFill>
                  <a:prstClr val="black"/>
                </a:solidFill>
                <a:effectLst/>
                <a:uLnTx/>
                <a:uFillTx/>
                <a:latin typeface="Work Sans" pitchFamily="2" charset="77"/>
                <a:ea typeface="メイリオ"/>
              </a:rPr>
              <a:t>(complex)</a:t>
            </a:r>
          </a:p>
          <a:p>
            <a:pPr marL="742950" lvl="1" indent="-285750">
              <a:spcAft>
                <a:spcPts val="600"/>
              </a:spcAft>
              <a:buFont typeface="Arial" panose="020B0604020202020204" pitchFamily="34" charset="0"/>
              <a:buChar char="•"/>
              <a:defRPr/>
            </a:pPr>
            <a:r>
              <a:rPr lang="en-US" dirty="0">
                <a:solidFill>
                  <a:prstClr val="black"/>
                </a:solidFill>
                <a:latin typeface="Work Sans" pitchFamily="2" charset="77"/>
                <a:ea typeface="メイリオ"/>
              </a:rPr>
              <a:t>Customer support (talk, pull data, act, resolve)</a:t>
            </a:r>
          </a:p>
          <a:p>
            <a:pPr marL="742950" lvl="1" indent="-285750">
              <a:spcAft>
                <a:spcPts val="600"/>
              </a:spcAft>
              <a:buFont typeface="Arial" panose="020B0604020202020204" pitchFamily="34" charset="0"/>
              <a:buChar char="•"/>
              <a:defRPr/>
            </a:pPr>
            <a:r>
              <a:rPr kumimoji="0" lang="en-US" i="0" u="none" strike="noStrike" kern="1200" cap="none" spc="0" normalizeH="0" baseline="0" noProof="0" dirty="0">
                <a:ln>
                  <a:noFill/>
                </a:ln>
                <a:solidFill>
                  <a:prstClr val="black"/>
                </a:solidFill>
                <a:effectLst/>
                <a:uLnTx/>
                <a:uFillTx/>
                <a:latin typeface="Work Sans" pitchFamily="2" charset="77"/>
                <a:ea typeface="メイリオ"/>
              </a:rPr>
              <a:t>Coding agents (design, build, test, measure)</a:t>
            </a:r>
          </a:p>
        </p:txBody>
      </p:sp>
      <p:sp>
        <p:nvSpPr>
          <p:cNvPr id="4" name="TextBox 3">
            <a:extLst>
              <a:ext uri="{FF2B5EF4-FFF2-40B4-BE49-F238E27FC236}">
                <a16:creationId xmlns:a16="http://schemas.microsoft.com/office/drawing/2014/main" id="{FB78EAE7-3418-2EBA-3BB2-9EE80D834E83}"/>
              </a:ext>
            </a:extLst>
          </p:cNvPr>
          <p:cNvSpPr txBox="1"/>
          <p:nvPr/>
        </p:nvSpPr>
        <p:spPr>
          <a:xfrm>
            <a:off x="10430406" y="6399091"/>
            <a:ext cx="1553630" cy="246221"/>
          </a:xfrm>
          <a:prstGeom prst="rect">
            <a:avLst/>
          </a:prstGeom>
          <a:noFill/>
        </p:spPr>
        <p:txBody>
          <a:bodyPr wrap="none" rtlCol="0">
            <a:spAutoFit/>
          </a:bodyPr>
          <a:lstStyle/>
          <a:p>
            <a:r>
              <a:rPr lang="en-US" sz="1000" i="1" dirty="0">
                <a:latin typeface="Work Sans" pitchFamily="2" charset="77"/>
                <a:hlinkClick r:id="rId5"/>
              </a:rPr>
              <a:t>Reference</a:t>
            </a:r>
            <a:r>
              <a:rPr lang="en-US" sz="1000" i="1" dirty="0">
                <a:latin typeface="Work Sans" pitchFamily="2" charset="77"/>
              </a:rPr>
              <a:t> </a:t>
            </a:r>
            <a:r>
              <a:rPr lang="en-US" sz="1000" i="1">
                <a:latin typeface="Work Sans" pitchFamily="2" charset="77"/>
              </a:rPr>
              <a:t>- Anthropic</a:t>
            </a:r>
            <a:endParaRPr lang="en-US" sz="1000" i="1" dirty="0">
              <a:latin typeface="Work Sans" pitchFamily="2" charset="77"/>
            </a:endParaRPr>
          </a:p>
        </p:txBody>
      </p:sp>
    </p:spTree>
    <p:extLst>
      <p:ext uri="{BB962C8B-B14F-4D97-AF65-F5344CB8AC3E}">
        <p14:creationId xmlns:p14="http://schemas.microsoft.com/office/powerpoint/2010/main" val="351901435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2DAED7-6C03-B46B-4E2C-2E51E0A1CF78}"/>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6D8F8EBD-71B6-1A6C-BD11-C96B0CDCD9B5}"/>
              </a:ext>
            </a:extLst>
          </p:cNvPr>
          <p:cNvPicPr>
            <a:picLocks noChangeAspect="1"/>
          </p:cNvPicPr>
          <p:nvPr/>
        </p:nvPicPr>
        <p:blipFill>
          <a:blip r:embed="rId3"/>
          <a:stretch>
            <a:fillRect/>
          </a:stretch>
        </p:blipFill>
        <p:spPr>
          <a:xfrm>
            <a:off x="2254857" y="2169013"/>
            <a:ext cx="7318065" cy="3287259"/>
          </a:xfrm>
          <a:prstGeom prst="rect">
            <a:avLst/>
          </a:prstGeom>
        </p:spPr>
      </p:pic>
      <p:sp>
        <p:nvSpPr>
          <p:cNvPr id="20" name="TextBox 19">
            <a:extLst>
              <a:ext uri="{FF2B5EF4-FFF2-40B4-BE49-F238E27FC236}">
                <a16:creationId xmlns:a16="http://schemas.microsoft.com/office/drawing/2014/main" id="{3F3C09D8-0978-1072-AAE6-D51E26609F69}"/>
              </a:ext>
            </a:extLst>
          </p:cNvPr>
          <p:cNvSpPr txBox="1"/>
          <p:nvPr/>
        </p:nvSpPr>
        <p:spPr>
          <a:xfrm>
            <a:off x="304802" y="1032965"/>
            <a:ext cx="11218176" cy="64633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effectLst/>
                <a:uLnTx/>
                <a:uFillTx/>
                <a:latin typeface="Work Sans" pitchFamily="2" charset="77"/>
                <a:ea typeface="メイリオ"/>
              </a:rPr>
              <a:t>Agents are AI systems that leverage LLMs to reason through a solution, leveraging external tools, planning (like reflection and task decomposition), and having memory (short-term or long-term). </a:t>
            </a:r>
          </a:p>
        </p:txBody>
      </p:sp>
      <p:sp>
        <p:nvSpPr>
          <p:cNvPr id="5" name="TextBox 4">
            <a:extLst>
              <a:ext uri="{FF2B5EF4-FFF2-40B4-BE49-F238E27FC236}">
                <a16:creationId xmlns:a16="http://schemas.microsoft.com/office/drawing/2014/main" id="{7C5C8901-4DE5-C56D-6BBC-13813A79BFB5}"/>
              </a:ext>
            </a:extLst>
          </p:cNvPr>
          <p:cNvSpPr txBox="1"/>
          <p:nvPr/>
        </p:nvSpPr>
        <p:spPr>
          <a:xfrm>
            <a:off x="304802" y="297963"/>
            <a:ext cx="11729077" cy="461665"/>
          </a:xfrm>
          <a:prstGeom prst="rect">
            <a:avLst/>
          </a:prstGeom>
          <a:noFill/>
        </p:spPr>
        <p:txBody>
          <a:bodyPr wrap="square">
            <a:spAutoFit/>
          </a:bodyPr>
          <a:lstStyle/>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r>
              <a:rPr kumimoji="0" lang="en-US" sz="2400" b="1" i="0" u="none" strike="noStrike" kern="1200" cap="none" spc="0" normalizeH="0" baseline="0" noProof="0" dirty="0">
                <a:ln>
                  <a:noFill/>
                </a:ln>
                <a:effectLst/>
                <a:uLnTx/>
                <a:uFillTx/>
                <a:latin typeface="Work Sans" pitchFamily="2" charset="77"/>
                <a:sym typeface="LabGrotesque-Black"/>
              </a:rPr>
              <a:t>What constitutes an AI Agent</a:t>
            </a:r>
            <a:endParaRPr lang="en-US" sz="2400" dirty="0">
              <a:latin typeface="Work Sans" pitchFamily="2" charset="77"/>
              <a:sym typeface="LabGrotesque-Black"/>
            </a:endParaRPr>
          </a:p>
        </p:txBody>
      </p:sp>
      <p:pic>
        <p:nvPicPr>
          <p:cNvPr id="7" name="pasted-movie.png" descr="pasted-movie.png">
            <a:extLst>
              <a:ext uri="{FF2B5EF4-FFF2-40B4-BE49-F238E27FC236}">
                <a16:creationId xmlns:a16="http://schemas.microsoft.com/office/drawing/2014/main" id="{CB673C76-0063-14FA-5489-1CABB8D6F371}"/>
              </a:ext>
            </a:extLst>
          </p:cNvPr>
          <p:cNvPicPr>
            <a:picLocks noChangeAspect="1"/>
          </p:cNvPicPr>
          <p:nvPr/>
        </p:nvPicPr>
        <p:blipFill>
          <a:blip r:embed="rId4"/>
          <a:srcRect r="83605"/>
          <a:stretch>
            <a:fillRect/>
          </a:stretch>
        </p:blipFill>
        <p:spPr>
          <a:xfrm>
            <a:off x="11771332" y="122773"/>
            <a:ext cx="262547" cy="318005"/>
          </a:xfrm>
          <a:prstGeom prst="rect">
            <a:avLst/>
          </a:prstGeom>
          <a:ln w="3175">
            <a:miter lim="400000"/>
          </a:ln>
        </p:spPr>
      </p:pic>
      <p:sp>
        <p:nvSpPr>
          <p:cNvPr id="8" name="TextBox 7">
            <a:extLst>
              <a:ext uri="{FF2B5EF4-FFF2-40B4-BE49-F238E27FC236}">
                <a16:creationId xmlns:a16="http://schemas.microsoft.com/office/drawing/2014/main" id="{2A08863B-3616-F6DF-45B7-EA11A1304C70}"/>
              </a:ext>
            </a:extLst>
          </p:cNvPr>
          <p:cNvSpPr txBox="1"/>
          <p:nvPr/>
        </p:nvSpPr>
        <p:spPr>
          <a:xfrm>
            <a:off x="8869356" y="6435705"/>
            <a:ext cx="3033249" cy="248664"/>
          </a:xfrm>
          <a:prstGeom prst="rect">
            <a:avLst/>
          </a:prstGeom>
        </p:spPr>
        <p:txBody>
          <a:bodyPr vert="horz" lIns="91440" tIns="45720" rIns="91440" bIns="45720" rtlCol="0" anchor="t">
            <a:normAutofit/>
          </a:bodyPr>
          <a:lstStyle/>
          <a:p>
            <a:pPr marL="0" marR="0" lvl="0" indent="0" algn="l" defTabSz="457200" rtl="0" eaLnBrk="1" fontAlgn="auto" latinLnBrk="0" hangingPunct="1">
              <a:lnSpc>
                <a:spcPct val="100000"/>
              </a:lnSpc>
              <a:spcBef>
                <a:spcPct val="20000"/>
              </a:spcBef>
              <a:spcAft>
                <a:spcPts val="600"/>
              </a:spcAft>
              <a:buClr>
                <a:srgbClr val="903163"/>
              </a:buClr>
              <a:buSzPct val="92000"/>
              <a:buFontTx/>
              <a:buNone/>
              <a:tabLst/>
              <a:defRPr/>
            </a:pPr>
            <a:r>
              <a:rPr kumimoji="0" lang="en-US" sz="900" b="0" i="1" u="none" strike="noStrike" kern="1200" cap="none" spc="0" normalizeH="0" baseline="0" noProof="0" dirty="0">
                <a:ln>
                  <a:noFill/>
                </a:ln>
                <a:solidFill>
                  <a:prstClr val="black"/>
                </a:solidFill>
                <a:effectLst/>
                <a:uLnTx/>
                <a:uFillTx/>
                <a:latin typeface="Work Sans" pitchFamily="2" charset="77"/>
              </a:rPr>
              <a:t>Source: Google’s Agents Whitepaper</a:t>
            </a:r>
          </a:p>
        </p:txBody>
      </p:sp>
    </p:spTree>
    <p:extLst>
      <p:ext uri="{BB962C8B-B14F-4D97-AF65-F5344CB8AC3E}">
        <p14:creationId xmlns:p14="http://schemas.microsoft.com/office/powerpoint/2010/main" val="259777592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4E45E4"/>
        </a:solidFill>
        <a:effectLst/>
      </p:bgPr>
    </p:bg>
    <p:spTree>
      <p:nvGrpSpPr>
        <p:cNvPr id="1" name="Shape 118">
          <a:extLst>
            <a:ext uri="{FF2B5EF4-FFF2-40B4-BE49-F238E27FC236}">
              <a16:creationId xmlns:a16="http://schemas.microsoft.com/office/drawing/2014/main" id="{F3C0274C-A134-DA66-D7A4-89F9583F595D}"/>
            </a:ext>
          </a:extLst>
        </p:cNvPr>
        <p:cNvGrpSpPr/>
        <p:nvPr/>
      </p:nvGrpSpPr>
      <p:grpSpPr>
        <a:xfrm>
          <a:off x="0" y="0"/>
          <a:ext cx="0" cy="0"/>
          <a:chOff x="0" y="0"/>
          <a:chExt cx="0" cy="0"/>
        </a:xfrm>
      </p:grpSpPr>
      <p:sp>
        <p:nvSpPr>
          <p:cNvPr id="119" name="Google Shape;119;p1">
            <a:extLst>
              <a:ext uri="{FF2B5EF4-FFF2-40B4-BE49-F238E27FC236}">
                <a16:creationId xmlns:a16="http://schemas.microsoft.com/office/drawing/2014/main" id="{95DD746B-52F1-F098-7DE5-5D5933474413}"/>
              </a:ext>
            </a:extLst>
          </p:cNvPr>
          <p:cNvSpPr txBox="1"/>
          <p:nvPr/>
        </p:nvSpPr>
        <p:spPr>
          <a:xfrm>
            <a:off x="701040" y="3429000"/>
            <a:ext cx="10790000" cy="618591"/>
          </a:xfrm>
          <a:prstGeom prst="rect">
            <a:avLst/>
          </a:prstGeom>
          <a:noFill/>
          <a:ln>
            <a:noFill/>
          </a:ln>
        </p:spPr>
        <p:txBody>
          <a:bodyPr spcFirstLastPara="1" wrap="square" lIns="91433" tIns="45700" rIns="91433" bIns="45700" anchor="b" anchorCtr="0">
            <a:spAutoFit/>
          </a:bodyPr>
          <a:lstStyle/>
          <a:p>
            <a:pPr marL="0" marR="0" lvl="0" indent="0" algn="l" defTabSz="1219170" rtl="0" eaLnBrk="1" fontAlgn="auto" latinLnBrk="0" hangingPunct="0">
              <a:lnSpc>
                <a:spcPct val="95000"/>
              </a:lnSpc>
              <a:spcBef>
                <a:spcPts val="0"/>
              </a:spcBef>
              <a:spcAft>
                <a:spcPts val="0"/>
              </a:spcAft>
              <a:buClrTx/>
              <a:buSzTx/>
              <a:buFontTx/>
              <a:buNone/>
              <a:tabLst/>
              <a:defRPr/>
            </a:pPr>
            <a:r>
              <a:rPr kumimoji="0" lang="en-US" sz="3600" b="1" i="0" u="none" strike="noStrike" kern="0" cap="none" spc="0" normalizeH="0" baseline="0" noProof="0" dirty="0">
                <a:ln>
                  <a:noFill/>
                </a:ln>
                <a:solidFill>
                  <a:srgbClr val="FFFFFF"/>
                </a:solidFill>
                <a:effectLst/>
                <a:uLnTx/>
                <a:uFillTx/>
                <a:latin typeface="Poppins"/>
                <a:ea typeface="+mn-ea"/>
                <a:cs typeface="Poppins"/>
                <a:sym typeface="Poppins"/>
              </a:rPr>
              <a:t>Deeper into Tools</a:t>
            </a:r>
            <a:endParaRPr kumimoji="0" lang="en-US" sz="2000" b="0" i="0" u="none" strike="noStrike" kern="0" cap="none" spc="0" normalizeH="0" baseline="0" noProof="0" dirty="0">
              <a:ln>
                <a:noFill/>
              </a:ln>
              <a:solidFill>
                <a:srgbClr val="000000"/>
              </a:solidFill>
              <a:effectLst/>
              <a:uLnTx/>
              <a:uFillTx/>
              <a:latin typeface="LabGrotesque-Bold"/>
              <a:ea typeface="+mn-ea"/>
              <a:cs typeface="+mn-cs"/>
              <a:sym typeface="LabGrotesque-Bold"/>
            </a:endParaRPr>
          </a:p>
        </p:txBody>
      </p:sp>
      <p:sp>
        <p:nvSpPr>
          <p:cNvPr id="2" name="TextBox 1">
            <a:extLst>
              <a:ext uri="{FF2B5EF4-FFF2-40B4-BE49-F238E27FC236}">
                <a16:creationId xmlns:a16="http://schemas.microsoft.com/office/drawing/2014/main" id="{23FCB511-9BDE-A3CE-08BB-DEE7B1F56683}"/>
              </a:ext>
            </a:extLst>
          </p:cNvPr>
          <p:cNvSpPr txBox="1"/>
          <p:nvPr/>
        </p:nvSpPr>
        <p:spPr>
          <a:xfrm>
            <a:off x="10496733" y="418012"/>
            <a:ext cx="184731" cy="502766"/>
          </a:xfrm>
          <a:prstGeom prst="rect">
            <a:avLst/>
          </a:prstGeom>
          <a:noFill/>
        </p:spPr>
        <p:txBody>
          <a:bodyPr wrap="none" rtlCol="0">
            <a:spAutoFit/>
          </a:bodyPr>
          <a:lstStyle/>
          <a:p>
            <a:pPr marL="0" marR="0" lvl="0" indent="0" algn="l" defTabSz="412750" rtl="0" eaLnBrk="1" fontAlgn="auto" latinLnBrk="0" hangingPunct="0">
              <a:lnSpc>
                <a:spcPct val="100000"/>
              </a:lnSpc>
              <a:spcBef>
                <a:spcPts val="0"/>
              </a:spcBef>
              <a:spcAft>
                <a:spcPts val="0"/>
              </a:spcAft>
              <a:buClrTx/>
              <a:buSzTx/>
              <a:buFontTx/>
              <a:buNone/>
              <a:tabLst/>
              <a:defRPr/>
            </a:pPr>
            <a:endParaRPr kumimoji="0" lang="en-US" sz="2667" b="0" i="0" u="none" strike="noStrike" kern="0" cap="none" spc="0" normalizeH="0" baseline="0" noProof="0">
              <a:ln>
                <a:noFill/>
              </a:ln>
              <a:solidFill>
                <a:srgbClr val="000000"/>
              </a:solidFill>
              <a:effectLst/>
              <a:uLnTx/>
              <a:uFillTx/>
              <a:latin typeface="LabGrotesque-Bold"/>
              <a:ea typeface="+mn-ea"/>
              <a:cs typeface="+mn-cs"/>
              <a:sym typeface="LabGrotesque-Bold"/>
            </a:endParaRPr>
          </a:p>
        </p:txBody>
      </p:sp>
    </p:spTree>
    <p:extLst>
      <p:ext uri="{BB962C8B-B14F-4D97-AF65-F5344CB8AC3E}">
        <p14:creationId xmlns:p14="http://schemas.microsoft.com/office/powerpoint/2010/main" val="329176110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2D9FE9-7815-4E19-6776-0897E4243EB1}"/>
            </a:ext>
          </a:extLst>
        </p:cNvPr>
        <p:cNvGrpSpPr/>
        <p:nvPr/>
      </p:nvGrpSpPr>
      <p:grpSpPr>
        <a:xfrm>
          <a:off x="0" y="0"/>
          <a:ext cx="0" cy="0"/>
          <a:chOff x="0" y="0"/>
          <a:chExt cx="0" cy="0"/>
        </a:xfrm>
      </p:grpSpPr>
      <p:sp>
        <p:nvSpPr>
          <p:cNvPr id="16" name="Text Placeholder 5">
            <a:extLst>
              <a:ext uri="{FF2B5EF4-FFF2-40B4-BE49-F238E27FC236}">
                <a16:creationId xmlns:a16="http://schemas.microsoft.com/office/drawing/2014/main" id="{83252D2E-9E97-F390-0378-D690C1E49C8E}"/>
              </a:ext>
            </a:extLst>
          </p:cNvPr>
          <p:cNvSpPr txBox="1">
            <a:spLocks/>
          </p:cNvSpPr>
          <p:nvPr/>
        </p:nvSpPr>
        <p:spPr>
          <a:xfrm>
            <a:off x="192358" y="1170792"/>
            <a:ext cx="11298916" cy="5031084"/>
          </a:xfrm>
          <a:prstGeom prst="rect">
            <a:avLst/>
          </a:prstGeom>
        </p:spPr>
        <p:txBody>
          <a:bodyPr vert="horz" lIns="91440" tIns="45720" rIns="91440" bIns="45720" rtlCol="0" anchor="t" anchorCtr="0">
            <a:normAutofit/>
          </a:bodyPr>
          <a:lstStyle>
            <a:lvl1pPr marL="0" indent="0" algn="l" defTabSz="457200" rtl="0" eaLnBrk="1" latinLnBrk="0" hangingPunct="1">
              <a:spcBef>
                <a:spcPct val="20000"/>
              </a:spcBef>
              <a:spcAft>
                <a:spcPts val="600"/>
              </a:spcAft>
              <a:buClr>
                <a:schemeClr val="accent2"/>
              </a:buClr>
              <a:buSzPct val="92000"/>
              <a:buFontTx/>
              <a:buNone/>
              <a:defRPr sz="1800" kern="1200" baseline="0">
                <a:solidFill>
                  <a:schemeClr val="tx2"/>
                </a:solidFill>
                <a:latin typeface="Nissan Pro Regular" panose="02000503030000020003" pitchFamily="50" charset="0"/>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285750" marR="0" lvl="0" indent="-285750" algn="l" defTabSz="457200" rtl="0" eaLnBrk="1" fontAlgn="auto" latinLnBrk="0" hangingPunct="1">
              <a:lnSpc>
                <a:spcPct val="100000"/>
              </a:lnSpc>
              <a:spcBef>
                <a:spcPct val="20000"/>
              </a:spcBef>
              <a:spcAft>
                <a:spcPts val="1200"/>
              </a:spcAft>
              <a:buClr>
                <a:srgbClr val="ED8428"/>
              </a:buClr>
              <a:buSzPct val="92000"/>
              <a:buFont typeface="Arial" panose="020B0604020202020204" pitchFamily="34" charset="0"/>
              <a:buChar char="•"/>
              <a:tabLst/>
              <a:defRPr/>
            </a:pPr>
            <a:r>
              <a:rPr kumimoji="0" lang="en-GB" sz="1800" b="0" i="0" u="none" strike="noStrike" kern="1200" cap="none" spc="0" normalizeH="0" baseline="0" noProof="0" dirty="0">
                <a:ln>
                  <a:noFill/>
                </a:ln>
                <a:solidFill>
                  <a:schemeClr val="tx1"/>
                </a:solidFill>
                <a:effectLst/>
                <a:uLnTx/>
                <a:uFillTx/>
                <a:latin typeface="Work Sans" pitchFamily="2" charset="77"/>
              </a:rPr>
              <a:t>Function calling in Large Language Models (LLMs) enables these models to</a:t>
            </a:r>
            <a:r>
              <a:rPr kumimoji="0" lang="en-GB" sz="1800" b="1" i="0" u="none" strike="noStrike" kern="1200" cap="none" spc="0" normalizeH="0" baseline="0" noProof="0" dirty="0">
                <a:ln>
                  <a:noFill/>
                </a:ln>
                <a:solidFill>
                  <a:schemeClr val="tx1"/>
                </a:solidFill>
                <a:effectLst/>
                <a:uLnTx/>
                <a:uFillTx/>
                <a:latin typeface="Work Sans" pitchFamily="2" charset="77"/>
              </a:rPr>
              <a:t> interact with external tools and APIs</a:t>
            </a:r>
            <a:r>
              <a:rPr kumimoji="0" lang="en-GB" sz="1800" b="0" i="0" u="none" strike="noStrike" kern="1200" cap="none" spc="0" normalizeH="0" baseline="0" noProof="0" dirty="0">
                <a:ln>
                  <a:noFill/>
                </a:ln>
                <a:solidFill>
                  <a:schemeClr val="tx1"/>
                </a:solidFill>
                <a:effectLst/>
                <a:uLnTx/>
                <a:uFillTx/>
                <a:latin typeface="Work Sans" pitchFamily="2" charset="77"/>
              </a:rPr>
              <a:t>, thereby extending their capabilities beyond text generation to include real-time data retrieval</a:t>
            </a:r>
          </a:p>
        </p:txBody>
      </p:sp>
      <p:sp>
        <p:nvSpPr>
          <p:cNvPr id="5" name="TextBox 4">
            <a:extLst>
              <a:ext uri="{FF2B5EF4-FFF2-40B4-BE49-F238E27FC236}">
                <a16:creationId xmlns:a16="http://schemas.microsoft.com/office/drawing/2014/main" id="{1411295A-176E-8141-531D-BBB61DDF980F}"/>
              </a:ext>
            </a:extLst>
          </p:cNvPr>
          <p:cNvSpPr txBox="1"/>
          <p:nvPr/>
        </p:nvSpPr>
        <p:spPr>
          <a:xfrm>
            <a:off x="304802" y="297963"/>
            <a:ext cx="11729077" cy="461665"/>
          </a:xfrm>
          <a:prstGeom prst="rect">
            <a:avLst/>
          </a:prstGeom>
          <a:noFill/>
        </p:spPr>
        <p:txBody>
          <a:bodyPr wrap="square">
            <a:spAutoFit/>
          </a:bodyPr>
          <a:lstStyle/>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r>
              <a:rPr kumimoji="0" lang="en-US" sz="2400" b="1" i="0" u="none" strike="noStrike" kern="1200" cap="none" spc="0" normalizeH="0" baseline="0" noProof="0" dirty="0">
                <a:ln>
                  <a:noFill/>
                </a:ln>
                <a:effectLst/>
                <a:uLnTx/>
                <a:uFillTx/>
                <a:latin typeface="Work Sans" pitchFamily="2" charset="77"/>
                <a:sym typeface="LabGrotesque-Black"/>
              </a:rPr>
              <a:t>Tools and Function Calling</a:t>
            </a:r>
            <a:endParaRPr lang="en-US" sz="2400" dirty="0">
              <a:latin typeface="Work Sans" pitchFamily="2" charset="77"/>
              <a:sym typeface="LabGrotesque-Black"/>
            </a:endParaRPr>
          </a:p>
        </p:txBody>
      </p:sp>
      <p:pic>
        <p:nvPicPr>
          <p:cNvPr id="6" name="pasted-movie.png" descr="pasted-movie.png">
            <a:extLst>
              <a:ext uri="{FF2B5EF4-FFF2-40B4-BE49-F238E27FC236}">
                <a16:creationId xmlns:a16="http://schemas.microsoft.com/office/drawing/2014/main" id="{1CAA9661-480A-4F6F-A82D-1A2C4241CB83}"/>
              </a:ext>
            </a:extLst>
          </p:cNvPr>
          <p:cNvPicPr>
            <a:picLocks noChangeAspect="1"/>
          </p:cNvPicPr>
          <p:nvPr/>
        </p:nvPicPr>
        <p:blipFill>
          <a:blip r:embed="rId3"/>
          <a:srcRect r="83605"/>
          <a:stretch>
            <a:fillRect/>
          </a:stretch>
        </p:blipFill>
        <p:spPr>
          <a:xfrm>
            <a:off x="11771332" y="122773"/>
            <a:ext cx="262547" cy="318005"/>
          </a:xfrm>
          <a:prstGeom prst="rect">
            <a:avLst/>
          </a:prstGeom>
          <a:ln w="3175">
            <a:miter lim="400000"/>
          </a:ln>
        </p:spPr>
      </p:pic>
    </p:spTree>
    <p:extLst>
      <p:ext uri="{BB962C8B-B14F-4D97-AF65-F5344CB8AC3E}">
        <p14:creationId xmlns:p14="http://schemas.microsoft.com/office/powerpoint/2010/main" val="42548929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D5ED22-5937-F5E0-E60E-50DBD8CC918D}"/>
            </a:ext>
          </a:extLst>
        </p:cNvPr>
        <p:cNvGrpSpPr/>
        <p:nvPr/>
      </p:nvGrpSpPr>
      <p:grpSpPr>
        <a:xfrm>
          <a:off x="0" y="0"/>
          <a:ext cx="0" cy="0"/>
          <a:chOff x="0" y="0"/>
          <a:chExt cx="0" cy="0"/>
        </a:xfrm>
      </p:grpSpPr>
      <p:sp>
        <p:nvSpPr>
          <p:cNvPr id="16" name="Text Placeholder 5">
            <a:extLst>
              <a:ext uri="{FF2B5EF4-FFF2-40B4-BE49-F238E27FC236}">
                <a16:creationId xmlns:a16="http://schemas.microsoft.com/office/drawing/2014/main" id="{F799E279-B15F-B664-7D5B-9CE78C0488B2}"/>
              </a:ext>
            </a:extLst>
          </p:cNvPr>
          <p:cNvSpPr txBox="1">
            <a:spLocks/>
          </p:cNvSpPr>
          <p:nvPr/>
        </p:nvSpPr>
        <p:spPr>
          <a:xfrm>
            <a:off x="192358" y="1170792"/>
            <a:ext cx="11298916" cy="5031084"/>
          </a:xfrm>
          <a:prstGeom prst="rect">
            <a:avLst/>
          </a:prstGeom>
        </p:spPr>
        <p:txBody>
          <a:bodyPr vert="horz" lIns="91440" tIns="45720" rIns="91440" bIns="45720" rtlCol="0" anchor="t" anchorCtr="0">
            <a:normAutofit/>
          </a:bodyPr>
          <a:lstStyle>
            <a:lvl1pPr marL="0" indent="0" algn="l" defTabSz="457200" rtl="0" eaLnBrk="1" latinLnBrk="0" hangingPunct="1">
              <a:spcBef>
                <a:spcPct val="20000"/>
              </a:spcBef>
              <a:spcAft>
                <a:spcPts val="600"/>
              </a:spcAft>
              <a:buClr>
                <a:schemeClr val="accent2"/>
              </a:buClr>
              <a:buSzPct val="92000"/>
              <a:buFontTx/>
              <a:buNone/>
              <a:defRPr sz="1800" kern="1200" baseline="0">
                <a:solidFill>
                  <a:schemeClr val="tx2"/>
                </a:solidFill>
                <a:latin typeface="Nissan Pro Regular" panose="02000503030000020003" pitchFamily="50" charset="0"/>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285750" marR="0" lvl="0" indent="-285750" algn="l" defTabSz="457200" rtl="0" eaLnBrk="1" fontAlgn="auto" latinLnBrk="0" hangingPunct="1">
              <a:lnSpc>
                <a:spcPct val="100000"/>
              </a:lnSpc>
              <a:spcBef>
                <a:spcPct val="20000"/>
              </a:spcBef>
              <a:spcAft>
                <a:spcPts val="1200"/>
              </a:spcAft>
              <a:buClr>
                <a:srgbClr val="ED8428"/>
              </a:buClr>
              <a:buSzPct val="92000"/>
              <a:buFont typeface="Arial" panose="020B0604020202020204" pitchFamily="34" charset="0"/>
              <a:buChar char="•"/>
              <a:tabLst/>
              <a:defRPr/>
            </a:pPr>
            <a:r>
              <a:rPr kumimoji="0" lang="en-GB" sz="1800" b="0" i="0" u="none" strike="noStrike" kern="1200" cap="none" spc="0" normalizeH="0" baseline="0" noProof="0" dirty="0">
                <a:ln>
                  <a:noFill/>
                </a:ln>
                <a:solidFill>
                  <a:schemeClr val="tx1"/>
                </a:solidFill>
                <a:effectLst/>
                <a:uLnTx/>
                <a:uFillTx/>
                <a:latin typeface="Work Sans" pitchFamily="2" charset="77"/>
              </a:rPr>
              <a:t>The function-calling feature is implemented using a combination of </a:t>
            </a:r>
            <a:r>
              <a:rPr kumimoji="0" lang="en-GB" sz="1800" b="1" i="0" u="none" strike="noStrike" kern="1200" cap="none" spc="0" normalizeH="0" baseline="0" noProof="0" dirty="0">
                <a:ln>
                  <a:noFill/>
                </a:ln>
                <a:solidFill>
                  <a:schemeClr val="tx1"/>
                </a:solidFill>
                <a:effectLst/>
                <a:uLnTx/>
                <a:uFillTx/>
                <a:latin typeface="Work Sans" pitchFamily="2" charset="77"/>
              </a:rPr>
              <a:t>fine-tuning, prompt engineering, and structured output generation </a:t>
            </a:r>
            <a:r>
              <a:rPr kumimoji="0" lang="en-GB" sz="1800" b="0" i="0" u="none" strike="noStrike" kern="1200" cap="none" spc="0" normalizeH="0" baseline="0" noProof="0" dirty="0">
                <a:ln>
                  <a:noFill/>
                </a:ln>
                <a:solidFill>
                  <a:schemeClr val="tx1"/>
                </a:solidFill>
                <a:effectLst/>
                <a:uLnTx/>
                <a:uFillTx/>
                <a:latin typeface="Work Sans" pitchFamily="2" charset="77"/>
              </a:rPr>
              <a:t>techniques.</a:t>
            </a:r>
          </a:p>
          <a:p>
            <a:pPr marL="915750" lvl="1" indent="-285750">
              <a:spcAft>
                <a:spcPts val="1200"/>
              </a:spcAft>
              <a:buClr>
                <a:srgbClr val="ED8428"/>
              </a:buClr>
              <a:buFont typeface="Arial" panose="020B0604020202020204" pitchFamily="34" charset="0"/>
              <a:buChar char="•"/>
              <a:defRPr/>
            </a:pPr>
            <a:r>
              <a:rPr lang="en-GB" b="1" dirty="0">
                <a:solidFill>
                  <a:schemeClr val="tx1"/>
                </a:solidFill>
                <a:latin typeface="Work Sans" pitchFamily="2" charset="77"/>
              </a:rPr>
              <a:t>Finetuning: </a:t>
            </a:r>
            <a:r>
              <a:rPr lang="en-GB" dirty="0">
                <a:solidFill>
                  <a:schemeClr val="tx1"/>
                </a:solidFill>
                <a:latin typeface="Work Sans" pitchFamily="2" charset="77"/>
              </a:rPr>
              <a:t>Teach the LLM to call functions, by showing it examples of user query – correct function</a:t>
            </a:r>
          </a:p>
          <a:p>
            <a:pPr marL="915750" lvl="1" indent="-285750">
              <a:spcAft>
                <a:spcPts val="1200"/>
              </a:spcAft>
              <a:buClr>
                <a:srgbClr val="ED8428"/>
              </a:buClr>
              <a:buFont typeface="Arial" panose="020B0604020202020204" pitchFamily="34" charset="0"/>
              <a:buChar char="•"/>
              <a:defRPr/>
            </a:pPr>
            <a:r>
              <a:rPr lang="en-GB" b="1" dirty="0">
                <a:solidFill>
                  <a:schemeClr val="tx1"/>
                </a:solidFill>
                <a:latin typeface="Work Sans" pitchFamily="2" charset="77"/>
              </a:rPr>
              <a:t>Prompt Engineering: </a:t>
            </a:r>
            <a:r>
              <a:rPr lang="en-GB" dirty="0">
                <a:solidFill>
                  <a:schemeClr val="tx1"/>
                </a:solidFill>
                <a:latin typeface="Work Sans" pitchFamily="2" charset="77"/>
              </a:rPr>
              <a:t>Include the function's name, a description of what it does, and a list of its required parameters and their data types</a:t>
            </a:r>
          </a:p>
          <a:p>
            <a:pPr marL="915750" lvl="1" indent="-285750">
              <a:spcAft>
                <a:spcPts val="1200"/>
              </a:spcAft>
              <a:buClr>
                <a:srgbClr val="ED8428"/>
              </a:buClr>
              <a:buFont typeface="Arial" panose="020B0604020202020204" pitchFamily="34" charset="0"/>
              <a:buChar char="•"/>
              <a:defRPr/>
            </a:pPr>
            <a:r>
              <a:rPr kumimoji="0" lang="en-GB" b="1" i="0" u="none" strike="noStrike" kern="1200" cap="none" spc="0" normalizeH="0" baseline="0" noProof="0" dirty="0">
                <a:ln>
                  <a:noFill/>
                </a:ln>
                <a:solidFill>
                  <a:schemeClr val="tx1"/>
                </a:solidFill>
                <a:effectLst/>
                <a:uLnTx/>
                <a:uFillTx/>
                <a:latin typeface="Work Sans" pitchFamily="2" charset="77"/>
              </a:rPr>
              <a:t>Structured Output Generation: </a:t>
            </a:r>
            <a:r>
              <a:rPr lang="en-GB" dirty="0">
                <a:solidFill>
                  <a:schemeClr val="tx1"/>
                </a:solidFill>
                <a:latin typeface="Work Sans" pitchFamily="2" charset="77"/>
              </a:rPr>
              <a:t>LLM should generate a structured output, typically a JSON, containing the function’s</a:t>
            </a:r>
            <a:r>
              <a:rPr kumimoji="0" lang="en-GB" b="1" i="0" u="none" strike="noStrike" kern="1200" cap="none" spc="0" normalizeH="0" baseline="0" noProof="0" dirty="0">
                <a:ln>
                  <a:noFill/>
                </a:ln>
                <a:solidFill>
                  <a:schemeClr val="tx1"/>
                </a:solidFill>
                <a:effectLst/>
                <a:uLnTx/>
                <a:uFillTx/>
                <a:latin typeface="Work Sans" pitchFamily="2" charset="77"/>
              </a:rPr>
              <a:t> </a:t>
            </a:r>
            <a:r>
              <a:rPr kumimoji="0" lang="en-GB" i="0" u="none" strike="noStrike" kern="1200" cap="none" spc="0" normalizeH="0" baseline="0" noProof="0" dirty="0">
                <a:ln>
                  <a:noFill/>
                </a:ln>
                <a:solidFill>
                  <a:schemeClr val="tx1"/>
                </a:solidFill>
                <a:effectLst/>
                <a:uLnTx/>
                <a:uFillTx/>
                <a:latin typeface="Work Sans" pitchFamily="2" charset="77"/>
              </a:rPr>
              <a:t>name and specific arguments needed</a:t>
            </a:r>
          </a:p>
          <a:p>
            <a:pPr marL="915750" lvl="1" indent="-285750">
              <a:spcAft>
                <a:spcPts val="1200"/>
              </a:spcAft>
              <a:buClr>
                <a:srgbClr val="ED8428"/>
              </a:buClr>
              <a:buFont typeface="Arial" panose="020B0604020202020204" pitchFamily="34" charset="0"/>
              <a:buChar char="•"/>
              <a:defRPr/>
            </a:pPr>
            <a:r>
              <a:rPr lang="en-GB" i="1" dirty="0">
                <a:solidFill>
                  <a:schemeClr val="tx1"/>
                </a:solidFill>
                <a:latin typeface="Work Sans" pitchFamily="2" charset="77"/>
              </a:rPr>
              <a:t>Note: </a:t>
            </a:r>
            <a:r>
              <a:rPr lang="en-GB" dirty="0">
                <a:solidFill>
                  <a:schemeClr val="tx1"/>
                </a:solidFill>
                <a:latin typeface="Work Sans" pitchFamily="2" charset="77"/>
              </a:rPr>
              <a:t>Prompt engineering tools is as important as overall prompt engineering, as agents often fail at their tasks when they don’t call tools the right way!</a:t>
            </a:r>
            <a:endParaRPr kumimoji="0" lang="en-GB" u="none" strike="noStrike" kern="1200" cap="none" spc="0" normalizeH="0" baseline="0" noProof="0" dirty="0">
              <a:ln>
                <a:noFill/>
              </a:ln>
              <a:solidFill>
                <a:schemeClr val="tx1"/>
              </a:solidFill>
              <a:effectLst/>
              <a:uLnTx/>
              <a:uFillTx/>
              <a:latin typeface="Work Sans" pitchFamily="2" charset="77"/>
            </a:endParaRPr>
          </a:p>
        </p:txBody>
      </p:sp>
      <p:sp>
        <p:nvSpPr>
          <p:cNvPr id="5" name="TextBox 4">
            <a:extLst>
              <a:ext uri="{FF2B5EF4-FFF2-40B4-BE49-F238E27FC236}">
                <a16:creationId xmlns:a16="http://schemas.microsoft.com/office/drawing/2014/main" id="{A3ECB72B-6391-D33D-BF2F-637D208440A8}"/>
              </a:ext>
            </a:extLst>
          </p:cNvPr>
          <p:cNvSpPr txBox="1"/>
          <p:nvPr/>
        </p:nvSpPr>
        <p:spPr>
          <a:xfrm>
            <a:off x="304802" y="297963"/>
            <a:ext cx="11729077" cy="461665"/>
          </a:xfrm>
          <a:prstGeom prst="rect">
            <a:avLst/>
          </a:prstGeom>
          <a:noFill/>
        </p:spPr>
        <p:txBody>
          <a:bodyPr wrap="square">
            <a:spAutoFit/>
          </a:bodyPr>
          <a:lstStyle/>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r>
              <a:rPr kumimoji="0" lang="en-US" sz="2400" b="1" i="0" u="none" strike="noStrike" kern="1200" cap="none" spc="0" normalizeH="0" baseline="0" noProof="0" dirty="0">
                <a:ln>
                  <a:noFill/>
                </a:ln>
                <a:effectLst/>
                <a:uLnTx/>
                <a:uFillTx/>
                <a:latin typeface="Work Sans" pitchFamily="2" charset="77"/>
                <a:sym typeface="LabGrotesque-Black"/>
              </a:rPr>
              <a:t>Tools and Function Calling</a:t>
            </a:r>
            <a:endParaRPr lang="en-US" sz="2400" dirty="0">
              <a:latin typeface="Work Sans" pitchFamily="2" charset="77"/>
              <a:sym typeface="LabGrotesque-Black"/>
            </a:endParaRPr>
          </a:p>
        </p:txBody>
      </p:sp>
      <p:pic>
        <p:nvPicPr>
          <p:cNvPr id="6" name="pasted-movie.png" descr="pasted-movie.png">
            <a:extLst>
              <a:ext uri="{FF2B5EF4-FFF2-40B4-BE49-F238E27FC236}">
                <a16:creationId xmlns:a16="http://schemas.microsoft.com/office/drawing/2014/main" id="{CCDF8C7F-603D-F826-0A17-477FB75B137A}"/>
              </a:ext>
            </a:extLst>
          </p:cNvPr>
          <p:cNvPicPr>
            <a:picLocks noChangeAspect="1"/>
          </p:cNvPicPr>
          <p:nvPr/>
        </p:nvPicPr>
        <p:blipFill>
          <a:blip r:embed="rId3"/>
          <a:srcRect r="83605"/>
          <a:stretch>
            <a:fillRect/>
          </a:stretch>
        </p:blipFill>
        <p:spPr>
          <a:xfrm>
            <a:off x="11771332" y="122773"/>
            <a:ext cx="262547" cy="318005"/>
          </a:xfrm>
          <a:prstGeom prst="rect">
            <a:avLst/>
          </a:prstGeom>
          <a:ln w="3175">
            <a:miter lim="400000"/>
          </a:ln>
        </p:spPr>
      </p:pic>
    </p:spTree>
    <p:extLst>
      <p:ext uri="{BB962C8B-B14F-4D97-AF65-F5344CB8AC3E}">
        <p14:creationId xmlns:p14="http://schemas.microsoft.com/office/powerpoint/2010/main" val="24960406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A5B3D9-1490-6478-00B9-ECCB2A629A83}"/>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E7C07D02-4D1C-40AA-EEE1-53A74AB70665}"/>
              </a:ext>
            </a:extLst>
          </p:cNvPr>
          <p:cNvSpPr txBox="1"/>
          <p:nvPr/>
        </p:nvSpPr>
        <p:spPr>
          <a:xfrm>
            <a:off x="371709" y="1067398"/>
            <a:ext cx="11729077" cy="400110"/>
          </a:xfrm>
          <a:prstGeom prst="rect">
            <a:avLst/>
          </a:prstGeom>
          <a:noFill/>
        </p:spPr>
        <p:txBody>
          <a:bodyPr wrap="square">
            <a:spAutoFit/>
          </a:bodyPr>
          <a:lstStyle/>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r>
              <a:rPr lang="en-US" sz="2000" b="1" dirty="0">
                <a:latin typeface="Work Sans" pitchFamily="2" charset="77"/>
                <a:sym typeface="LabGrotesque-Black"/>
              </a:rPr>
              <a:t>Step 1: </a:t>
            </a:r>
            <a:r>
              <a:rPr lang="en-US" sz="2000" dirty="0">
                <a:latin typeface="Work Sans" pitchFamily="2" charset="77"/>
                <a:sym typeface="LabGrotesque-Black"/>
              </a:rPr>
              <a:t>Clone the Repository</a:t>
            </a:r>
          </a:p>
        </p:txBody>
      </p:sp>
      <p:sp>
        <p:nvSpPr>
          <p:cNvPr id="3" name="TextBox 2">
            <a:extLst>
              <a:ext uri="{FF2B5EF4-FFF2-40B4-BE49-F238E27FC236}">
                <a16:creationId xmlns:a16="http://schemas.microsoft.com/office/drawing/2014/main" id="{D193AF90-3B69-FF73-97DC-BFAF7A0876A6}"/>
              </a:ext>
            </a:extLst>
          </p:cNvPr>
          <p:cNvSpPr txBox="1"/>
          <p:nvPr/>
        </p:nvSpPr>
        <p:spPr>
          <a:xfrm>
            <a:off x="371707" y="1632394"/>
            <a:ext cx="11729077" cy="523220"/>
          </a:xfrm>
          <a:prstGeom prst="rect">
            <a:avLst/>
          </a:prstGeom>
          <a:noFill/>
        </p:spPr>
        <p:txBody>
          <a:bodyPr wrap="square">
            <a:spAutoFit/>
          </a:bodyPr>
          <a:lstStyle/>
          <a:p>
            <a:pPr marL="285750" marR="0" lvl="0" indent="-285750" algn="l" defTabSz="457182" rtl="0" eaLnBrk="1" fontAlgn="auto" latinLnBrk="0" hangingPunct="0">
              <a:lnSpc>
                <a:spcPct val="100000"/>
              </a:lnSpc>
              <a:spcBef>
                <a:spcPts val="0"/>
              </a:spcBef>
              <a:spcAft>
                <a:spcPts val="0"/>
              </a:spcAft>
              <a:buClrTx/>
              <a:buSzTx/>
              <a:buFont typeface="Arial" panose="020B0604020202020204" pitchFamily="34" charset="0"/>
              <a:buChar char="•"/>
              <a:tabLst/>
              <a:defRPr sz="2800" b="0">
                <a:latin typeface="LabGrotesque-Black"/>
                <a:ea typeface="LabGrotesque-Black"/>
                <a:cs typeface="LabGrotesque-Black"/>
                <a:sym typeface="LabGrotesque-Black"/>
              </a:defRPr>
            </a:pPr>
            <a:r>
              <a:rPr lang="en-US" sz="1400" dirty="0">
                <a:latin typeface="Work Sans" pitchFamily="2" charset="77"/>
                <a:sym typeface="LabGrotesque-Black"/>
              </a:rPr>
              <a:t>Navigate to &lt;insert URL here&gt;, and clone the repository &lt;repository name&gt;</a:t>
            </a:r>
          </a:p>
          <a:p>
            <a:pPr marL="285750" marR="0" lvl="0" indent="-285750" algn="l" defTabSz="457182" rtl="0" eaLnBrk="1" fontAlgn="auto" latinLnBrk="0" hangingPunct="0">
              <a:lnSpc>
                <a:spcPct val="100000"/>
              </a:lnSpc>
              <a:spcBef>
                <a:spcPts val="0"/>
              </a:spcBef>
              <a:spcAft>
                <a:spcPts val="0"/>
              </a:spcAft>
              <a:buClrTx/>
              <a:buSzTx/>
              <a:buFont typeface="Arial" panose="020B0604020202020204" pitchFamily="34" charset="0"/>
              <a:buChar char="•"/>
              <a:tabLst/>
              <a:defRPr sz="2800" b="0">
                <a:latin typeface="LabGrotesque-Black"/>
                <a:ea typeface="LabGrotesque-Black"/>
                <a:cs typeface="LabGrotesque-Black"/>
                <a:sym typeface="LabGrotesque-Black"/>
              </a:defRPr>
            </a:pPr>
            <a:r>
              <a:rPr lang="en-US" sz="1400" dirty="0">
                <a:latin typeface="Work Sans" pitchFamily="2" charset="77"/>
                <a:sym typeface="LabGrotesque-Black"/>
              </a:rPr>
              <a:t>cd &lt;repository name&gt; on your local system</a:t>
            </a:r>
          </a:p>
        </p:txBody>
      </p:sp>
      <p:sp>
        <p:nvSpPr>
          <p:cNvPr id="4" name="TextBox 3">
            <a:extLst>
              <a:ext uri="{FF2B5EF4-FFF2-40B4-BE49-F238E27FC236}">
                <a16:creationId xmlns:a16="http://schemas.microsoft.com/office/drawing/2014/main" id="{08616643-5FB5-193D-7DD4-462EE02645E4}"/>
              </a:ext>
            </a:extLst>
          </p:cNvPr>
          <p:cNvSpPr txBox="1"/>
          <p:nvPr/>
        </p:nvSpPr>
        <p:spPr>
          <a:xfrm>
            <a:off x="371706" y="2669457"/>
            <a:ext cx="11729077" cy="400110"/>
          </a:xfrm>
          <a:prstGeom prst="rect">
            <a:avLst/>
          </a:prstGeom>
          <a:noFill/>
        </p:spPr>
        <p:txBody>
          <a:bodyPr wrap="square">
            <a:spAutoFit/>
          </a:bodyPr>
          <a:lstStyle/>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r>
              <a:rPr lang="en-US" sz="2000" b="1" dirty="0">
                <a:latin typeface="Work Sans" pitchFamily="2" charset="77"/>
                <a:sym typeface="LabGrotesque-Black"/>
              </a:rPr>
              <a:t>Step 2: </a:t>
            </a:r>
            <a:r>
              <a:rPr lang="en-US" sz="2000" dirty="0">
                <a:latin typeface="Work Sans" pitchFamily="2" charset="77"/>
                <a:sym typeface="LabGrotesque-Black"/>
              </a:rPr>
              <a:t>Setup Virtual Environment</a:t>
            </a:r>
          </a:p>
        </p:txBody>
      </p:sp>
      <p:sp>
        <p:nvSpPr>
          <p:cNvPr id="5" name="TextBox 4">
            <a:extLst>
              <a:ext uri="{FF2B5EF4-FFF2-40B4-BE49-F238E27FC236}">
                <a16:creationId xmlns:a16="http://schemas.microsoft.com/office/drawing/2014/main" id="{4D8613F1-0748-EEE9-61CC-8611D71EEE1E}"/>
              </a:ext>
            </a:extLst>
          </p:cNvPr>
          <p:cNvSpPr txBox="1"/>
          <p:nvPr/>
        </p:nvSpPr>
        <p:spPr>
          <a:xfrm>
            <a:off x="371705" y="3174012"/>
            <a:ext cx="11729077" cy="954107"/>
          </a:xfrm>
          <a:prstGeom prst="rect">
            <a:avLst/>
          </a:prstGeom>
          <a:noFill/>
        </p:spPr>
        <p:txBody>
          <a:bodyPr wrap="square">
            <a:spAutoFit/>
          </a:bodyPr>
          <a:lstStyle/>
          <a:p>
            <a:pPr marL="285750" marR="0" lvl="0" indent="-285750" algn="l" defTabSz="457182" rtl="0" eaLnBrk="1" fontAlgn="auto" latinLnBrk="0" hangingPunct="0">
              <a:lnSpc>
                <a:spcPct val="100000"/>
              </a:lnSpc>
              <a:spcBef>
                <a:spcPts val="0"/>
              </a:spcBef>
              <a:spcAft>
                <a:spcPts val="0"/>
              </a:spcAft>
              <a:buClrTx/>
              <a:buSzTx/>
              <a:buFont typeface="Arial" panose="020B0604020202020204" pitchFamily="34" charset="0"/>
              <a:buChar char="•"/>
              <a:tabLst/>
              <a:defRPr sz="2800" b="0">
                <a:latin typeface="LabGrotesque-Black"/>
                <a:ea typeface="LabGrotesque-Black"/>
                <a:cs typeface="LabGrotesque-Black"/>
                <a:sym typeface="LabGrotesque-Black"/>
              </a:defRPr>
            </a:pPr>
            <a:r>
              <a:rPr lang="en-US" sz="1400" dirty="0">
                <a:latin typeface="Work Sans" pitchFamily="2" charset="77"/>
                <a:sym typeface="LabGrotesque-Black"/>
              </a:rPr>
              <a:t>Install </a:t>
            </a:r>
            <a:r>
              <a:rPr lang="en-US" sz="1400" dirty="0" err="1">
                <a:latin typeface="Work Sans" pitchFamily="2" charset="77"/>
                <a:sym typeface="LabGrotesque-Black"/>
              </a:rPr>
              <a:t>uv</a:t>
            </a:r>
            <a:endParaRPr lang="en-US" sz="1400" dirty="0">
              <a:latin typeface="Work Sans" pitchFamily="2" charset="77"/>
              <a:sym typeface="LabGrotesque-Black"/>
            </a:endParaRPr>
          </a:p>
          <a:p>
            <a:pPr marL="285750" marR="0" lvl="0" indent="-285750" algn="l" defTabSz="457182" rtl="0" eaLnBrk="1" fontAlgn="auto" latinLnBrk="0" hangingPunct="0">
              <a:lnSpc>
                <a:spcPct val="100000"/>
              </a:lnSpc>
              <a:spcBef>
                <a:spcPts val="0"/>
              </a:spcBef>
              <a:spcAft>
                <a:spcPts val="0"/>
              </a:spcAft>
              <a:buClrTx/>
              <a:buSzTx/>
              <a:buFont typeface="Arial" panose="020B0604020202020204" pitchFamily="34" charset="0"/>
              <a:buChar char="•"/>
              <a:tabLst/>
              <a:defRPr sz="2800" b="0">
                <a:latin typeface="LabGrotesque-Black"/>
                <a:ea typeface="LabGrotesque-Black"/>
                <a:cs typeface="LabGrotesque-Black"/>
                <a:sym typeface="LabGrotesque-Black"/>
              </a:defRPr>
            </a:pPr>
            <a:r>
              <a:rPr lang="en-US" sz="1400" dirty="0">
                <a:latin typeface="Work Sans" pitchFamily="2" charset="77"/>
                <a:sym typeface="LabGrotesque-Black"/>
              </a:rPr>
              <a:t>Create virtual environment using &lt;</a:t>
            </a:r>
            <a:r>
              <a:rPr lang="en-US" sz="1400" dirty="0" err="1">
                <a:latin typeface="Work Sans" pitchFamily="2" charset="77"/>
                <a:sym typeface="LabGrotesque-Black"/>
              </a:rPr>
              <a:t>uv</a:t>
            </a:r>
            <a:r>
              <a:rPr lang="en-US" sz="1400" dirty="0">
                <a:latin typeface="Work Sans" pitchFamily="2" charset="77"/>
                <a:sym typeface="LabGrotesque-Black"/>
              </a:rPr>
              <a:t> </a:t>
            </a:r>
            <a:r>
              <a:rPr lang="en-US" sz="1400" dirty="0" err="1">
                <a:latin typeface="Work Sans" pitchFamily="2" charset="77"/>
                <a:sym typeface="LabGrotesque-Black"/>
              </a:rPr>
              <a:t>venv</a:t>
            </a:r>
            <a:r>
              <a:rPr lang="en-US" sz="1400" dirty="0">
                <a:latin typeface="Work Sans" pitchFamily="2" charset="77"/>
                <a:sym typeface="LabGrotesque-Black"/>
              </a:rPr>
              <a:t>&gt;</a:t>
            </a:r>
          </a:p>
          <a:p>
            <a:pPr marL="285750" marR="0" lvl="0" indent="-285750" algn="l" defTabSz="457182" rtl="0" eaLnBrk="1" fontAlgn="auto" latinLnBrk="0" hangingPunct="0">
              <a:lnSpc>
                <a:spcPct val="100000"/>
              </a:lnSpc>
              <a:spcBef>
                <a:spcPts val="0"/>
              </a:spcBef>
              <a:spcAft>
                <a:spcPts val="0"/>
              </a:spcAft>
              <a:buClrTx/>
              <a:buSzTx/>
              <a:buFont typeface="Arial" panose="020B0604020202020204" pitchFamily="34" charset="0"/>
              <a:buChar char="•"/>
              <a:tabLst/>
              <a:defRPr sz="2800" b="0">
                <a:latin typeface="LabGrotesque-Black"/>
                <a:ea typeface="LabGrotesque-Black"/>
                <a:cs typeface="LabGrotesque-Black"/>
                <a:sym typeface="LabGrotesque-Black"/>
              </a:defRPr>
            </a:pPr>
            <a:r>
              <a:rPr lang="en-US" sz="1400" dirty="0">
                <a:latin typeface="Work Sans" pitchFamily="2" charset="77"/>
                <a:sym typeface="LabGrotesque-Black"/>
              </a:rPr>
              <a:t>Perform &lt;insert different commands for activating </a:t>
            </a:r>
            <a:r>
              <a:rPr lang="en-US" sz="1400" dirty="0" err="1">
                <a:latin typeface="Work Sans" pitchFamily="2" charset="77"/>
                <a:sym typeface="LabGrotesque-Black"/>
              </a:rPr>
              <a:t>venv</a:t>
            </a:r>
            <a:r>
              <a:rPr lang="en-US" sz="1400" dirty="0">
                <a:latin typeface="Work Sans" pitchFamily="2" charset="77"/>
                <a:sym typeface="LabGrotesque-Black"/>
              </a:rPr>
              <a:t> for different operating systems&gt;</a:t>
            </a:r>
          </a:p>
          <a:p>
            <a:pPr marL="285750" marR="0" lvl="0" indent="-285750" algn="l" defTabSz="457182" rtl="0" eaLnBrk="1" fontAlgn="auto" latinLnBrk="0" hangingPunct="0">
              <a:lnSpc>
                <a:spcPct val="100000"/>
              </a:lnSpc>
              <a:spcBef>
                <a:spcPts val="0"/>
              </a:spcBef>
              <a:spcAft>
                <a:spcPts val="0"/>
              </a:spcAft>
              <a:buClrTx/>
              <a:buSzTx/>
              <a:buFont typeface="Arial" panose="020B0604020202020204" pitchFamily="34" charset="0"/>
              <a:buChar char="•"/>
              <a:tabLst/>
              <a:defRPr sz="2800" b="0">
                <a:latin typeface="LabGrotesque-Black"/>
                <a:ea typeface="LabGrotesque-Black"/>
                <a:cs typeface="LabGrotesque-Black"/>
                <a:sym typeface="LabGrotesque-Black"/>
              </a:defRPr>
            </a:pPr>
            <a:r>
              <a:rPr lang="en-US" sz="1400" dirty="0">
                <a:latin typeface="Work Sans" pitchFamily="2" charset="77"/>
                <a:sym typeface="LabGrotesque-Black"/>
              </a:rPr>
              <a:t>Execute command &lt;</a:t>
            </a:r>
            <a:r>
              <a:rPr lang="en-US" sz="1400" dirty="0" err="1">
                <a:latin typeface="Work Sans" pitchFamily="2" charset="77"/>
                <a:sym typeface="LabGrotesque-Black"/>
              </a:rPr>
              <a:t>uv</a:t>
            </a:r>
            <a:r>
              <a:rPr lang="en-US" sz="1400" dirty="0">
                <a:latin typeface="Work Sans" pitchFamily="2" charset="77"/>
                <a:sym typeface="LabGrotesque-Black"/>
              </a:rPr>
              <a:t> sync&gt;</a:t>
            </a:r>
          </a:p>
        </p:txBody>
      </p:sp>
      <p:sp>
        <p:nvSpPr>
          <p:cNvPr id="6" name="TextBox 5">
            <a:extLst>
              <a:ext uri="{FF2B5EF4-FFF2-40B4-BE49-F238E27FC236}">
                <a16:creationId xmlns:a16="http://schemas.microsoft.com/office/drawing/2014/main" id="{26C3AC93-C7A4-7A7A-8BD3-0C97FB7F2E36}"/>
              </a:ext>
            </a:extLst>
          </p:cNvPr>
          <p:cNvSpPr txBox="1"/>
          <p:nvPr/>
        </p:nvSpPr>
        <p:spPr>
          <a:xfrm>
            <a:off x="371705" y="4505691"/>
            <a:ext cx="11729077" cy="400110"/>
          </a:xfrm>
          <a:prstGeom prst="rect">
            <a:avLst/>
          </a:prstGeom>
          <a:noFill/>
        </p:spPr>
        <p:txBody>
          <a:bodyPr wrap="square">
            <a:spAutoFit/>
          </a:bodyPr>
          <a:lstStyle/>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r>
              <a:rPr lang="en-US" sz="2000" b="1" dirty="0">
                <a:latin typeface="Work Sans" pitchFamily="2" charset="77"/>
                <a:sym typeface="LabGrotesque-Black"/>
              </a:rPr>
              <a:t>Step 3: </a:t>
            </a:r>
            <a:r>
              <a:rPr lang="en-US" sz="2000" dirty="0">
                <a:latin typeface="Work Sans" pitchFamily="2" charset="77"/>
                <a:sym typeface="LabGrotesque-Black"/>
              </a:rPr>
              <a:t>Install Cursor</a:t>
            </a:r>
          </a:p>
        </p:txBody>
      </p:sp>
      <p:sp>
        <p:nvSpPr>
          <p:cNvPr id="7" name="TextBox 6">
            <a:extLst>
              <a:ext uri="{FF2B5EF4-FFF2-40B4-BE49-F238E27FC236}">
                <a16:creationId xmlns:a16="http://schemas.microsoft.com/office/drawing/2014/main" id="{6B63B3FA-ADF4-815B-52A6-4B62C1141AB5}"/>
              </a:ext>
            </a:extLst>
          </p:cNvPr>
          <p:cNvSpPr txBox="1"/>
          <p:nvPr/>
        </p:nvSpPr>
        <p:spPr>
          <a:xfrm>
            <a:off x="371704" y="5010246"/>
            <a:ext cx="11729077" cy="523220"/>
          </a:xfrm>
          <a:prstGeom prst="rect">
            <a:avLst/>
          </a:prstGeom>
          <a:noFill/>
        </p:spPr>
        <p:txBody>
          <a:bodyPr wrap="square">
            <a:spAutoFit/>
          </a:bodyPr>
          <a:lstStyle/>
          <a:p>
            <a:pPr marL="285750" marR="0" lvl="0" indent="-285750" algn="l" defTabSz="457182" rtl="0" eaLnBrk="1" fontAlgn="auto" latinLnBrk="0" hangingPunct="0">
              <a:lnSpc>
                <a:spcPct val="100000"/>
              </a:lnSpc>
              <a:spcBef>
                <a:spcPts val="0"/>
              </a:spcBef>
              <a:spcAft>
                <a:spcPts val="0"/>
              </a:spcAft>
              <a:buClrTx/>
              <a:buSzTx/>
              <a:buFont typeface="Arial" panose="020B0604020202020204" pitchFamily="34" charset="0"/>
              <a:buChar char="•"/>
              <a:tabLst/>
              <a:defRPr sz="2800" b="0">
                <a:latin typeface="LabGrotesque-Black"/>
                <a:ea typeface="LabGrotesque-Black"/>
                <a:cs typeface="LabGrotesque-Black"/>
                <a:sym typeface="LabGrotesque-Black"/>
              </a:defRPr>
            </a:pPr>
            <a:r>
              <a:rPr lang="en-US" sz="1400" dirty="0">
                <a:latin typeface="Work Sans" pitchFamily="2" charset="77"/>
                <a:sym typeface="LabGrotesque-Black"/>
              </a:rPr>
              <a:t>Install Cursor IDE and open the project</a:t>
            </a:r>
          </a:p>
          <a:p>
            <a:pPr marL="285750" marR="0" lvl="0" indent="-285750" algn="l" defTabSz="457182" rtl="0" eaLnBrk="1" fontAlgn="auto" latinLnBrk="0" hangingPunct="0">
              <a:lnSpc>
                <a:spcPct val="100000"/>
              </a:lnSpc>
              <a:spcBef>
                <a:spcPts val="0"/>
              </a:spcBef>
              <a:spcAft>
                <a:spcPts val="0"/>
              </a:spcAft>
              <a:buClrTx/>
              <a:buSzTx/>
              <a:buFont typeface="Arial" panose="020B0604020202020204" pitchFamily="34" charset="0"/>
              <a:buChar char="•"/>
              <a:tabLst/>
              <a:defRPr sz="2800" b="0">
                <a:latin typeface="LabGrotesque-Black"/>
                <a:ea typeface="LabGrotesque-Black"/>
                <a:cs typeface="LabGrotesque-Black"/>
                <a:sym typeface="LabGrotesque-Black"/>
              </a:defRPr>
            </a:pPr>
            <a:r>
              <a:rPr lang="en-US" sz="1400" dirty="0">
                <a:latin typeface="Work Sans" pitchFamily="2" charset="77"/>
                <a:sym typeface="LabGrotesque-Black"/>
              </a:rPr>
              <a:t>Select the correct environment</a:t>
            </a:r>
          </a:p>
        </p:txBody>
      </p:sp>
      <p:sp>
        <p:nvSpPr>
          <p:cNvPr id="8" name="TextBox 7">
            <a:extLst>
              <a:ext uri="{FF2B5EF4-FFF2-40B4-BE49-F238E27FC236}">
                <a16:creationId xmlns:a16="http://schemas.microsoft.com/office/drawing/2014/main" id="{C254497B-4382-BC2B-5644-3546A7B78B03}"/>
              </a:ext>
            </a:extLst>
          </p:cNvPr>
          <p:cNvSpPr txBox="1"/>
          <p:nvPr/>
        </p:nvSpPr>
        <p:spPr>
          <a:xfrm>
            <a:off x="371705" y="5911038"/>
            <a:ext cx="11729077" cy="400110"/>
          </a:xfrm>
          <a:prstGeom prst="rect">
            <a:avLst/>
          </a:prstGeom>
          <a:noFill/>
        </p:spPr>
        <p:txBody>
          <a:bodyPr wrap="square">
            <a:spAutoFit/>
          </a:bodyPr>
          <a:lstStyle/>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r>
              <a:rPr lang="en-US" sz="2000" b="1" dirty="0">
                <a:latin typeface="Work Sans" pitchFamily="2" charset="77"/>
                <a:sym typeface="LabGrotesque-Black"/>
              </a:rPr>
              <a:t>And you’re set!</a:t>
            </a:r>
            <a:endParaRPr lang="en-US" sz="2000" dirty="0">
              <a:latin typeface="Work Sans" pitchFamily="2" charset="77"/>
              <a:sym typeface="LabGrotesque-Black"/>
            </a:endParaRPr>
          </a:p>
        </p:txBody>
      </p:sp>
      <p:sp>
        <p:nvSpPr>
          <p:cNvPr id="10" name="TextBox 9">
            <a:extLst>
              <a:ext uri="{FF2B5EF4-FFF2-40B4-BE49-F238E27FC236}">
                <a16:creationId xmlns:a16="http://schemas.microsoft.com/office/drawing/2014/main" id="{4676EC26-7717-C26C-483B-56704C55372A}"/>
              </a:ext>
            </a:extLst>
          </p:cNvPr>
          <p:cNvSpPr txBox="1"/>
          <p:nvPr/>
        </p:nvSpPr>
        <p:spPr>
          <a:xfrm>
            <a:off x="304802" y="297963"/>
            <a:ext cx="11729077" cy="461665"/>
          </a:xfrm>
          <a:prstGeom prst="rect">
            <a:avLst/>
          </a:prstGeom>
          <a:noFill/>
        </p:spPr>
        <p:txBody>
          <a:bodyPr wrap="square">
            <a:spAutoFit/>
          </a:bodyPr>
          <a:lstStyle/>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r>
              <a:rPr kumimoji="0" lang="en-US" sz="2400" b="1" i="0" u="none" strike="noStrike" kern="1200" cap="none" spc="0" normalizeH="0" baseline="0" noProof="0" dirty="0">
                <a:ln>
                  <a:noFill/>
                </a:ln>
                <a:effectLst/>
                <a:uLnTx/>
                <a:uFillTx/>
                <a:latin typeface="Work Sans" pitchFamily="2" charset="77"/>
                <a:sym typeface="LabGrotesque-Black"/>
              </a:rPr>
              <a:t>Getting Started</a:t>
            </a:r>
            <a:endParaRPr lang="en-US" sz="2400" dirty="0">
              <a:latin typeface="Work Sans" pitchFamily="2" charset="77"/>
              <a:sym typeface="LabGrotesque-Black"/>
            </a:endParaRPr>
          </a:p>
        </p:txBody>
      </p:sp>
      <p:pic>
        <p:nvPicPr>
          <p:cNvPr id="11" name="pasted-movie.png" descr="pasted-movie.png">
            <a:extLst>
              <a:ext uri="{FF2B5EF4-FFF2-40B4-BE49-F238E27FC236}">
                <a16:creationId xmlns:a16="http://schemas.microsoft.com/office/drawing/2014/main" id="{2B4BC304-D60E-BF70-10B7-9FD657A08749}"/>
              </a:ext>
            </a:extLst>
          </p:cNvPr>
          <p:cNvPicPr>
            <a:picLocks noChangeAspect="1"/>
          </p:cNvPicPr>
          <p:nvPr/>
        </p:nvPicPr>
        <p:blipFill>
          <a:blip r:embed="rId3"/>
          <a:srcRect r="83605"/>
          <a:stretch>
            <a:fillRect/>
          </a:stretch>
        </p:blipFill>
        <p:spPr>
          <a:xfrm>
            <a:off x="11771332" y="122773"/>
            <a:ext cx="262547" cy="318005"/>
          </a:xfrm>
          <a:prstGeom prst="rect">
            <a:avLst/>
          </a:prstGeom>
          <a:ln w="3175">
            <a:miter lim="400000"/>
          </a:ln>
        </p:spPr>
      </p:pic>
    </p:spTree>
    <p:extLst>
      <p:ext uri="{BB962C8B-B14F-4D97-AF65-F5344CB8AC3E}">
        <p14:creationId xmlns:p14="http://schemas.microsoft.com/office/powerpoint/2010/main" val="17102021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2EF87D-983D-C055-2A79-8238AC9CD37A}"/>
            </a:ext>
          </a:extLst>
        </p:cNvPr>
        <p:cNvGrpSpPr/>
        <p:nvPr/>
      </p:nvGrpSpPr>
      <p:grpSpPr>
        <a:xfrm>
          <a:off x="0" y="0"/>
          <a:ext cx="0" cy="0"/>
          <a:chOff x="0" y="0"/>
          <a:chExt cx="0" cy="0"/>
        </a:xfrm>
      </p:grpSpPr>
      <p:sp>
        <p:nvSpPr>
          <p:cNvPr id="16" name="Text Placeholder 5">
            <a:extLst>
              <a:ext uri="{FF2B5EF4-FFF2-40B4-BE49-F238E27FC236}">
                <a16:creationId xmlns:a16="http://schemas.microsoft.com/office/drawing/2014/main" id="{07D6B092-647B-60D0-F997-C0A7C6BA9921}"/>
              </a:ext>
            </a:extLst>
          </p:cNvPr>
          <p:cNvSpPr txBox="1">
            <a:spLocks/>
          </p:cNvSpPr>
          <p:nvPr/>
        </p:nvSpPr>
        <p:spPr>
          <a:xfrm>
            <a:off x="192358" y="1170792"/>
            <a:ext cx="11298916" cy="5031084"/>
          </a:xfrm>
          <a:prstGeom prst="rect">
            <a:avLst/>
          </a:prstGeom>
        </p:spPr>
        <p:txBody>
          <a:bodyPr vert="horz" lIns="91440" tIns="45720" rIns="91440" bIns="45720" rtlCol="0" anchor="t" anchorCtr="0">
            <a:normAutofit/>
          </a:bodyPr>
          <a:lstStyle>
            <a:lvl1pPr marL="0" indent="0" algn="l" defTabSz="457200" rtl="0" eaLnBrk="1" latinLnBrk="0" hangingPunct="1">
              <a:spcBef>
                <a:spcPct val="20000"/>
              </a:spcBef>
              <a:spcAft>
                <a:spcPts val="600"/>
              </a:spcAft>
              <a:buClr>
                <a:schemeClr val="accent2"/>
              </a:buClr>
              <a:buSzPct val="92000"/>
              <a:buFontTx/>
              <a:buNone/>
              <a:defRPr sz="1800" kern="1200" baseline="0">
                <a:solidFill>
                  <a:schemeClr val="tx2"/>
                </a:solidFill>
                <a:latin typeface="Nissan Pro Regular" panose="02000503030000020003" pitchFamily="50" charset="0"/>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285750" marR="0" lvl="0" indent="-285750" algn="l" defTabSz="457200" rtl="0" eaLnBrk="1" fontAlgn="auto" latinLnBrk="0" hangingPunct="1">
              <a:lnSpc>
                <a:spcPct val="100000"/>
              </a:lnSpc>
              <a:spcBef>
                <a:spcPct val="20000"/>
              </a:spcBef>
              <a:spcAft>
                <a:spcPts val="1200"/>
              </a:spcAft>
              <a:buClr>
                <a:srgbClr val="ED8428"/>
              </a:buClr>
              <a:buSzPct val="92000"/>
              <a:buFont typeface="Arial" panose="020B0604020202020204" pitchFamily="34" charset="0"/>
              <a:buChar char="•"/>
              <a:tabLst/>
              <a:defRPr/>
            </a:pPr>
            <a:r>
              <a:rPr kumimoji="0" lang="en-GB" sz="1800" b="0" i="0" u="none" strike="noStrike" kern="1200" cap="none" spc="0" normalizeH="0" baseline="0" noProof="0" dirty="0">
                <a:ln>
                  <a:noFill/>
                </a:ln>
                <a:solidFill>
                  <a:schemeClr val="tx1"/>
                </a:solidFill>
                <a:effectLst/>
                <a:uLnTx/>
                <a:uFillTx/>
                <a:latin typeface="Work Sans" pitchFamily="2" charset="77"/>
              </a:rPr>
              <a:t>Primary use cases that leverage function calling</a:t>
            </a:r>
            <a:r>
              <a:rPr kumimoji="0" lang="en-IN" sz="1800" b="0" i="0" u="none" strike="noStrike" kern="1200" cap="none" spc="0" normalizeH="0" baseline="0" noProof="0" dirty="0">
                <a:ln>
                  <a:noFill/>
                </a:ln>
                <a:solidFill>
                  <a:schemeClr val="tx1"/>
                </a:solidFill>
                <a:effectLst/>
                <a:uLnTx/>
                <a:uFillTx/>
                <a:latin typeface="Work Sans" pitchFamily="2" charset="77"/>
              </a:rPr>
              <a:t>:</a:t>
            </a:r>
          </a:p>
          <a:p>
            <a:pPr marL="971550" marR="0" lvl="1" indent="-285750" algn="l" defTabSz="457200" rtl="0" eaLnBrk="1" fontAlgn="auto" latinLnBrk="0" hangingPunct="1">
              <a:lnSpc>
                <a:spcPct val="100000"/>
              </a:lnSpc>
              <a:spcBef>
                <a:spcPct val="20000"/>
              </a:spcBef>
              <a:spcAft>
                <a:spcPts val="0"/>
              </a:spcAft>
              <a:buClr>
                <a:srgbClr val="ED8428"/>
              </a:buClr>
              <a:buSzPct val="92000"/>
              <a:buFont typeface="Wingdings 2" panose="05020102010507070707" pitchFamily="18" charset="2"/>
              <a:buChar char=""/>
              <a:tabLst/>
              <a:defRPr/>
            </a:pPr>
            <a:r>
              <a:rPr kumimoji="0" lang="en-GB" b="0" i="0" u="none" strike="noStrike" kern="1200" cap="none" spc="0" normalizeH="0" baseline="0" noProof="0" dirty="0">
                <a:ln>
                  <a:noFill/>
                </a:ln>
                <a:solidFill>
                  <a:schemeClr val="tx1"/>
                </a:solidFill>
                <a:effectLst/>
                <a:uLnTx/>
                <a:uFillTx/>
                <a:latin typeface="Work Sans" pitchFamily="2" charset="77"/>
              </a:rPr>
              <a:t>Agents</a:t>
            </a:r>
          </a:p>
          <a:p>
            <a:pPr marL="1241550" lvl="2" indent="-285750">
              <a:spcAft>
                <a:spcPts val="0"/>
              </a:spcAft>
              <a:buClr>
                <a:srgbClr val="ED8428"/>
              </a:buClr>
              <a:defRPr/>
            </a:pPr>
            <a:r>
              <a:rPr lang="en-IN" dirty="0"/>
              <a:t>For example, if you say, "What's the weather like in Boston?", the LLM can decide that it needs a weather API to get the answer. It then generates a structured function call (e.g., </a:t>
            </a:r>
            <a:r>
              <a:rPr lang="en-IN" dirty="0" err="1"/>
              <a:t>get_weather</a:t>
            </a:r>
            <a:r>
              <a:rPr lang="en-IN" dirty="0"/>
              <a:t>(location="Boston")), which your application executes. The results from that API are then sent back to the LLM, which uses them to formulate a natural language response like, "The weather in Boston is currently sunny and 75°F.”</a:t>
            </a:r>
          </a:p>
          <a:p>
            <a:pPr marL="1241550" lvl="2" indent="-285750">
              <a:spcAft>
                <a:spcPts val="0"/>
              </a:spcAft>
              <a:buClr>
                <a:srgbClr val="ED8428"/>
              </a:buClr>
              <a:defRPr/>
            </a:pPr>
            <a:endParaRPr lang="en-IN" dirty="0"/>
          </a:p>
          <a:p>
            <a:pPr marL="971550" lvl="1" indent="-285750">
              <a:spcAft>
                <a:spcPts val="0"/>
              </a:spcAft>
              <a:buClr>
                <a:srgbClr val="ED8428"/>
              </a:buClr>
              <a:defRPr/>
            </a:pPr>
            <a:r>
              <a:rPr lang="en-IN" dirty="0"/>
              <a:t>Complex multi-turn chatbots</a:t>
            </a:r>
          </a:p>
          <a:p>
            <a:pPr marL="1241550" lvl="2" indent="-285750">
              <a:spcAft>
                <a:spcPts val="0"/>
              </a:spcAft>
              <a:buClr>
                <a:srgbClr val="ED8428"/>
              </a:buClr>
              <a:defRPr/>
            </a:pPr>
            <a:r>
              <a:rPr lang="en-IN" dirty="0"/>
              <a:t>By using function calls, the chatbot can "write" to a memory or database and "read" from it in subsequent turns.</a:t>
            </a:r>
          </a:p>
          <a:p>
            <a:pPr marL="1241550" lvl="2" indent="-285750">
              <a:spcAft>
                <a:spcPts val="0"/>
              </a:spcAft>
              <a:buClr>
                <a:srgbClr val="ED8428"/>
              </a:buClr>
              <a:defRPr/>
            </a:pPr>
            <a:endParaRPr kumimoji="0" lang="en-GB" b="0" i="0" u="none" strike="noStrike" kern="1200" cap="none" spc="0" normalizeH="0" baseline="0" noProof="0" dirty="0">
              <a:ln>
                <a:noFill/>
              </a:ln>
              <a:solidFill>
                <a:schemeClr val="tx1"/>
              </a:solidFill>
              <a:effectLst/>
              <a:uLnTx/>
              <a:uFillTx/>
              <a:latin typeface="Work Sans" pitchFamily="2" charset="77"/>
            </a:endParaRPr>
          </a:p>
          <a:p>
            <a:pPr marL="971550" marR="0" lvl="1" indent="-285750" algn="l" defTabSz="457200" rtl="0" eaLnBrk="1" fontAlgn="auto" latinLnBrk="0" hangingPunct="1">
              <a:lnSpc>
                <a:spcPct val="100000"/>
              </a:lnSpc>
              <a:spcBef>
                <a:spcPct val="20000"/>
              </a:spcBef>
              <a:spcAft>
                <a:spcPts val="0"/>
              </a:spcAft>
              <a:buClr>
                <a:srgbClr val="ED8428"/>
              </a:buClr>
              <a:buSzPct val="92000"/>
              <a:buFont typeface="Wingdings 2" panose="05020102010507070707" pitchFamily="18" charset="2"/>
              <a:buChar char=""/>
              <a:tabLst/>
              <a:defRPr/>
            </a:pPr>
            <a:r>
              <a:rPr kumimoji="0" lang="en-GB" b="0" i="0" u="none" strike="noStrike" kern="1200" cap="none" spc="0" normalizeH="0" baseline="0" noProof="0" dirty="0">
                <a:ln>
                  <a:noFill/>
                </a:ln>
                <a:solidFill>
                  <a:schemeClr val="tx1"/>
                </a:solidFill>
                <a:effectLst/>
                <a:uLnTx/>
                <a:uFillTx/>
                <a:latin typeface="Work Sans" pitchFamily="2" charset="77"/>
              </a:rPr>
              <a:t>Batch inference feature extraction</a:t>
            </a:r>
          </a:p>
          <a:p>
            <a:pPr marL="1241550" lvl="2" indent="-285750">
              <a:spcAft>
                <a:spcPts val="0"/>
              </a:spcAft>
              <a:buClr>
                <a:srgbClr val="ED8428"/>
              </a:buClr>
              <a:defRPr/>
            </a:pPr>
            <a:r>
              <a:rPr lang="en-IN" dirty="0"/>
              <a:t>For example, you could have millions of customer reviews and use an LLM with a function-calling capability to extract key information like </a:t>
            </a:r>
            <a:r>
              <a:rPr lang="en-IN" dirty="0" err="1"/>
              <a:t>product_name</a:t>
            </a:r>
            <a:r>
              <a:rPr lang="en-IN" dirty="0"/>
              <a:t>, sentiment (positive/negative), and </a:t>
            </a:r>
            <a:r>
              <a:rPr lang="en-IN" dirty="0" err="1"/>
              <a:t>key_complaint</a:t>
            </a:r>
            <a:r>
              <a:rPr lang="en-IN" dirty="0"/>
              <a:t>.</a:t>
            </a:r>
            <a:endParaRPr kumimoji="0" lang="en-GB" b="0" i="0" u="none" strike="noStrike" kern="1200" cap="none" spc="0" normalizeH="0" baseline="0" noProof="0" dirty="0">
              <a:ln>
                <a:noFill/>
              </a:ln>
              <a:solidFill>
                <a:schemeClr val="tx1"/>
              </a:solidFill>
              <a:effectLst/>
              <a:uLnTx/>
              <a:uFillTx/>
              <a:latin typeface="Work Sans" pitchFamily="2" charset="77"/>
            </a:endParaRPr>
          </a:p>
          <a:p>
            <a:pPr marL="971550" marR="0" lvl="1" indent="-285750" algn="l" defTabSz="457200" rtl="0" eaLnBrk="1" fontAlgn="auto" latinLnBrk="0" hangingPunct="1">
              <a:lnSpc>
                <a:spcPct val="100000"/>
              </a:lnSpc>
              <a:spcBef>
                <a:spcPct val="20000"/>
              </a:spcBef>
              <a:spcAft>
                <a:spcPts val="0"/>
              </a:spcAft>
              <a:buClr>
                <a:srgbClr val="ED8428"/>
              </a:buClr>
              <a:buSzPct val="92000"/>
              <a:buFont typeface="Wingdings 2" panose="05020102010507070707" pitchFamily="18" charset="2"/>
              <a:buChar char=""/>
              <a:tabLst/>
              <a:defRPr/>
            </a:pPr>
            <a:endParaRPr lang="en-GB" dirty="0">
              <a:solidFill>
                <a:schemeClr val="tx1"/>
              </a:solidFill>
              <a:latin typeface="Work Sans" pitchFamily="2" charset="77"/>
            </a:endParaRPr>
          </a:p>
          <a:p>
            <a:pPr marL="971550" marR="0" lvl="1" indent="-285750" algn="l" defTabSz="457200" rtl="0" eaLnBrk="1" fontAlgn="auto" latinLnBrk="0" hangingPunct="1">
              <a:lnSpc>
                <a:spcPct val="100000"/>
              </a:lnSpc>
              <a:spcBef>
                <a:spcPct val="20000"/>
              </a:spcBef>
              <a:spcAft>
                <a:spcPts val="0"/>
              </a:spcAft>
              <a:buClr>
                <a:srgbClr val="ED8428"/>
              </a:buClr>
              <a:buSzPct val="92000"/>
              <a:buFont typeface="Wingdings 2" panose="05020102010507070707" pitchFamily="18" charset="2"/>
              <a:buChar char=""/>
              <a:tabLst/>
              <a:defRPr/>
            </a:pPr>
            <a:r>
              <a:rPr kumimoji="0" lang="en-GB" b="0" i="0" u="none" strike="noStrike" kern="1200" cap="none" spc="0" normalizeH="0" baseline="0" noProof="0" dirty="0">
                <a:ln>
                  <a:noFill/>
                </a:ln>
                <a:solidFill>
                  <a:schemeClr val="tx1"/>
                </a:solidFill>
                <a:effectLst/>
                <a:uLnTx/>
                <a:uFillTx/>
                <a:latin typeface="Work Sans" pitchFamily="2" charset="77"/>
              </a:rPr>
              <a:t>Structured output generation</a:t>
            </a:r>
          </a:p>
          <a:p>
            <a:pPr marL="1241550" lvl="2" indent="-285750">
              <a:spcAft>
                <a:spcPts val="0"/>
              </a:spcAft>
              <a:buClr>
                <a:srgbClr val="ED8428"/>
              </a:buClr>
              <a:defRPr/>
            </a:pPr>
            <a:r>
              <a:rPr lang="en-GB" dirty="0">
                <a:solidFill>
                  <a:schemeClr val="tx1"/>
                </a:solidFill>
                <a:latin typeface="Work Sans" pitchFamily="2" charset="77"/>
              </a:rPr>
              <a:t>In general!</a:t>
            </a:r>
            <a:endParaRPr kumimoji="0" lang="en-IN" b="0" i="0" u="none" strike="noStrike" kern="1200" cap="none" spc="0" normalizeH="0" baseline="0" noProof="0" dirty="0">
              <a:ln>
                <a:noFill/>
              </a:ln>
              <a:solidFill>
                <a:schemeClr val="tx1"/>
              </a:solidFill>
              <a:effectLst/>
              <a:uLnTx/>
              <a:uFillTx/>
              <a:latin typeface="Work Sans" pitchFamily="2" charset="77"/>
            </a:endParaRPr>
          </a:p>
        </p:txBody>
      </p:sp>
      <p:sp>
        <p:nvSpPr>
          <p:cNvPr id="5" name="TextBox 4">
            <a:extLst>
              <a:ext uri="{FF2B5EF4-FFF2-40B4-BE49-F238E27FC236}">
                <a16:creationId xmlns:a16="http://schemas.microsoft.com/office/drawing/2014/main" id="{921FFCAB-7CB8-EB4B-7409-A04DA44D4EF1}"/>
              </a:ext>
            </a:extLst>
          </p:cNvPr>
          <p:cNvSpPr txBox="1"/>
          <p:nvPr/>
        </p:nvSpPr>
        <p:spPr>
          <a:xfrm>
            <a:off x="304802" y="297963"/>
            <a:ext cx="11729077" cy="461665"/>
          </a:xfrm>
          <a:prstGeom prst="rect">
            <a:avLst/>
          </a:prstGeom>
          <a:noFill/>
        </p:spPr>
        <p:txBody>
          <a:bodyPr wrap="square">
            <a:spAutoFit/>
          </a:bodyPr>
          <a:lstStyle/>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r>
              <a:rPr kumimoji="0" lang="en-US" sz="2400" b="1" i="0" u="none" strike="noStrike" kern="1200" cap="none" spc="0" normalizeH="0" baseline="0" noProof="0" dirty="0">
                <a:ln>
                  <a:noFill/>
                </a:ln>
                <a:effectLst/>
                <a:uLnTx/>
                <a:uFillTx/>
                <a:latin typeface="Work Sans" pitchFamily="2" charset="77"/>
                <a:sym typeface="LabGrotesque-Black"/>
              </a:rPr>
              <a:t>Tools and Function Calling</a:t>
            </a:r>
            <a:endParaRPr lang="en-US" sz="2400" dirty="0">
              <a:latin typeface="Work Sans" pitchFamily="2" charset="77"/>
              <a:sym typeface="LabGrotesque-Black"/>
            </a:endParaRPr>
          </a:p>
        </p:txBody>
      </p:sp>
      <p:pic>
        <p:nvPicPr>
          <p:cNvPr id="6" name="pasted-movie.png" descr="pasted-movie.png">
            <a:extLst>
              <a:ext uri="{FF2B5EF4-FFF2-40B4-BE49-F238E27FC236}">
                <a16:creationId xmlns:a16="http://schemas.microsoft.com/office/drawing/2014/main" id="{FF06C274-1438-B4AA-999D-CF7816AF21E5}"/>
              </a:ext>
            </a:extLst>
          </p:cNvPr>
          <p:cNvPicPr>
            <a:picLocks noChangeAspect="1"/>
          </p:cNvPicPr>
          <p:nvPr/>
        </p:nvPicPr>
        <p:blipFill>
          <a:blip r:embed="rId3"/>
          <a:srcRect r="83605"/>
          <a:stretch>
            <a:fillRect/>
          </a:stretch>
        </p:blipFill>
        <p:spPr>
          <a:xfrm>
            <a:off x="11771332" y="122773"/>
            <a:ext cx="262547" cy="318005"/>
          </a:xfrm>
          <a:prstGeom prst="rect">
            <a:avLst/>
          </a:prstGeom>
          <a:ln w="3175">
            <a:miter lim="400000"/>
          </a:ln>
        </p:spPr>
      </p:pic>
    </p:spTree>
    <p:extLst>
      <p:ext uri="{BB962C8B-B14F-4D97-AF65-F5344CB8AC3E}">
        <p14:creationId xmlns:p14="http://schemas.microsoft.com/office/powerpoint/2010/main" val="91079850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32DBA2-4203-069D-CBB2-C6DB57F53FA9}"/>
            </a:ext>
          </a:extLst>
        </p:cNvPr>
        <p:cNvGrpSpPr/>
        <p:nvPr/>
      </p:nvGrpSpPr>
      <p:grpSpPr>
        <a:xfrm>
          <a:off x="0" y="0"/>
          <a:ext cx="0" cy="0"/>
          <a:chOff x="0" y="0"/>
          <a:chExt cx="0" cy="0"/>
        </a:xfrm>
      </p:grpSpPr>
      <p:sp>
        <p:nvSpPr>
          <p:cNvPr id="19" name="TextBox 18">
            <a:extLst>
              <a:ext uri="{FF2B5EF4-FFF2-40B4-BE49-F238E27FC236}">
                <a16:creationId xmlns:a16="http://schemas.microsoft.com/office/drawing/2014/main" id="{B384624A-9ABD-B09C-AE4B-6D350A738B6B}"/>
              </a:ext>
            </a:extLst>
          </p:cNvPr>
          <p:cNvSpPr txBox="1"/>
          <p:nvPr/>
        </p:nvSpPr>
        <p:spPr>
          <a:xfrm>
            <a:off x="4002317" y="2723313"/>
            <a:ext cx="4187365" cy="338554"/>
          </a:xfrm>
          <a:prstGeom prst="rect">
            <a:avLst/>
          </a:prstGeom>
          <a:noFill/>
        </p:spPr>
        <p:txBody>
          <a:bodyPr wrap="none" rtlCol="0">
            <a:spAutoFit/>
          </a:bodyPr>
          <a:lstStyle/>
          <a:p>
            <a:pPr defTabSz="914400">
              <a:defRPr/>
            </a:pPr>
            <a:r>
              <a:rPr lang="en-US" sz="1600" b="1" i="1" dirty="0">
                <a:solidFill>
                  <a:srgbClr val="000000"/>
                </a:solidFill>
                <a:latin typeface="Work Sans" pitchFamily="2" charset="77"/>
                <a:ea typeface="メイリオ"/>
                <a:hlinkClick r:id="rId3"/>
              </a:rPr>
              <a:t>Berkeley Function-Calling Leaderboard</a:t>
            </a:r>
            <a:endParaRPr lang="en-US" sz="1600" b="1" i="1" dirty="0">
              <a:solidFill>
                <a:srgbClr val="000000"/>
              </a:solidFill>
              <a:latin typeface="Work Sans" pitchFamily="2" charset="77"/>
              <a:ea typeface="メイリオ"/>
            </a:endParaRPr>
          </a:p>
        </p:txBody>
      </p:sp>
      <p:sp>
        <p:nvSpPr>
          <p:cNvPr id="5" name="TextBox 4">
            <a:extLst>
              <a:ext uri="{FF2B5EF4-FFF2-40B4-BE49-F238E27FC236}">
                <a16:creationId xmlns:a16="http://schemas.microsoft.com/office/drawing/2014/main" id="{53C1C251-CBEE-A074-C893-118FFCBCB996}"/>
              </a:ext>
            </a:extLst>
          </p:cNvPr>
          <p:cNvSpPr txBox="1"/>
          <p:nvPr/>
        </p:nvSpPr>
        <p:spPr>
          <a:xfrm>
            <a:off x="304802" y="297963"/>
            <a:ext cx="11729077" cy="461665"/>
          </a:xfrm>
          <a:prstGeom prst="rect">
            <a:avLst/>
          </a:prstGeom>
          <a:noFill/>
        </p:spPr>
        <p:txBody>
          <a:bodyPr wrap="square">
            <a:spAutoFit/>
          </a:bodyPr>
          <a:lstStyle/>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r>
              <a:rPr kumimoji="0" lang="en-US" sz="2400" b="1" i="0" u="none" strike="noStrike" kern="1200" cap="none" spc="0" normalizeH="0" baseline="0" noProof="0" dirty="0">
                <a:ln>
                  <a:noFill/>
                </a:ln>
                <a:effectLst/>
                <a:uLnTx/>
                <a:uFillTx/>
                <a:latin typeface="Work Sans" pitchFamily="2" charset="77"/>
                <a:sym typeface="LabGrotesque-Black"/>
              </a:rPr>
              <a:t>Tools and Function Calling</a:t>
            </a:r>
            <a:endParaRPr lang="en-US" sz="2400" dirty="0">
              <a:latin typeface="Work Sans" pitchFamily="2" charset="77"/>
              <a:sym typeface="LabGrotesque-Black"/>
            </a:endParaRPr>
          </a:p>
        </p:txBody>
      </p:sp>
      <p:pic>
        <p:nvPicPr>
          <p:cNvPr id="6" name="pasted-movie.png" descr="pasted-movie.png">
            <a:extLst>
              <a:ext uri="{FF2B5EF4-FFF2-40B4-BE49-F238E27FC236}">
                <a16:creationId xmlns:a16="http://schemas.microsoft.com/office/drawing/2014/main" id="{C73D77C4-8A06-92DA-2109-99AA39D4AD25}"/>
              </a:ext>
            </a:extLst>
          </p:cNvPr>
          <p:cNvPicPr>
            <a:picLocks noChangeAspect="1"/>
          </p:cNvPicPr>
          <p:nvPr/>
        </p:nvPicPr>
        <p:blipFill>
          <a:blip r:embed="rId4"/>
          <a:srcRect r="83605"/>
          <a:stretch>
            <a:fillRect/>
          </a:stretch>
        </p:blipFill>
        <p:spPr>
          <a:xfrm>
            <a:off x="11771332" y="122773"/>
            <a:ext cx="262547" cy="318005"/>
          </a:xfrm>
          <a:prstGeom prst="rect">
            <a:avLst/>
          </a:prstGeom>
          <a:ln w="3175">
            <a:miter lim="400000"/>
          </a:ln>
        </p:spPr>
      </p:pic>
      <p:sp>
        <p:nvSpPr>
          <p:cNvPr id="2" name="Text Placeholder 5">
            <a:extLst>
              <a:ext uri="{FF2B5EF4-FFF2-40B4-BE49-F238E27FC236}">
                <a16:creationId xmlns:a16="http://schemas.microsoft.com/office/drawing/2014/main" id="{DF1C44B5-ECA0-F49D-41BC-6F42C6887094}"/>
              </a:ext>
            </a:extLst>
          </p:cNvPr>
          <p:cNvSpPr txBox="1">
            <a:spLocks/>
          </p:cNvSpPr>
          <p:nvPr/>
        </p:nvSpPr>
        <p:spPr>
          <a:xfrm>
            <a:off x="192358" y="1170792"/>
            <a:ext cx="11298916" cy="5031084"/>
          </a:xfrm>
          <a:prstGeom prst="rect">
            <a:avLst/>
          </a:prstGeom>
        </p:spPr>
        <p:txBody>
          <a:bodyPr vert="horz" lIns="91440" tIns="45720" rIns="91440" bIns="45720" rtlCol="0" anchor="t" anchorCtr="0">
            <a:normAutofit/>
          </a:bodyPr>
          <a:lstStyle>
            <a:lvl1pPr marL="0" indent="0" algn="l" defTabSz="457200" rtl="0" eaLnBrk="1" latinLnBrk="0" hangingPunct="1">
              <a:spcBef>
                <a:spcPct val="20000"/>
              </a:spcBef>
              <a:spcAft>
                <a:spcPts val="600"/>
              </a:spcAft>
              <a:buClr>
                <a:schemeClr val="accent2"/>
              </a:buClr>
              <a:buSzPct val="92000"/>
              <a:buFontTx/>
              <a:buNone/>
              <a:defRPr sz="1800" kern="1200" baseline="0">
                <a:solidFill>
                  <a:schemeClr val="tx2"/>
                </a:solidFill>
                <a:latin typeface="Nissan Pro Regular" panose="02000503030000020003" pitchFamily="50" charset="0"/>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285750" marR="0" lvl="0" indent="-285750" algn="l" defTabSz="457200" rtl="0" eaLnBrk="1" fontAlgn="auto" latinLnBrk="0" hangingPunct="1">
              <a:lnSpc>
                <a:spcPct val="100000"/>
              </a:lnSpc>
              <a:spcBef>
                <a:spcPct val="20000"/>
              </a:spcBef>
              <a:spcAft>
                <a:spcPts val="1200"/>
              </a:spcAft>
              <a:buClr>
                <a:srgbClr val="ED8428"/>
              </a:buClr>
              <a:buSzPct val="92000"/>
              <a:buFont typeface="Arial" panose="020B0604020202020204" pitchFamily="34" charset="0"/>
              <a:buChar char="•"/>
              <a:tabLst/>
              <a:defRPr/>
            </a:pPr>
            <a:r>
              <a:rPr kumimoji="0" lang="en-US" sz="1800" b="0" i="0" u="none" strike="noStrike" kern="1200" cap="none" spc="0" normalizeH="0" baseline="0" noProof="0" dirty="0">
                <a:ln>
                  <a:noFill/>
                </a:ln>
                <a:solidFill>
                  <a:schemeClr val="tx1"/>
                </a:solidFill>
                <a:effectLst/>
                <a:uLnTx/>
                <a:uFillTx/>
                <a:latin typeface="Work Sans" pitchFamily="2" charset="77"/>
              </a:rPr>
              <a:t>Not all LLMs are made the same, and LLMs differ in their capabilities to call the right tools</a:t>
            </a:r>
            <a:endParaRPr kumimoji="0" lang="en-IN" b="0" i="0" u="none" strike="noStrike" kern="1200" cap="none" spc="0" normalizeH="0" baseline="0" noProof="0" dirty="0">
              <a:ln>
                <a:noFill/>
              </a:ln>
              <a:solidFill>
                <a:schemeClr val="tx1"/>
              </a:solidFill>
              <a:effectLst/>
              <a:uLnTx/>
              <a:uFillTx/>
              <a:latin typeface="Work Sans" pitchFamily="2" charset="77"/>
            </a:endParaRPr>
          </a:p>
        </p:txBody>
      </p:sp>
    </p:spTree>
    <p:extLst>
      <p:ext uri="{BB962C8B-B14F-4D97-AF65-F5344CB8AC3E}">
        <p14:creationId xmlns:p14="http://schemas.microsoft.com/office/powerpoint/2010/main" val="116647806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62FB2C-D481-ED45-74C8-D5B26D0842C2}"/>
            </a:ext>
          </a:extLst>
        </p:cNvPr>
        <p:cNvGrpSpPr/>
        <p:nvPr/>
      </p:nvGrpSpPr>
      <p:grpSpPr>
        <a:xfrm>
          <a:off x="0" y="0"/>
          <a:ext cx="0" cy="0"/>
          <a:chOff x="0" y="0"/>
          <a:chExt cx="0" cy="0"/>
        </a:xfrm>
      </p:grpSpPr>
      <p:pic>
        <p:nvPicPr>
          <p:cNvPr id="17" name="Picture 2" descr="Function Calling Diagram Steps">
            <a:extLst>
              <a:ext uri="{FF2B5EF4-FFF2-40B4-BE49-F238E27FC236}">
                <a16:creationId xmlns:a16="http://schemas.microsoft.com/office/drawing/2014/main" id="{D54270F2-3544-4438-6AB9-7462A416715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36190" y="873769"/>
            <a:ext cx="3872112" cy="5572126"/>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225C5DC1-997C-2A32-DBCD-203D601234CE}"/>
              </a:ext>
            </a:extLst>
          </p:cNvPr>
          <p:cNvSpPr txBox="1"/>
          <p:nvPr/>
        </p:nvSpPr>
        <p:spPr>
          <a:xfrm>
            <a:off x="7993437" y="6230451"/>
            <a:ext cx="1327608" cy="215444"/>
          </a:xfrm>
          <a:prstGeom prst="rect">
            <a:avLst/>
          </a:prstGeom>
          <a:noFill/>
        </p:spPr>
        <p:txBody>
          <a:bodyPr wrap="none" rtlCol="0">
            <a:spAutoFit/>
          </a:bodyPr>
          <a:lstStyle/>
          <a:p>
            <a:pPr defTabSz="914400">
              <a:defRPr/>
            </a:pPr>
            <a:r>
              <a:rPr lang="en-US" sz="800" i="1" dirty="0">
                <a:solidFill>
                  <a:srgbClr val="000000"/>
                </a:solidFill>
                <a:latin typeface="Work Sans" pitchFamily="2" charset="77"/>
                <a:ea typeface="メイリオ"/>
              </a:rPr>
              <a:t>Image Source: </a:t>
            </a:r>
            <a:r>
              <a:rPr lang="en-US" sz="800" i="1" dirty="0">
                <a:solidFill>
                  <a:srgbClr val="000000"/>
                </a:solidFill>
                <a:latin typeface="Work Sans" pitchFamily="2" charset="77"/>
                <a:ea typeface="メイリオ"/>
                <a:hlinkClick r:id="rId4"/>
              </a:rPr>
              <a:t>OpenAI</a:t>
            </a:r>
            <a:r>
              <a:rPr lang="en-US" sz="800" i="1" dirty="0">
                <a:solidFill>
                  <a:srgbClr val="000000"/>
                </a:solidFill>
                <a:latin typeface="Work Sans" pitchFamily="2" charset="77"/>
                <a:ea typeface="メイリオ"/>
              </a:rPr>
              <a:t> </a:t>
            </a:r>
          </a:p>
        </p:txBody>
      </p:sp>
      <p:sp>
        <p:nvSpPr>
          <p:cNvPr id="5" name="TextBox 4">
            <a:extLst>
              <a:ext uri="{FF2B5EF4-FFF2-40B4-BE49-F238E27FC236}">
                <a16:creationId xmlns:a16="http://schemas.microsoft.com/office/drawing/2014/main" id="{408B4705-6EBF-842E-9501-A4B78C549068}"/>
              </a:ext>
            </a:extLst>
          </p:cNvPr>
          <p:cNvSpPr txBox="1"/>
          <p:nvPr/>
        </p:nvSpPr>
        <p:spPr>
          <a:xfrm>
            <a:off x="304802" y="297963"/>
            <a:ext cx="11729077" cy="461665"/>
          </a:xfrm>
          <a:prstGeom prst="rect">
            <a:avLst/>
          </a:prstGeom>
          <a:noFill/>
        </p:spPr>
        <p:txBody>
          <a:bodyPr wrap="square">
            <a:spAutoFit/>
          </a:bodyPr>
          <a:lstStyle/>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r>
              <a:rPr kumimoji="0" lang="en-US" sz="2400" b="1" i="0" u="none" strike="noStrike" kern="1200" cap="none" spc="0" normalizeH="0" baseline="0" noProof="0" dirty="0">
                <a:ln>
                  <a:noFill/>
                </a:ln>
                <a:effectLst/>
                <a:uLnTx/>
                <a:uFillTx/>
                <a:latin typeface="Work Sans" pitchFamily="2" charset="77"/>
                <a:sym typeface="LabGrotesque-Black"/>
              </a:rPr>
              <a:t>Tools and Function Calling</a:t>
            </a:r>
            <a:endParaRPr lang="en-US" sz="2400" dirty="0">
              <a:latin typeface="Work Sans" pitchFamily="2" charset="77"/>
              <a:sym typeface="LabGrotesque-Black"/>
            </a:endParaRPr>
          </a:p>
        </p:txBody>
      </p:sp>
      <p:pic>
        <p:nvPicPr>
          <p:cNvPr id="6" name="pasted-movie.png" descr="pasted-movie.png">
            <a:extLst>
              <a:ext uri="{FF2B5EF4-FFF2-40B4-BE49-F238E27FC236}">
                <a16:creationId xmlns:a16="http://schemas.microsoft.com/office/drawing/2014/main" id="{AFA4A26F-6E8F-F566-1D8F-6EA8509DBF6F}"/>
              </a:ext>
            </a:extLst>
          </p:cNvPr>
          <p:cNvPicPr>
            <a:picLocks noChangeAspect="1"/>
          </p:cNvPicPr>
          <p:nvPr/>
        </p:nvPicPr>
        <p:blipFill>
          <a:blip r:embed="rId5"/>
          <a:srcRect r="83605"/>
          <a:stretch>
            <a:fillRect/>
          </a:stretch>
        </p:blipFill>
        <p:spPr>
          <a:xfrm>
            <a:off x="11771332" y="122773"/>
            <a:ext cx="262547" cy="318005"/>
          </a:xfrm>
          <a:prstGeom prst="rect">
            <a:avLst/>
          </a:prstGeom>
          <a:ln w="3175">
            <a:miter lim="400000"/>
          </a:ln>
        </p:spPr>
      </p:pic>
      <p:sp>
        <p:nvSpPr>
          <p:cNvPr id="2" name="TextBox 1">
            <a:extLst>
              <a:ext uri="{FF2B5EF4-FFF2-40B4-BE49-F238E27FC236}">
                <a16:creationId xmlns:a16="http://schemas.microsoft.com/office/drawing/2014/main" id="{B54E384D-94F7-98DB-6D27-BCD4A59C0AA0}"/>
              </a:ext>
            </a:extLst>
          </p:cNvPr>
          <p:cNvSpPr txBox="1"/>
          <p:nvPr/>
        </p:nvSpPr>
        <p:spPr>
          <a:xfrm>
            <a:off x="1484671" y="3182779"/>
            <a:ext cx="1939955" cy="246221"/>
          </a:xfrm>
          <a:prstGeom prst="rect">
            <a:avLst/>
          </a:prstGeom>
          <a:noFill/>
        </p:spPr>
        <p:txBody>
          <a:bodyPr wrap="none" rtlCol="0">
            <a:spAutoFit/>
          </a:bodyPr>
          <a:lstStyle/>
          <a:p>
            <a:r>
              <a:rPr lang="en-US" sz="1000" i="1" dirty="0">
                <a:latin typeface="Work Sans" pitchFamily="2" charset="77"/>
              </a:rPr>
              <a:t>How the Execution Happens</a:t>
            </a:r>
          </a:p>
        </p:txBody>
      </p:sp>
    </p:spTree>
    <p:extLst>
      <p:ext uri="{BB962C8B-B14F-4D97-AF65-F5344CB8AC3E}">
        <p14:creationId xmlns:p14="http://schemas.microsoft.com/office/powerpoint/2010/main" val="48970634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4E45E4"/>
        </a:solidFill>
        <a:effectLst/>
      </p:bgPr>
    </p:bg>
    <p:spTree>
      <p:nvGrpSpPr>
        <p:cNvPr id="1" name="Shape 118">
          <a:extLst>
            <a:ext uri="{FF2B5EF4-FFF2-40B4-BE49-F238E27FC236}">
              <a16:creationId xmlns:a16="http://schemas.microsoft.com/office/drawing/2014/main" id="{329841D3-A3A8-F3AB-B886-FA79EC956D52}"/>
            </a:ext>
          </a:extLst>
        </p:cNvPr>
        <p:cNvGrpSpPr/>
        <p:nvPr/>
      </p:nvGrpSpPr>
      <p:grpSpPr>
        <a:xfrm>
          <a:off x="0" y="0"/>
          <a:ext cx="0" cy="0"/>
          <a:chOff x="0" y="0"/>
          <a:chExt cx="0" cy="0"/>
        </a:xfrm>
      </p:grpSpPr>
      <p:sp>
        <p:nvSpPr>
          <p:cNvPr id="119" name="Google Shape;119;p1">
            <a:extLst>
              <a:ext uri="{FF2B5EF4-FFF2-40B4-BE49-F238E27FC236}">
                <a16:creationId xmlns:a16="http://schemas.microsoft.com/office/drawing/2014/main" id="{1B53F684-B914-0485-E28C-E3E23E3F99E4}"/>
              </a:ext>
            </a:extLst>
          </p:cNvPr>
          <p:cNvSpPr txBox="1"/>
          <p:nvPr/>
        </p:nvSpPr>
        <p:spPr>
          <a:xfrm>
            <a:off x="701040" y="3429000"/>
            <a:ext cx="10790000" cy="618591"/>
          </a:xfrm>
          <a:prstGeom prst="rect">
            <a:avLst/>
          </a:prstGeom>
          <a:noFill/>
          <a:ln>
            <a:noFill/>
          </a:ln>
        </p:spPr>
        <p:txBody>
          <a:bodyPr spcFirstLastPara="1" wrap="square" lIns="91433" tIns="45700" rIns="91433" bIns="45700" anchor="b" anchorCtr="0">
            <a:spAutoFit/>
          </a:bodyPr>
          <a:lstStyle/>
          <a:p>
            <a:pPr marL="0" marR="0" lvl="0" indent="0" algn="l" defTabSz="1219170" rtl="0" eaLnBrk="1" fontAlgn="auto" latinLnBrk="0" hangingPunct="0">
              <a:lnSpc>
                <a:spcPct val="95000"/>
              </a:lnSpc>
              <a:spcBef>
                <a:spcPts val="0"/>
              </a:spcBef>
              <a:spcAft>
                <a:spcPts val="0"/>
              </a:spcAft>
              <a:buClrTx/>
              <a:buSzTx/>
              <a:buFontTx/>
              <a:buNone/>
              <a:tabLst/>
              <a:defRPr/>
            </a:pPr>
            <a:r>
              <a:rPr kumimoji="0" lang="en-US" sz="3600" b="1" i="0" u="none" strike="noStrike" kern="0" cap="none" spc="0" normalizeH="0" baseline="0" noProof="0" dirty="0">
                <a:ln>
                  <a:noFill/>
                </a:ln>
                <a:solidFill>
                  <a:srgbClr val="FFFFFF"/>
                </a:solidFill>
                <a:effectLst/>
                <a:uLnTx/>
                <a:uFillTx/>
                <a:latin typeface="Poppins"/>
                <a:ea typeface="+mn-ea"/>
                <a:cs typeface="Poppins"/>
                <a:sym typeface="Poppins"/>
              </a:rPr>
              <a:t>Agentic Design Patterns</a:t>
            </a:r>
            <a:endParaRPr kumimoji="0" lang="en-US" sz="2000" b="0" i="0" u="none" strike="noStrike" kern="0" cap="none" spc="0" normalizeH="0" baseline="0" noProof="0" dirty="0">
              <a:ln>
                <a:noFill/>
              </a:ln>
              <a:solidFill>
                <a:srgbClr val="000000"/>
              </a:solidFill>
              <a:effectLst/>
              <a:uLnTx/>
              <a:uFillTx/>
              <a:latin typeface="LabGrotesque-Bold"/>
              <a:ea typeface="+mn-ea"/>
              <a:cs typeface="+mn-cs"/>
              <a:sym typeface="LabGrotesque-Bold"/>
            </a:endParaRPr>
          </a:p>
        </p:txBody>
      </p:sp>
      <p:sp>
        <p:nvSpPr>
          <p:cNvPr id="2" name="TextBox 1">
            <a:extLst>
              <a:ext uri="{FF2B5EF4-FFF2-40B4-BE49-F238E27FC236}">
                <a16:creationId xmlns:a16="http://schemas.microsoft.com/office/drawing/2014/main" id="{B5413856-FDF5-5380-B023-535A3BE369DA}"/>
              </a:ext>
            </a:extLst>
          </p:cNvPr>
          <p:cNvSpPr txBox="1"/>
          <p:nvPr/>
        </p:nvSpPr>
        <p:spPr>
          <a:xfrm>
            <a:off x="10496733" y="418012"/>
            <a:ext cx="184731" cy="502766"/>
          </a:xfrm>
          <a:prstGeom prst="rect">
            <a:avLst/>
          </a:prstGeom>
          <a:noFill/>
        </p:spPr>
        <p:txBody>
          <a:bodyPr wrap="none" rtlCol="0">
            <a:spAutoFit/>
          </a:bodyPr>
          <a:lstStyle/>
          <a:p>
            <a:pPr marL="0" marR="0" lvl="0" indent="0" algn="l" defTabSz="412750" rtl="0" eaLnBrk="1" fontAlgn="auto" latinLnBrk="0" hangingPunct="0">
              <a:lnSpc>
                <a:spcPct val="100000"/>
              </a:lnSpc>
              <a:spcBef>
                <a:spcPts val="0"/>
              </a:spcBef>
              <a:spcAft>
                <a:spcPts val="0"/>
              </a:spcAft>
              <a:buClrTx/>
              <a:buSzTx/>
              <a:buFontTx/>
              <a:buNone/>
              <a:tabLst/>
              <a:defRPr/>
            </a:pPr>
            <a:endParaRPr kumimoji="0" lang="en-US" sz="2667" b="0" i="0" u="none" strike="noStrike" kern="0" cap="none" spc="0" normalizeH="0" baseline="0" noProof="0">
              <a:ln>
                <a:noFill/>
              </a:ln>
              <a:solidFill>
                <a:srgbClr val="000000"/>
              </a:solidFill>
              <a:effectLst/>
              <a:uLnTx/>
              <a:uFillTx/>
              <a:latin typeface="LabGrotesque-Bold"/>
              <a:ea typeface="+mn-ea"/>
              <a:cs typeface="+mn-cs"/>
              <a:sym typeface="LabGrotesque-Bold"/>
            </a:endParaRPr>
          </a:p>
        </p:txBody>
      </p:sp>
    </p:spTree>
    <p:extLst>
      <p:ext uri="{BB962C8B-B14F-4D97-AF65-F5344CB8AC3E}">
        <p14:creationId xmlns:p14="http://schemas.microsoft.com/office/powerpoint/2010/main" val="257766969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1F3390-4114-B9E5-DA57-9F8CAA21E705}"/>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36141789-6075-819F-8DA0-6E75C281C30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142" t="6927" r="8849" b="7626"/>
          <a:stretch/>
        </p:blipFill>
        <p:spPr bwMode="auto">
          <a:xfrm>
            <a:off x="1225357" y="3023905"/>
            <a:ext cx="3252390" cy="294125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EA9912E5-6B8C-2E70-111A-34D2AB502175}"/>
              </a:ext>
            </a:extLst>
          </p:cNvPr>
          <p:cNvSpPr txBox="1"/>
          <p:nvPr/>
        </p:nvSpPr>
        <p:spPr>
          <a:xfrm>
            <a:off x="8785028" y="6537579"/>
            <a:ext cx="3551315"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800" b="0" i="1" u="none" strike="noStrike" kern="1200" cap="none" spc="0" normalizeH="0" baseline="0" noProof="0" dirty="0">
                <a:ln>
                  <a:noFill/>
                </a:ln>
                <a:solidFill>
                  <a:srgbClr val="000000"/>
                </a:solidFill>
                <a:effectLst/>
                <a:uLnTx/>
                <a:uFillTx/>
                <a:latin typeface="Work Sans" pitchFamily="2" charset="77"/>
                <a:ea typeface="メイリオ"/>
                <a:hlinkClick r:id="rId4"/>
              </a:rPr>
              <a:t>ReAct: Synergizing Reasoning and Acting in Language Models</a:t>
            </a:r>
            <a:endParaRPr kumimoji="0" lang="en-US" sz="800" b="0" i="1" u="none" strike="noStrike" kern="1200" cap="none" spc="0" normalizeH="0" baseline="0" noProof="0" dirty="0">
              <a:ln>
                <a:noFill/>
              </a:ln>
              <a:solidFill>
                <a:srgbClr val="000000"/>
              </a:solidFill>
              <a:effectLst/>
              <a:uLnTx/>
              <a:uFillTx/>
              <a:latin typeface="Work Sans" pitchFamily="2" charset="77"/>
              <a:ea typeface="メイリオ"/>
            </a:endParaRPr>
          </a:p>
        </p:txBody>
      </p:sp>
      <p:pic>
        <p:nvPicPr>
          <p:cNvPr id="7" name="Picture 6">
            <a:extLst>
              <a:ext uri="{FF2B5EF4-FFF2-40B4-BE49-F238E27FC236}">
                <a16:creationId xmlns:a16="http://schemas.microsoft.com/office/drawing/2014/main" id="{4BA3E879-8312-05BA-E4AF-700644F0D808}"/>
              </a:ext>
            </a:extLst>
          </p:cNvPr>
          <p:cNvPicPr>
            <a:picLocks noChangeAspect="1"/>
          </p:cNvPicPr>
          <p:nvPr/>
        </p:nvPicPr>
        <p:blipFill>
          <a:blip r:embed="rId5"/>
          <a:srcRect l="16284" t="6660" r="16808" b="5431"/>
          <a:stretch/>
        </p:blipFill>
        <p:spPr>
          <a:xfrm>
            <a:off x="5747304" y="2714387"/>
            <a:ext cx="5344581" cy="3187430"/>
          </a:xfrm>
          <a:prstGeom prst="rect">
            <a:avLst/>
          </a:prstGeom>
        </p:spPr>
      </p:pic>
      <p:sp>
        <p:nvSpPr>
          <p:cNvPr id="9" name="Text Placeholder 4">
            <a:extLst>
              <a:ext uri="{FF2B5EF4-FFF2-40B4-BE49-F238E27FC236}">
                <a16:creationId xmlns:a16="http://schemas.microsoft.com/office/drawing/2014/main" id="{FE0818DD-F3F1-4CEF-5682-CF8AF94C6CA1}"/>
              </a:ext>
            </a:extLst>
          </p:cNvPr>
          <p:cNvSpPr txBox="1">
            <a:spLocks/>
          </p:cNvSpPr>
          <p:nvPr/>
        </p:nvSpPr>
        <p:spPr>
          <a:xfrm>
            <a:off x="304802" y="1076150"/>
            <a:ext cx="11658059" cy="1386923"/>
          </a:xfrm>
          <a:prstGeom prst="rect">
            <a:avLst/>
          </a:prstGeom>
        </p:spPr>
        <p:txBody>
          <a:bodyPr vert="horz" lIns="91440" tIns="45720" rIns="91440" bIns="45720" rtlCol="0" anchor="ctr">
            <a:noAutofit/>
          </a:bodyPr>
          <a:lstStyle>
            <a:defPPr>
              <a:defRPr lang="en-US"/>
            </a:defPPr>
            <a:lvl1pPr marL="0" algn="l" defTabSz="457200" rtl="0" eaLnBrk="1" latinLnBrk="0" hangingPunct="1">
              <a:defRPr sz="900" kern="1200" cap="all">
                <a:solidFill>
                  <a:schemeClr val="accent2"/>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GB" sz="1800" cap="none" dirty="0">
                <a:solidFill>
                  <a:prstClr val="black"/>
                </a:solidFill>
                <a:latin typeface="Work Sans" pitchFamily="2" charset="77"/>
                <a:ea typeface="メイリオ"/>
              </a:rPr>
              <a:t>The </a:t>
            </a:r>
            <a:r>
              <a:rPr lang="en-GB" sz="1800" cap="none" dirty="0" err="1">
                <a:solidFill>
                  <a:prstClr val="black"/>
                </a:solidFill>
                <a:latin typeface="Work Sans" pitchFamily="2" charset="77"/>
                <a:ea typeface="メイリオ"/>
              </a:rPr>
              <a:t>ReAct</a:t>
            </a:r>
            <a:r>
              <a:rPr lang="en-GB" sz="1800" cap="none" dirty="0">
                <a:solidFill>
                  <a:prstClr val="black"/>
                </a:solidFill>
                <a:latin typeface="Work Sans" pitchFamily="2" charset="77"/>
                <a:ea typeface="メイリオ"/>
              </a:rPr>
              <a:t> (Reasoning and Action) agent model</a:t>
            </a:r>
          </a:p>
          <a:p>
            <a:endParaRPr lang="en-GB" sz="1800" cap="none" dirty="0">
              <a:solidFill>
                <a:prstClr val="black"/>
              </a:solidFill>
              <a:latin typeface="Work Sans" pitchFamily="2" charset="77"/>
              <a:ea typeface="メイリオ"/>
            </a:endParaRPr>
          </a:p>
          <a:p>
            <a:pPr marL="285750" indent="-285750">
              <a:buFont typeface="Arial" panose="020B0604020202020204" pitchFamily="34" charset="0"/>
              <a:buChar char="•"/>
            </a:pPr>
            <a:r>
              <a:rPr lang="en-GB" sz="1600" cap="none" dirty="0">
                <a:solidFill>
                  <a:prstClr val="black"/>
                </a:solidFill>
                <a:latin typeface="Work Sans" pitchFamily="2" charset="77"/>
                <a:ea typeface="メイリオ"/>
              </a:rPr>
              <a:t>Integrates the reasoning capabilities of large language models (LLMs) with the ability to take actionable steps</a:t>
            </a:r>
          </a:p>
          <a:p>
            <a:pPr marL="285750" indent="-285750">
              <a:buFont typeface="Arial" panose="020B0604020202020204" pitchFamily="34" charset="0"/>
              <a:buChar char="•"/>
            </a:pPr>
            <a:r>
              <a:rPr lang="en-GB" sz="1600" cap="none" dirty="0">
                <a:solidFill>
                  <a:prstClr val="black"/>
                </a:solidFill>
                <a:latin typeface="Work Sans" pitchFamily="2" charset="77"/>
                <a:ea typeface="メイリオ"/>
              </a:rPr>
              <a:t>Creates a more sophisticated system that can understand and process information</a:t>
            </a:r>
          </a:p>
          <a:p>
            <a:pPr marL="285750" indent="-285750">
              <a:buFont typeface="Arial" panose="020B0604020202020204" pitchFamily="34" charset="0"/>
              <a:buChar char="•"/>
            </a:pPr>
            <a:r>
              <a:rPr lang="en-GB" sz="1600" cap="none" dirty="0">
                <a:solidFill>
                  <a:prstClr val="black"/>
                </a:solidFill>
                <a:latin typeface="Work Sans" pitchFamily="2" charset="77"/>
                <a:ea typeface="メイリオ"/>
              </a:rPr>
              <a:t>Can evaluate situations, take appropriate actions, communicate responses, and track ongoing situations.</a:t>
            </a:r>
          </a:p>
          <a:p>
            <a:endParaRPr lang="en-IN" sz="1800" dirty="0">
              <a:latin typeface="Work Sans" pitchFamily="2" charset="77"/>
            </a:endParaRPr>
          </a:p>
        </p:txBody>
      </p:sp>
      <p:sp>
        <p:nvSpPr>
          <p:cNvPr id="8" name="TextBox 7">
            <a:extLst>
              <a:ext uri="{FF2B5EF4-FFF2-40B4-BE49-F238E27FC236}">
                <a16:creationId xmlns:a16="http://schemas.microsoft.com/office/drawing/2014/main" id="{D70778BF-9E89-CFFF-3DFB-B7B40C7B16D1}"/>
              </a:ext>
            </a:extLst>
          </p:cNvPr>
          <p:cNvSpPr txBox="1"/>
          <p:nvPr/>
        </p:nvSpPr>
        <p:spPr>
          <a:xfrm>
            <a:off x="304802" y="297963"/>
            <a:ext cx="11729077" cy="461665"/>
          </a:xfrm>
          <a:prstGeom prst="rect">
            <a:avLst/>
          </a:prstGeom>
          <a:noFill/>
        </p:spPr>
        <p:txBody>
          <a:bodyPr wrap="square">
            <a:spAutoFit/>
          </a:bodyPr>
          <a:lstStyle/>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r>
              <a:rPr kumimoji="0" lang="en-US" sz="2400" b="1" i="0" u="none" strike="noStrike" kern="1200" cap="none" spc="0" normalizeH="0" baseline="0" noProof="0" dirty="0">
                <a:ln>
                  <a:noFill/>
                </a:ln>
                <a:effectLst/>
                <a:uLnTx/>
                <a:uFillTx/>
                <a:latin typeface="Work Sans" pitchFamily="2" charset="77"/>
                <a:sym typeface="LabGrotesque-Black"/>
              </a:rPr>
              <a:t>The Simplest Form of Agent: </a:t>
            </a:r>
            <a:r>
              <a:rPr kumimoji="0" lang="en-US" sz="2400" b="1" i="0" u="none" strike="noStrike" kern="1200" cap="none" spc="0" normalizeH="0" baseline="0" noProof="0" dirty="0" err="1">
                <a:ln>
                  <a:noFill/>
                </a:ln>
                <a:effectLst/>
                <a:uLnTx/>
                <a:uFillTx/>
                <a:latin typeface="Work Sans" pitchFamily="2" charset="77"/>
                <a:sym typeface="LabGrotesque-Black"/>
              </a:rPr>
              <a:t>ReACT</a:t>
            </a:r>
            <a:r>
              <a:rPr kumimoji="0" lang="en-US" sz="2400" b="1" i="0" u="none" strike="noStrike" kern="1200" cap="none" spc="0" normalizeH="0" baseline="0" noProof="0" dirty="0">
                <a:ln>
                  <a:noFill/>
                </a:ln>
                <a:effectLst/>
                <a:uLnTx/>
                <a:uFillTx/>
                <a:latin typeface="Work Sans" pitchFamily="2" charset="77"/>
                <a:sym typeface="LabGrotesque-Black"/>
              </a:rPr>
              <a:t> Agent</a:t>
            </a:r>
            <a:endParaRPr lang="en-US" sz="2400" dirty="0">
              <a:latin typeface="Work Sans" pitchFamily="2" charset="77"/>
              <a:sym typeface="LabGrotesque-Black"/>
            </a:endParaRPr>
          </a:p>
        </p:txBody>
      </p:sp>
      <p:pic>
        <p:nvPicPr>
          <p:cNvPr id="10" name="pasted-movie.png" descr="pasted-movie.png">
            <a:extLst>
              <a:ext uri="{FF2B5EF4-FFF2-40B4-BE49-F238E27FC236}">
                <a16:creationId xmlns:a16="http://schemas.microsoft.com/office/drawing/2014/main" id="{9003611B-310E-9521-61F0-2DFF04424EB8}"/>
              </a:ext>
            </a:extLst>
          </p:cNvPr>
          <p:cNvPicPr>
            <a:picLocks noChangeAspect="1"/>
          </p:cNvPicPr>
          <p:nvPr/>
        </p:nvPicPr>
        <p:blipFill>
          <a:blip r:embed="rId6"/>
          <a:srcRect r="83605"/>
          <a:stretch>
            <a:fillRect/>
          </a:stretch>
        </p:blipFill>
        <p:spPr>
          <a:xfrm>
            <a:off x="11771332" y="122773"/>
            <a:ext cx="262547" cy="318005"/>
          </a:xfrm>
          <a:prstGeom prst="rect">
            <a:avLst/>
          </a:prstGeom>
          <a:ln w="3175">
            <a:miter lim="400000"/>
          </a:ln>
        </p:spPr>
      </p:pic>
    </p:spTree>
    <p:extLst>
      <p:ext uri="{BB962C8B-B14F-4D97-AF65-F5344CB8AC3E}">
        <p14:creationId xmlns:p14="http://schemas.microsoft.com/office/powerpoint/2010/main" val="224386269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113CC0-4F4B-1367-61A6-D849297B98A2}"/>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8968A35B-1B83-C4AD-2EFD-32E3029B43B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1666878"/>
            <a:ext cx="12192000" cy="403542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7A944F9-B7BE-D55A-7536-4463BC98EED6}"/>
              </a:ext>
            </a:extLst>
          </p:cNvPr>
          <p:cNvSpPr txBox="1"/>
          <p:nvPr/>
        </p:nvSpPr>
        <p:spPr>
          <a:xfrm>
            <a:off x="10654878" y="6275918"/>
            <a:ext cx="750526" cy="21544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1" u="none" strike="noStrike" kern="1200" cap="none" spc="0" normalizeH="0" baseline="0" noProof="0" dirty="0">
                <a:ln>
                  <a:noFill/>
                </a:ln>
                <a:solidFill>
                  <a:srgbClr val="000000"/>
                </a:solidFill>
                <a:effectLst/>
                <a:uLnTx/>
                <a:uFillTx/>
                <a:latin typeface="Nissan Pro Regular"/>
                <a:ea typeface="メイリオ"/>
                <a:cs typeface="+mn-cs"/>
                <a:hlinkClick r:id="rId4"/>
              </a:rPr>
              <a:t>Image Source</a:t>
            </a:r>
            <a:endParaRPr kumimoji="0" lang="en-US" sz="800" b="0" i="1" u="none" strike="noStrike" kern="1200" cap="none" spc="0" normalizeH="0" baseline="0" noProof="0" dirty="0">
              <a:ln>
                <a:noFill/>
              </a:ln>
              <a:solidFill>
                <a:srgbClr val="000000"/>
              </a:solidFill>
              <a:effectLst/>
              <a:uLnTx/>
              <a:uFillTx/>
              <a:latin typeface="Nissan Pro Regular"/>
              <a:ea typeface="メイリオ"/>
              <a:cs typeface="+mn-cs"/>
            </a:endParaRPr>
          </a:p>
        </p:txBody>
      </p:sp>
      <p:sp>
        <p:nvSpPr>
          <p:cNvPr id="7" name="TextBox 6">
            <a:extLst>
              <a:ext uri="{FF2B5EF4-FFF2-40B4-BE49-F238E27FC236}">
                <a16:creationId xmlns:a16="http://schemas.microsoft.com/office/drawing/2014/main" id="{6738156D-CE93-EF6B-B847-D919F4543DE0}"/>
              </a:ext>
            </a:extLst>
          </p:cNvPr>
          <p:cNvSpPr txBox="1"/>
          <p:nvPr/>
        </p:nvSpPr>
        <p:spPr>
          <a:xfrm>
            <a:off x="304802" y="297963"/>
            <a:ext cx="11729077" cy="461665"/>
          </a:xfrm>
          <a:prstGeom prst="rect">
            <a:avLst/>
          </a:prstGeom>
          <a:noFill/>
        </p:spPr>
        <p:txBody>
          <a:bodyPr wrap="square">
            <a:spAutoFit/>
          </a:bodyPr>
          <a:lstStyle/>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r>
              <a:rPr kumimoji="0" lang="en-US" sz="2400" b="1" i="0" u="none" strike="noStrike" kern="1200" cap="none" spc="0" normalizeH="0" baseline="0" noProof="0" dirty="0">
                <a:ln>
                  <a:noFill/>
                </a:ln>
                <a:effectLst/>
                <a:uLnTx/>
                <a:uFillTx/>
                <a:latin typeface="Work Sans" pitchFamily="2" charset="77"/>
                <a:sym typeface="LabGrotesque-Black"/>
              </a:rPr>
              <a:t>Some Single-Agent Design Patterns</a:t>
            </a:r>
            <a:endParaRPr lang="en-US" sz="2400" dirty="0">
              <a:latin typeface="Work Sans" pitchFamily="2" charset="77"/>
              <a:sym typeface="LabGrotesque-Black"/>
            </a:endParaRPr>
          </a:p>
        </p:txBody>
      </p:sp>
      <p:pic>
        <p:nvPicPr>
          <p:cNvPr id="8" name="pasted-movie.png" descr="pasted-movie.png">
            <a:extLst>
              <a:ext uri="{FF2B5EF4-FFF2-40B4-BE49-F238E27FC236}">
                <a16:creationId xmlns:a16="http://schemas.microsoft.com/office/drawing/2014/main" id="{F6C168CF-F04F-6D2A-97EA-2E5C1BD19F4C}"/>
              </a:ext>
            </a:extLst>
          </p:cNvPr>
          <p:cNvPicPr>
            <a:picLocks noChangeAspect="1"/>
          </p:cNvPicPr>
          <p:nvPr/>
        </p:nvPicPr>
        <p:blipFill>
          <a:blip r:embed="rId5"/>
          <a:srcRect r="83605"/>
          <a:stretch>
            <a:fillRect/>
          </a:stretch>
        </p:blipFill>
        <p:spPr>
          <a:xfrm>
            <a:off x="11771332" y="122773"/>
            <a:ext cx="262547" cy="318005"/>
          </a:xfrm>
          <a:prstGeom prst="rect">
            <a:avLst/>
          </a:prstGeom>
          <a:ln w="3175">
            <a:miter lim="400000"/>
          </a:ln>
        </p:spPr>
      </p:pic>
    </p:spTree>
    <p:extLst>
      <p:ext uri="{BB962C8B-B14F-4D97-AF65-F5344CB8AC3E}">
        <p14:creationId xmlns:p14="http://schemas.microsoft.com/office/powerpoint/2010/main" val="329142473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B62BD6-9951-8E4D-D9B1-5AB2C7E12A2C}"/>
            </a:ext>
          </a:extLst>
        </p:cNvPr>
        <p:cNvGrpSpPr/>
        <p:nvPr/>
      </p:nvGrpSpPr>
      <p:grpSpPr>
        <a:xfrm>
          <a:off x="0" y="0"/>
          <a:ext cx="0" cy="0"/>
          <a:chOff x="0" y="0"/>
          <a:chExt cx="0" cy="0"/>
        </a:xfrm>
      </p:grpSpPr>
      <p:sp>
        <p:nvSpPr>
          <p:cNvPr id="9" name="Text Placeholder 4">
            <a:extLst>
              <a:ext uri="{FF2B5EF4-FFF2-40B4-BE49-F238E27FC236}">
                <a16:creationId xmlns:a16="http://schemas.microsoft.com/office/drawing/2014/main" id="{ECE87E61-47B3-E7A1-486A-D68A587AAB26}"/>
              </a:ext>
            </a:extLst>
          </p:cNvPr>
          <p:cNvSpPr txBox="1">
            <a:spLocks/>
          </p:cNvSpPr>
          <p:nvPr/>
        </p:nvSpPr>
        <p:spPr>
          <a:xfrm>
            <a:off x="304802" y="1076150"/>
            <a:ext cx="11658059" cy="3731824"/>
          </a:xfrm>
          <a:prstGeom prst="rect">
            <a:avLst/>
          </a:prstGeom>
        </p:spPr>
        <p:txBody>
          <a:bodyPr vert="horz" lIns="91440" tIns="45720" rIns="91440" bIns="45720" rtlCol="0" anchor="t" anchorCtr="0">
            <a:noAutofit/>
          </a:bodyPr>
          <a:lstStyle>
            <a:defPPr>
              <a:defRPr lang="en-US"/>
            </a:defPPr>
            <a:lvl1pPr marL="0" algn="l" defTabSz="457200" rtl="0" eaLnBrk="1" latinLnBrk="0" hangingPunct="1">
              <a:defRPr sz="900" kern="1200" cap="all">
                <a:solidFill>
                  <a:schemeClr val="accent2"/>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GB" sz="1800" b="1" cap="none" dirty="0">
                <a:solidFill>
                  <a:prstClr val="black"/>
                </a:solidFill>
                <a:latin typeface="Work Sans" pitchFamily="2" charset="77"/>
                <a:ea typeface="メイリオ"/>
              </a:rPr>
              <a:t>Overloaded Agents: </a:t>
            </a:r>
            <a:r>
              <a:rPr lang="en-GB" sz="1800" cap="none" dirty="0">
                <a:solidFill>
                  <a:prstClr val="black"/>
                </a:solidFill>
                <a:latin typeface="Work Sans" pitchFamily="2" charset="77"/>
                <a:ea typeface="メイリオ"/>
              </a:rPr>
              <a:t>A single agent can struggle to make good decisions when it has access to too many tools, leading to poor performance. </a:t>
            </a:r>
          </a:p>
          <a:p>
            <a:pPr marL="285750" indent="-285750">
              <a:buFont typeface="Arial" panose="020B0604020202020204" pitchFamily="34" charset="0"/>
              <a:buChar char="•"/>
            </a:pPr>
            <a:endParaRPr lang="en-GB" sz="1800" cap="none" dirty="0">
              <a:solidFill>
                <a:prstClr val="black"/>
              </a:solidFill>
              <a:latin typeface="Work Sans" pitchFamily="2" charset="77"/>
              <a:ea typeface="メイリオ"/>
            </a:endParaRPr>
          </a:p>
          <a:p>
            <a:pPr marL="285750" indent="-285750">
              <a:buFont typeface="Arial" panose="020B0604020202020204" pitchFamily="34" charset="0"/>
              <a:buChar char="•"/>
            </a:pPr>
            <a:r>
              <a:rPr lang="en-GB" sz="1800" b="1" cap="none" dirty="0">
                <a:solidFill>
                  <a:prstClr val="black"/>
                </a:solidFill>
                <a:latin typeface="Work Sans" pitchFamily="2" charset="77"/>
                <a:ea typeface="メイリオ"/>
              </a:rPr>
              <a:t>Complex Context: </a:t>
            </a:r>
            <a:r>
              <a:rPr lang="en-GB" sz="1800" cap="none" dirty="0">
                <a:solidFill>
                  <a:prstClr val="black"/>
                </a:solidFill>
                <a:latin typeface="Work Sans" pitchFamily="2" charset="77"/>
                <a:ea typeface="メイリオ"/>
              </a:rPr>
              <a:t>A single agent can have difficulty managing a large or complex conversational context, causing it to lose track of the user's request. </a:t>
            </a:r>
          </a:p>
          <a:p>
            <a:pPr marL="285750" indent="-285750">
              <a:buFont typeface="Arial" panose="020B0604020202020204" pitchFamily="34" charset="0"/>
              <a:buChar char="•"/>
            </a:pPr>
            <a:endParaRPr lang="en-GB" sz="1800" b="1" cap="none" dirty="0">
              <a:solidFill>
                <a:prstClr val="black"/>
              </a:solidFill>
              <a:latin typeface="Work Sans" pitchFamily="2" charset="77"/>
              <a:ea typeface="メイリオ"/>
            </a:endParaRPr>
          </a:p>
          <a:p>
            <a:pPr marL="285750" indent="-285750">
              <a:buFont typeface="Arial" panose="020B0604020202020204" pitchFamily="34" charset="0"/>
              <a:buChar char="•"/>
            </a:pPr>
            <a:r>
              <a:rPr lang="en-GB" sz="1800" b="1" cap="none" dirty="0">
                <a:solidFill>
                  <a:prstClr val="black"/>
                </a:solidFill>
                <a:latin typeface="Work Sans" pitchFamily="2" charset="77"/>
                <a:ea typeface="メイリオ"/>
              </a:rPr>
              <a:t>Lack of Specialization: </a:t>
            </a:r>
            <a:r>
              <a:rPr lang="en-GB" sz="1800" cap="none" dirty="0">
                <a:solidFill>
                  <a:prstClr val="black"/>
                </a:solidFill>
                <a:latin typeface="Work Sans" pitchFamily="2" charset="77"/>
                <a:ea typeface="メイリオ"/>
              </a:rPr>
              <a:t>A single agent isn't equipped to handle a wide range of tasks that require different skills, like planning, research, and mathematical expertise.</a:t>
            </a:r>
            <a:endParaRPr lang="en-IN" sz="1800" dirty="0">
              <a:latin typeface="Work Sans" pitchFamily="2" charset="77"/>
            </a:endParaRPr>
          </a:p>
        </p:txBody>
      </p:sp>
      <p:sp>
        <p:nvSpPr>
          <p:cNvPr id="8" name="TextBox 7">
            <a:extLst>
              <a:ext uri="{FF2B5EF4-FFF2-40B4-BE49-F238E27FC236}">
                <a16:creationId xmlns:a16="http://schemas.microsoft.com/office/drawing/2014/main" id="{0CB4C7DF-870F-49FB-F948-E7A37335E811}"/>
              </a:ext>
            </a:extLst>
          </p:cNvPr>
          <p:cNvSpPr txBox="1"/>
          <p:nvPr/>
        </p:nvSpPr>
        <p:spPr>
          <a:xfrm>
            <a:off x="304802" y="297963"/>
            <a:ext cx="11729077" cy="461665"/>
          </a:xfrm>
          <a:prstGeom prst="rect">
            <a:avLst/>
          </a:prstGeom>
          <a:noFill/>
        </p:spPr>
        <p:txBody>
          <a:bodyPr wrap="square">
            <a:spAutoFit/>
          </a:bodyPr>
          <a:lstStyle/>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r>
              <a:rPr kumimoji="0" lang="en-US" sz="2400" b="1" i="0" u="none" strike="noStrike" kern="1200" cap="none" spc="0" normalizeH="0" baseline="0" noProof="0" dirty="0">
                <a:ln>
                  <a:noFill/>
                </a:ln>
                <a:effectLst/>
                <a:uLnTx/>
                <a:uFillTx/>
                <a:latin typeface="Work Sans" pitchFamily="2" charset="77"/>
                <a:sym typeface="LabGrotesque-Black"/>
              </a:rPr>
              <a:t>When Single-Agent Systems Fall Short</a:t>
            </a:r>
            <a:endParaRPr lang="en-US" sz="2400" dirty="0">
              <a:latin typeface="Work Sans" pitchFamily="2" charset="77"/>
              <a:sym typeface="LabGrotesque-Black"/>
            </a:endParaRPr>
          </a:p>
        </p:txBody>
      </p:sp>
      <p:pic>
        <p:nvPicPr>
          <p:cNvPr id="10" name="pasted-movie.png" descr="pasted-movie.png">
            <a:extLst>
              <a:ext uri="{FF2B5EF4-FFF2-40B4-BE49-F238E27FC236}">
                <a16:creationId xmlns:a16="http://schemas.microsoft.com/office/drawing/2014/main" id="{1502674A-7E3D-BEC9-F5F0-4F269EB6053C}"/>
              </a:ext>
            </a:extLst>
          </p:cNvPr>
          <p:cNvPicPr>
            <a:picLocks noChangeAspect="1"/>
          </p:cNvPicPr>
          <p:nvPr/>
        </p:nvPicPr>
        <p:blipFill>
          <a:blip r:embed="rId3"/>
          <a:srcRect r="83605"/>
          <a:stretch>
            <a:fillRect/>
          </a:stretch>
        </p:blipFill>
        <p:spPr>
          <a:xfrm>
            <a:off x="11771332" y="122773"/>
            <a:ext cx="262547" cy="318005"/>
          </a:xfrm>
          <a:prstGeom prst="rect">
            <a:avLst/>
          </a:prstGeom>
          <a:ln w="3175">
            <a:miter lim="400000"/>
          </a:ln>
        </p:spPr>
      </p:pic>
    </p:spTree>
    <p:extLst>
      <p:ext uri="{BB962C8B-B14F-4D97-AF65-F5344CB8AC3E}">
        <p14:creationId xmlns:p14="http://schemas.microsoft.com/office/powerpoint/2010/main" val="305399557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A0E233-82BB-8686-1D89-D212565642EF}"/>
            </a:ext>
          </a:extLst>
        </p:cNvPr>
        <p:cNvGrpSpPr/>
        <p:nvPr/>
      </p:nvGrpSpPr>
      <p:grpSpPr>
        <a:xfrm>
          <a:off x="0" y="0"/>
          <a:ext cx="0" cy="0"/>
          <a:chOff x="0" y="0"/>
          <a:chExt cx="0" cy="0"/>
        </a:xfrm>
      </p:grpSpPr>
      <p:pic>
        <p:nvPicPr>
          <p:cNvPr id="3" name="Picture 4" descr="A diagram of a network&#10;&#10;AI-generated content may be incorrect.">
            <a:extLst>
              <a:ext uri="{FF2B5EF4-FFF2-40B4-BE49-F238E27FC236}">
                <a16:creationId xmlns:a16="http://schemas.microsoft.com/office/drawing/2014/main" id="{6D2E920F-5A1E-8DAA-EBEE-05FE1D1CB4A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1208"/>
          <a:stretch>
            <a:fillRect/>
          </a:stretch>
        </p:blipFill>
        <p:spPr bwMode="auto">
          <a:xfrm>
            <a:off x="206213" y="1104643"/>
            <a:ext cx="6441955" cy="536331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E8F0359E-7D68-87DB-EF00-5B8BCB7CF0D0}"/>
              </a:ext>
            </a:extLst>
          </p:cNvPr>
          <p:cNvSpPr txBox="1"/>
          <p:nvPr/>
        </p:nvSpPr>
        <p:spPr>
          <a:xfrm>
            <a:off x="304802" y="297963"/>
            <a:ext cx="11729077" cy="461665"/>
          </a:xfrm>
          <a:prstGeom prst="rect">
            <a:avLst/>
          </a:prstGeom>
          <a:noFill/>
        </p:spPr>
        <p:txBody>
          <a:bodyPr wrap="square">
            <a:spAutoFit/>
          </a:bodyPr>
          <a:lstStyle/>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r>
              <a:rPr kumimoji="0" lang="en-US" sz="2400" b="1" i="0" u="none" strike="noStrike" kern="1200" cap="none" spc="0" normalizeH="0" baseline="0" noProof="0" dirty="0">
                <a:ln>
                  <a:noFill/>
                </a:ln>
                <a:effectLst/>
                <a:uLnTx/>
                <a:uFillTx/>
                <a:latin typeface="Work Sans" pitchFamily="2" charset="77"/>
                <a:sym typeface="LabGrotesque-Black"/>
              </a:rPr>
              <a:t>Multi-Agent Design Patterns</a:t>
            </a:r>
            <a:endParaRPr lang="en-US" sz="2400" dirty="0">
              <a:latin typeface="Work Sans" pitchFamily="2" charset="77"/>
              <a:sym typeface="LabGrotesque-Black"/>
            </a:endParaRPr>
          </a:p>
        </p:txBody>
      </p:sp>
      <p:pic>
        <p:nvPicPr>
          <p:cNvPr id="7" name="pasted-movie.png" descr="pasted-movie.png">
            <a:extLst>
              <a:ext uri="{FF2B5EF4-FFF2-40B4-BE49-F238E27FC236}">
                <a16:creationId xmlns:a16="http://schemas.microsoft.com/office/drawing/2014/main" id="{BE4A9775-E97D-E468-FBC6-6D2232997987}"/>
              </a:ext>
            </a:extLst>
          </p:cNvPr>
          <p:cNvPicPr>
            <a:picLocks noChangeAspect="1"/>
          </p:cNvPicPr>
          <p:nvPr/>
        </p:nvPicPr>
        <p:blipFill>
          <a:blip r:embed="rId4"/>
          <a:srcRect r="83605"/>
          <a:stretch>
            <a:fillRect/>
          </a:stretch>
        </p:blipFill>
        <p:spPr>
          <a:xfrm>
            <a:off x="11771332" y="122773"/>
            <a:ext cx="262547" cy="318005"/>
          </a:xfrm>
          <a:prstGeom prst="rect">
            <a:avLst/>
          </a:prstGeom>
          <a:ln w="3175">
            <a:miter lim="400000"/>
          </a:ln>
        </p:spPr>
      </p:pic>
      <p:pic>
        <p:nvPicPr>
          <p:cNvPr id="8" name="Picture 7">
            <a:extLst>
              <a:ext uri="{FF2B5EF4-FFF2-40B4-BE49-F238E27FC236}">
                <a16:creationId xmlns:a16="http://schemas.microsoft.com/office/drawing/2014/main" id="{22A845B8-1CF0-7DA8-59DF-65E72C4B88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07861" y="1346492"/>
            <a:ext cx="3484005" cy="2091565"/>
          </a:xfrm>
          <a:prstGeom prst="rect">
            <a:avLst/>
          </a:prstGeom>
          <a:noFill/>
          <a:ln>
            <a:solidFill>
              <a:schemeClr val="tx1">
                <a:lumMod val="50000"/>
                <a:lumOff val="50000"/>
              </a:schemeClr>
            </a:solidFill>
          </a:ln>
          <a:extLst>
            <a:ext uri="{909E8E84-426E-40DD-AFC4-6F175D3DCCD1}">
              <a14:hiddenFill xmlns:a14="http://schemas.microsoft.com/office/drawing/2010/main">
                <a:solidFill>
                  <a:srgbClr val="FFFFFF"/>
                </a:solidFill>
              </a14:hiddenFill>
            </a:ext>
          </a:extLst>
        </p:spPr>
      </p:pic>
      <p:pic>
        <p:nvPicPr>
          <p:cNvPr id="9" name="Picture 4" descr="diagram">
            <a:extLst>
              <a:ext uri="{FF2B5EF4-FFF2-40B4-BE49-F238E27FC236}">
                <a16:creationId xmlns:a16="http://schemas.microsoft.com/office/drawing/2014/main" id="{283CF87E-A962-5C81-0386-B0D19110711F}"/>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603771" y="3919066"/>
            <a:ext cx="3292186" cy="2328843"/>
          </a:xfrm>
          <a:prstGeom prst="rect">
            <a:avLst/>
          </a:prstGeom>
          <a:noFill/>
          <a:ln>
            <a:solidFill>
              <a:schemeClr val="tx1">
                <a:lumMod val="50000"/>
                <a:lumOff val="50000"/>
              </a:schemeClr>
            </a:solidFill>
          </a:ln>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2A58EC78-1DBC-06BB-A5BB-5BBB540F897E}"/>
              </a:ext>
            </a:extLst>
          </p:cNvPr>
          <p:cNvSpPr txBox="1"/>
          <p:nvPr/>
        </p:nvSpPr>
        <p:spPr>
          <a:xfrm>
            <a:off x="10430406" y="6399091"/>
            <a:ext cx="1620957" cy="246221"/>
          </a:xfrm>
          <a:prstGeom prst="rect">
            <a:avLst/>
          </a:prstGeom>
          <a:noFill/>
        </p:spPr>
        <p:txBody>
          <a:bodyPr wrap="none" rtlCol="0">
            <a:spAutoFit/>
          </a:bodyPr>
          <a:lstStyle/>
          <a:p>
            <a:r>
              <a:rPr lang="en-US" sz="1000" i="1" dirty="0">
                <a:latin typeface="Work Sans" pitchFamily="2" charset="77"/>
                <a:hlinkClick r:id="rId7"/>
              </a:rPr>
              <a:t>Reference</a:t>
            </a:r>
            <a:r>
              <a:rPr lang="en-US" sz="1000" i="1" dirty="0">
                <a:latin typeface="Work Sans" pitchFamily="2" charset="77"/>
              </a:rPr>
              <a:t> - LangChain</a:t>
            </a:r>
          </a:p>
        </p:txBody>
      </p:sp>
    </p:spTree>
    <p:extLst>
      <p:ext uri="{BB962C8B-B14F-4D97-AF65-F5344CB8AC3E}">
        <p14:creationId xmlns:p14="http://schemas.microsoft.com/office/powerpoint/2010/main" val="76373060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4E45E4"/>
        </a:solidFill>
        <a:effectLst/>
      </p:bgPr>
    </p:bg>
    <p:spTree>
      <p:nvGrpSpPr>
        <p:cNvPr id="1" name="Shape 118">
          <a:extLst>
            <a:ext uri="{FF2B5EF4-FFF2-40B4-BE49-F238E27FC236}">
              <a16:creationId xmlns:a16="http://schemas.microsoft.com/office/drawing/2014/main" id="{E291BD5A-01C2-4D3A-B5B0-91E9F169B899}"/>
            </a:ext>
          </a:extLst>
        </p:cNvPr>
        <p:cNvGrpSpPr/>
        <p:nvPr/>
      </p:nvGrpSpPr>
      <p:grpSpPr>
        <a:xfrm>
          <a:off x="0" y="0"/>
          <a:ext cx="0" cy="0"/>
          <a:chOff x="0" y="0"/>
          <a:chExt cx="0" cy="0"/>
        </a:xfrm>
      </p:grpSpPr>
      <p:sp>
        <p:nvSpPr>
          <p:cNvPr id="119" name="Google Shape;119;p1">
            <a:extLst>
              <a:ext uri="{FF2B5EF4-FFF2-40B4-BE49-F238E27FC236}">
                <a16:creationId xmlns:a16="http://schemas.microsoft.com/office/drawing/2014/main" id="{1313FC01-EE96-9C24-53AD-7C7DB1ADCD7C}"/>
              </a:ext>
            </a:extLst>
          </p:cNvPr>
          <p:cNvSpPr txBox="1"/>
          <p:nvPr/>
        </p:nvSpPr>
        <p:spPr>
          <a:xfrm>
            <a:off x="701040" y="3429000"/>
            <a:ext cx="10790000" cy="618591"/>
          </a:xfrm>
          <a:prstGeom prst="rect">
            <a:avLst/>
          </a:prstGeom>
          <a:noFill/>
          <a:ln>
            <a:noFill/>
          </a:ln>
        </p:spPr>
        <p:txBody>
          <a:bodyPr spcFirstLastPara="1" wrap="square" lIns="91433" tIns="45700" rIns="91433" bIns="45700" anchor="b" anchorCtr="0">
            <a:spAutoFit/>
          </a:bodyPr>
          <a:lstStyle/>
          <a:p>
            <a:pPr marL="0" marR="0" lvl="0" indent="0" algn="l" defTabSz="1219170" rtl="0" eaLnBrk="1" fontAlgn="auto" latinLnBrk="0" hangingPunct="0">
              <a:lnSpc>
                <a:spcPct val="95000"/>
              </a:lnSpc>
              <a:spcBef>
                <a:spcPts val="0"/>
              </a:spcBef>
              <a:spcAft>
                <a:spcPts val="0"/>
              </a:spcAft>
              <a:buClrTx/>
              <a:buSzTx/>
              <a:buFontTx/>
              <a:buNone/>
              <a:tabLst/>
              <a:defRPr/>
            </a:pPr>
            <a:r>
              <a:rPr kumimoji="0" lang="en-US" sz="3600" b="1" i="0" u="none" strike="noStrike" kern="0" cap="none" spc="0" normalizeH="0" baseline="0" noProof="0" dirty="0">
                <a:ln>
                  <a:noFill/>
                </a:ln>
                <a:solidFill>
                  <a:srgbClr val="FFFFFF"/>
                </a:solidFill>
                <a:effectLst/>
                <a:uLnTx/>
                <a:uFillTx/>
                <a:latin typeface="Poppins"/>
                <a:ea typeface="+mn-ea"/>
                <a:cs typeface="Poppins"/>
                <a:sym typeface="Poppins"/>
              </a:rPr>
              <a:t>Guidelines and Considerations</a:t>
            </a:r>
            <a:endParaRPr kumimoji="0" lang="en-US" sz="2000" b="0" i="0" u="none" strike="noStrike" kern="0" cap="none" spc="0" normalizeH="0" baseline="0" noProof="0" dirty="0">
              <a:ln>
                <a:noFill/>
              </a:ln>
              <a:solidFill>
                <a:srgbClr val="000000"/>
              </a:solidFill>
              <a:effectLst/>
              <a:uLnTx/>
              <a:uFillTx/>
              <a:latin typeface="LabGrotesque-Bold"/>
              <a:ea typeface="+mn-ea"/>
              <a:cs typeface="+mn-cs"/>
              <a:sym typeface="LabGrotesque-Bold"/>
            </a:endParaRPr>
          </a:p>
        </p:txBody>
      </p:sp>
      <p:sp>
        <p:nvSpPr>
          <p:cNvPr id="2" name="TextBox 1">
            <a:extLst>
              <a:ext uri="{FF2B5EF4-FFF2-40B4-BE49-F238E27FC236}">
                <a16:creationId xmlns:a16="http://schemas.microsoft.com/office/drawing/2014/main" id="{463B322D-0D37-A43C-B137-B3F0A0758FB3}"/>
              </a:ext>
            </a:extLst>
          </p:cNvPr>
          <p:cNvSpPr txBox="1"/>
          <p:nvPr/>
        </p:nvSpPr>
        <p:spPr>
          <a:xfrm>
            <a:off x="10496733" y="418012"/>
            <a:ext cx="184731" cy="502766"/>
          </a:xfrm>
          <a:prstGeom prst="rect">
            <a:avLst/>
          </a:prstGeom>
          <a:noFill/>
        </p:spPr>
        <p:txBody>
          <a:bodyPr wrap="none" rtlCol="0">
            <a:spAutoFit/>
          </a:bodyPr>
          <a:lstStyle/>
          <a:p>
            <a:pPr marL="0" marR="0" lvl="0" indent="0" algn="l" defTabSz="412750" rtl="0" eaLnBrk="1" fontAlgn="auto" latinLnBrk="0" hangingPunct="0">
              <a:lnSpc>
                <a:spcPct val="100000"/>
              </a:lnSpc>
              <a:spcBef>
                <a:spcPts val="0"/>
              </a:spcBef>
              <a:spcAft>
                <a:spcPts val="0"/>
              </a:spcAft>
              <a:buClrTx/>
              <a:buSzTx/>
              <a:buFontTx/>
              <a:buNone/>
              <a:tabLst/>
              <a:defRPr/>
            </a:pPr>
            <a:endParaRPr kumimoji="0" lang="en-US" sz="2667" b="0" i="0" u="none" strike="noStrike" kern="0" cap="none" spc="0" normalizeH="0" baseline="0" noProof="0">
              <a:ln>
                <a:noFill/>
              </a:ln>
              <a:solidFill>
                <a:srgbClr val="000000"/>
              </a:solidFill>
              <a:effectLst/>
              <a:uLnTx/>
              <a:uFillTx/>
              <a:latin typeface="LabGrotesque-Bold"/>
              <a:ea typeface="+mn-ea"/>
              <a:cs typeface="+mn-cs"/>
              <a:sym typeface="LabGrotesque-Bold"/>
            </a:endParaRPr>
          </a:p>
        </p:txBody>
      </p:sp>
    </p:spTree>
    <p:extLst>
      <p:ext uri="{BB962C8B-B14F-4D97-AF65-F5344CB8AC3E}">
        <p14:creationId xmlns:p14="http://schemas.microsoft.com/office/powerpoint/2010/main" val="160551524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5C542E-D30D-65FA-10F7-3F23B27AF55A}"/>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890C7848-8FE2-3955-F029-F781BDFD785D}"/>
              </a:ext>
            </a:extLst>
          </p:cNvPr>
          <p:cNvSpPr txBox="1"/>
          <p:nvPr/>
        </p:nvSpPr>
        <p:spPr>
          <a:xfrm>
            <a:off x="10430406" y="6399091"/>
            <a:ext cx="1620957" cy="246221"/>
          </a:xfrm>
          <a:prstGeom prst="rect">
            <a:avLst/>
          </a:prstGeom>
          <a:noFill/>
        </p:spPr>
        <p:txBody>
          <a:bodyPr wrap="none" rtlCol="0">
            <a:spAutoFit/>
          </a:bodyPr>
          <a:lstStyle/>
          <a:p>
            <a:r>
              <a:rPr lang="en-US" sz="1000" i="1" dirty="0">
                <a:latin typeface="Work Sans" pitchFamily="2" charset="77"/>
                <a:hlinkClick r:id="rId3"/>
              </a:rPr>
              <a:t>Reference</a:t>
            </a:r>
            <a:r>
              <a:rPr lang="en-US" sz="1000" i="1" dirty="0">
                <a:latin typeface="Work Sans" pitchFamily="2" charset="77"/>
              </a:rPr>
              <a:t> - LangChain</a:t>
            </a:r>
          </a:p>
        </p:txBody>
      </p:sp>
      <p:pic>
        <p:nvPicPr>
          <p:cNvPr id="4" name="pasted-movie.png" descr="pasted-movie.png">
            <a:extLst>
              <a:ext uri="{FF2B5EF4-FFF2-40B4-BE49-F238E27FC236}">
                <a16:creationId xmlns:a16="http://schemas.microsoft.com/office/drawing/2014/main" id="{BEF8C24D-6C01-015A-910E-9C25FB841950}"/>
              </a:ext>
            </a:extLst>
          </p:cNvPr>
          <p:cNvPicPr>
            <a:picLocks noChangeAspect="1"/>
          </p:cNvPicPr>
          <p:nvPr/>
        </p:nvPicPr>
        <p:blipFill>
          <a:blip r:embed="rId4"/>
          <a:srcRect r="83605"/>
          <a:stretch>
            <a:fillRect/>
          </a:stretch>
        </p:blipFill>
        <p:spPr>
          <a:xfrm>
            <a:off x="11771332" y="122773"/>
            <a:ext cx="262547" cy="318005"/>
          </a:xfrm>
          <a:prstGeom prst="rect">
            <a:avLst/>
          </a:prstGeom>
          <a:ln w="3175">
            <a:miter lim="400000"/>
          </a:ln>
        </p:spPr>
      </p:pic>
      <p:sp>
        <p:nvSpPr>
          <p:cNvPr id="7" name="TextBox 6">
            <a:extLst>
              <a:ext uri="{FF2B5EF4-FFF2-40B4-BE49-F238E27FC236}">
                <a16:creationId xmlns:a16="http://schemas.microsoft.com/office/drawing/2014/main" id="{F1C29C6C-46D8-328F-FA8D-747BA7A2F583}"/>
              </a:ext>
            </a:extLst>
          </p:cNvPr>
          <p:cNvSpPr txBox="1"/>
          <p:nvPr/>
        </p:nvSpPr>
        <p:spPr>
          <a:xfrm>
            <a:off x="304802" y="297963"/>
            <a:ext cx="11729077" cy="461665"/>
          </a:xfrm>
          <a:prstGeom prst="rect">
            <a:avLst/>
          </a:prstGeom>
          <a:noFill/>
        </p:spPr>
        <p:txBody>
          <a:bodyPr wrap="square">
            <a:spAutoFit/>
          </a:bodyPr>
          <a:lstStyle/>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r>
              <a:rPr kumimoji="0" lang="en-US" sz="2400" b="1" i="0" u="none" strike="noStrike" kern="1200" cap="none" spc="0" normalizeH="0" baseline="0" noProof="0" dirty="0">
                <a:ln>
                  <a:noFill/>
                </a:ln>
                <a:effectLst/>
                <a:uLnTx/>
                <a:uFillTx/>
                <a:latin typeface="Work Sans" pitchFamily="2" charset="77"/>
                <a:sym typeface="LabGrotesque-Black"/>
              </a:rPr>
              <a:t>General Guidelines for Building Agents</a:t>
            </a:r>
            <a:endParaRPr lang="en-US" sz="2400" dirty="0">
              <a:latin typeface="Work Sans" pitchFamily="2" charset="77"/>
              <a:sym typeface="LabGrotesque-Black"/>
            </a:endParaRPr>
          </a:p>
        </p:txBody>
      </p:sp>
      <p:pic>
        <p:nvPicPr>
          <p:cNvPr id="8" name="Picture 4" descr="A white and black chart with black text&#10;&#10;AI-generated content may be incorrect.">
            <a:extLst>
              <a:ext uri="{FF2B5EF4-FFF2-40B4-BE49-F238E27FC236}">
                <a16:creationId xmlns:a16="http://schemas.microsoft.com/office/drawing/2014/main" id="{EC03615D-F008-A1FD-0BB6-D085F600CEE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2181" b="5213"/>
          <a:stretch>
            <a:fillRect/>
          </a:stretch>
        </p:blipFill>
        <p:spPr bwMode="auto">
          <a:xfrm>
            <a:off x="526747" y="848716"/>
            <a:ext cx="10484220" cy="54612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65157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8">
          <a:extLst>
            <a:ext uri="{FF2B5EF4-FFF2-40B4-BE49-F238E27FC236}">
              <a16:creationId xmlns:a16="http://schemas.microsoft.com/office/drawing/2014/main" id="{5BC5BA22-4570-6BC7-6961-8E0FD044EA58}"/>
            </a:ext>
          </a:extLst>
        </p:cNvPr>
        <p:cNvGrpSpPr/>
        <p:nvPr/>
      </p:nvGrpSpPr>
      <p:grpSpPr>
        <a:xfrm>
          <a:off x="0" y="0"/>
          <a:ext cx="0" cy="0"/>
          <a:chOff x="0" y="0"/>
          <a:chExt cx="0" cy="0"/>
        </a:xfrm>
      </p:grpSpPr>
      <p:sp>
        <p:nvSpPr>
          <p:cNvPr id="119" name="Google Shape;119;p1">
            <a:extLst>
              <a:ext uri="{FF2B5EF4-FFF2-40B4-BE49-F238E27FC236}">
                <a16:creationId xmlns:a16="http://schemas.microsoft.com/office/drawing/2014/main" id="{31134495-EC2C-6E88-40CF-D71C66546D7C}"/>
              </a:ext>
            </a:extLst>
          </p:cNvPr>
          <p:cNvSpPr txBox="1"/>
          <p:nvPr/>
        </p:nvSpPr>
        <p:spPr>
          <a:xfrm>
            <a:off x="701040" y="3429000"/>
            <a:ext cx="10790000" cy="618591"/>
          </a:xfrm>
          <a:prstGeom prst="rect">
            <a:avLst/>
          </a:prstGeom>
          <a:noFill/>
          <a:ln>
            <a:noFill/>
          </a:ln>
        </p:spPr>
        <p:txBody>
          <a:bodyPr spcFirstLastPara="1" wrap="square" lIns="91433" tIns="45700" rIns="91433" bIns="45700" anchor="b" anchorCtr="0">
            <a:spAutoFit/>
          </a:bodyPr>
          <a:lstStyle/>
          <a:p>
            <a:pPr marL="0" marR="0" lvl="0" indent="0" algn="l" defTabSz="1219170" rtl="0" eaLnBrk="1" fontAlgn="auto" latinLnBrk="0" hangingPunct="0">
              <a:lnSpc>
                <a:spcPct val="95000"/>
              </a:lnSpc>
              <a:spcBef>
                <a:spcPts val="0"/>
              </a:spcBef>
              <a:spcAft>
                <a:spcPts val="0"/>
              </a:spcAft>
              <a:buClrTx/>
              <a:buSzTx/>
              <a:buFontTx/>
              <a:buNone/>
              <a:tabLst/>
              <a:defRPr/>
            </a:pPr>
            <a:r>
              <a:rPr kumimoji="0" lang="en-US" sz="3600" b="1" i="0" u="none" strike="noStrike" kern="0" cap="none" spc="0" normalizeH="0" baseline="0" noProof="0" dirty="0">
                <a:ln>
                  <a:noFill/>
                </a:ln>
                <a:solidFill>
                  <a:srgbClr val="FFFFFF"/>
                </a:solidFill>
                <a:effectLst/>
                <a:uLnTx/>
                <a:uFillTx/>
                <a:latin typeface="Poppins"/>
                <a:cs typeface="Poppins"/>
                <a:sym typeface="Poppins"/>
              </a:rPr>
              <a:t>Hands-On with LangChain and LangGraph</a:t>
            </a:r>
            <a:endParaRPr kumimoji="0" lang="en-US" sz="2000" b="0" i="0" u="none" strike="noStrike" kern="0" cap="none" spc="0" normalizeH="0" baseline="0" noProof="0" dirty="0">
              <a:ln>
                <a:noFill/>
              </a:ln>
              <a:solidFill>
                <a:srgbClr val="000000"/>
              </a:solidFill>
              <a:effectLst/>
              <a:uLnTx/>
              <a:uFillTx/>
              <a:latin typeface="LabGrotesque-Bold"/>
              <a:sym typeface="LabGrotesque-Bold"/>
            </a:endParaRPr>
          </a:p>
        </p:txBody>
      </p:sp>
      <p:sp>
        <p:nvSpPr>
          <p:cNvPr id="2" name="TextBox 1">
            <a:extLst>
              <a:ext uri="{FF2B5EF4-FFF2-40B4-BE49-F238E27FC236}">
                <a16:creationId xmlns:a16="http://schemas.microsoft.com/office/drawing/2014/main" id="{DCFA49A6-9D4F-C0F7-AE55-35D1302F9B55}"/>
              </a:ext>
            </a:extLst>
          </p:cNvPr>
          <p:cNvSpPr txBox="1"/>
          <p:nvPr/>
        </p:nvSpPr>
        <p:spPr>
          <a:xfrm>
            <a:off x="10496733" y="418012"/>
            <a:ext cx="184731" cy="502766"/>
          </a:xfrm>
          <a:prstGeom prst="rect">
            <a:avLst/>
          </a:prstGeom>
          <a:noFill/>
        </p:spPr>
        <p:txBody>
          <a:bodyPr wrap="none" rtlCol="0">
            <a:spAutoFit/>
          </a:bodyPr>
          <a:lstStyle/>
          <a:p>
            <a:pPr marL="0" marR="0" lvl="0" indent="0" algn="l" defTabSz="412750" rtl="0" eaLnBrk="1" fontAlgn="auto" latinLnBrk="0" hangingPunct="0">
              <a:lnSpc>
                <a:spcPct val="100000"/>
              </a:lnSpc>
              <a:spcBef>
                <a:spcPts val="0"/>
              </a:spcBef>
              <a:spcAft>
                <a:spcPts val="0"/>
              </a:spcAft>
              <a:buClrTx/>
              <a:buSzTx/>
              <a:buFontTx/>
              <a:buNone/>
              <a:tabLst/>
              <a:defRPr/>
            </a:pPr>
            <a:endParaRPr kumimoji="0" lang="en-US" sz="2667" b="0" i="0" u="none" strike="noStrike" kern="0" cap="none" spc="0" normalizeH="0" baseline="0" noProof="0">
              <a:ln>
                <a:noFill/>
              </a:ln>
              <a:solidFill>
                <a:srgbClr val="000000"/>
              </a:solidFill>
              <a:effectLst/>
              <a:uLnTx/>
              <a:uFillTx/>
              <a:latin typeface="LabGrotesque-Bold"/>
              <a:sym typeface="LabGrotesque-Bold"/>
            </a:endParaRPr>
          </a:p>
        </p:txBody>
      </p:sp>
    </p:spTree>
    <p:extLst>
      <p:ext uri="{BB962C8B-B14F-4D97-AF65-F5344CB8AC3E}">
        <p14:creationId xmlns:p14="http://schemas.microsoft.com/office/powerpoint/2010/main" val="111261465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FC8F57-9D6F-81D5-FB80-5EBB0D5DF597}"/>
            </a:ext>
          </a:extLst>
        </p:cNvPr>
        <p:cNvGrpSpPr/>
        <p:nvPr/>
      </p:nvGrpSpPr>
      <p:grpSpPr>
        <a:xfrm>
          <a:off x="0" y="0"/>
          <a:ext cx="0" cy="0"/>
          <a:chOff x="0" y="0"/>
          <a:chExt cx="0" cy="0"/>
        </a:xfrm>
      </p:grpSpPr>
      <p:sp>
        <p:nvSpPr>
          <p:cNvPr id="20" name="TextBox 19">
            <a:extLst>
              <a:ext uri="{FF2B5EF4-FFF2-40B4-BE49-F238E27FC236}">
                <a16:creationId xmlns:a16="http://schemas.microsoft.com/office/drawing/2014/main" id="{E1186BC3-8EEA-7F11-2348-161AAE44C311}"/>
              </a:ext>
            </a:extLst>
          </p:cNvPr>
          <p:cNvSpPr txBox="1"/>
          <p:nvPr/>
        </p:nvSpPr>
        <p:spPr>
          <a:xfrm>
            <a:off x="380907" y="1132536"/>
            <a:ext cx="11430186" cy="5324535"/>
          </a:xfrm>
          <a:prstGeom prst="rect">
            <a:avLst/>
          </a:prstGeom>
          <a:noFill/>
        </p:spPr>
        <p:txBody>
          <a:bodyPr wrap="square" rtlCol="0">
            <a:spAutoFit/>
          </a:bodyPr>
          <a:lstStyle/>
          <a:p>
            <a:pPr lvl="0">
              <a:spcAft>
                <a:spcPts val="600"/>
              </a:spcAft>
              <a:defRPr/>
            </a:pPr>
            <a:r>
              <a:rPr kumimoji="0" lang="en-US" sz="1800" b="1" i="0" u="none" strike="noStrike" kern="1200" cap="none" spc="0" normalizeH="0" baseline="0" noProof="0" dirty="0">
                <a:ln>
                  <a:noFill/>
                </a:ln>
                <a:effectLst/>
                <a:uLnTx/>
                <a:uFillTx/>
                <a:latin typeface="Work Sans" pitchFamily="2" charset="77"/>
                <a:ea typeface="メイリオ"/>
              </a:rPr>
              <a:t>Risks</a:t>
            </a:r>
          </a:p>
          <a:p>
            <a:pPr marL="285750" lvl="0" indent="-285750">
              <a:spcAft>
                <a:spcPts val="600"/>
              </a:spcAft>
              <a:buFont typeface="Arial" panose="020B0604020202020204" pitchFamily="34" charset="0"/>
              <a:buChar char="•"/>
              <a:defRPr/>
            </a:pPr>
            <a:r>
              <a:rPr kumimoji="0" lang="en-US" sz="1800" i="0" u="none" strike="noStrike" kern="1200" cap="none" spc="0" normalizeH="0" baseline="0" noProof="0" dirty="0">
                <a:ln>
                  <a:noFill/>
                </a:ln>
                <a:effectLst/>
                <a:uLnTx/>
                <a:uFillTx/>
                <a:latin typeface="Work Sans" pitchFamily="2" charset="77"/>
                <a:ea typeface="メイリオ"/>
              </a:rPr>
              <a:t>Unpredictable path</a:t>
            </a:r>
            <a:endParaRPr lang="en-US" dirty="0">
              <a:latin typeface="Work Sans" pitchFamily="2" charset="77"/>
              <a:ea typeface="メイリオ"/>
            </a:endParaRPr>
          </a:p>
          <a:p>
            <a:pPr marL="285750" lvl="0" indent="-285750">
              <a:spcAft>
                <a:spcPts val="600"/>
              </a:spcAft>
              <a:buFont typeface="Arial" panose="020B0604020202020204" pitchFamily="34" charset="0"/>
              <a:buChar char="•"/>
              <a:defRPr/>
            </a:pPr>
            <a:r>
              <a:rPr kumimoji="0" lang="en-US" sz="1800" i="0" u="none" strike="noStrike" kern="1200" cap="none" spc="0" normalizeH="0" baseline="0" noProof="0" dirty="0">
                <a:ln>
                  <a:noFill/>
                </a:ln>
                <a:effectLst/>
                <a:uLnTx/>
                <a:uFillTx/>
                <a:latin typeface="Work Sans" pitchFamily="2" charset="77"/>
                <a:ea typeface="メイリオ"/>
              </a:rPr>
              <a:t>Unpredictable output</a:t>
            </a:r>
            <a:endParaRPr lang="en-US" dirty="0">
              <a:latin typeface="Work Sans" pitchFamily="2" charset="77"/>
              <a:ea typeface="メイリオ"/>
            </a:endParaRPr>
          </a:p>
          <a:p>
            <a:pPr marL="285750" lvl="0" indent="-285750">
              <a:spcAft>
                <a:spcPts val="600"/>
              </a:spcAft>
              <a:buFont typeface="Arial" panose="020B0604020202020204" pitchFamily="34" charset="0"/>
              <a:buChar char="•"/>
              <a:defRPr/>
            </a:pPr>
            <a:r>
              <a:rPr kumimoji="0" lang="en-US" sz="1800" i="0" u="none" strike="noStrike" kern="1200" cap="none" spc="0" normalizeH="0" baseline="0" noProof="0" dirty="0">
                <a:ln>
                  <a:noFill/>
                </a:ln>
                <a:effectLst/>
                <a:uLnTx/>
                <a:uFillTx/>
                <a:latin typeface="Work Sans" pitchFamily="2" charset="77"/>
                <a:ea typeface="メイリオ"/>
              </a:rPr>
              <a:t>Unpredictable costs</a:t>
            </a:r>
          </a:p>
          <a:p>
            <a:pPr lvl="0">
              <a:spcAft>
                <a:spcPts val="600"/>
              </a:spcAft>
              <a:defRPr/>
            </a:pPr>
            <a:endParaRPr lang="en-US" b="1" dirty="0">
              <a:latin typeface="Work Sans" pitchFamily="2" charset="77"/>
              <a:ea typeface="メイリオ"/>
            </a:endParaRPr>
          </a:p>
          <a:p>
            <a:pPr lvl="0">
              <a:spcAft>
                <a:spcPts val="600"/>
              </a:spcAft>
              <a:defRPr/>
            </a:pPr>
            <a:r>
              <a:rPr lang="en-US" b="1" dirty="0">
                <a:latin typeface="Work Sans" pitchFamily="2" charset="77"/>
                <a:ea typeface="メイリオ"/>
              </a:rPr>
              <a:t>The Need to Monitor</a:t>
            </a:r>
          </a:p>
          <a:p>
            <a:pPr marL="285750" lvl="0" indent="-285750">
              <a:spcAft>
                <a:spcPts val="600"/>
              </a:spcAft>
              <a:buFont typeface="Arial" panose="020B0604020202020204" pitchFamily="34" charset="0"/>
              <a:buChar char="•"/>
              <a:defRPr/>
            </a:pPr>
            <a:r>
              <a:rPr lang="en-US" dirty="0">
                <a:latin typeface="Work Sans" pitchFamily="2" charset="77"/>
                <a:ea typeface="メイリオ"/>
              </a:rPr>
              <a:t>Guardrails: they ensure agents behave safely, consistently and within intended boundaries</a:t>
            </a:r>
          </a:p>
          <a:p>
            <a:pPr marL="285750" lvl="0" indent="-285750">
              <a:spcAft>
                <a:spcPts val="600"/>
              </a:spcAft>
              <a:buFont typeface="Arial" panose="020B0604020202020204" pitchFamily="34" charset="0"/>
              <a:buChar char="•"/>
              <a:defRPr/>
            </a:pPr>
            <a:r>
              <a:rPr lang="en-US" dirty="0">
                <a:latin typeface="Work Sans" pitchFamily="2" charset="77"/>
                <a:ea typeface="メイリオ"/>
              </a:rPr>
              <a:t>Cost, Latency, Tracing etc.</a:t>
            </a:r>
          </a:p>
          <a:p>
            <a:pPr marL="285750" lvl="0" indent="-285750">
              <a:spcAft>
                <a:spcPts val="600"/>
              </a:spcAft>
              <a:buFont typeface="Arial" panose="020B0604020202020204" pitchFamily="34" charset="0"/>
              <a:buChar char="•"/>
              <a:defRPr/>
            </a:pPr>
            <a:r>
              <a:rPr lang="en-US" i="1" dirty="0">
                <a:latin typeface="Work Sans" pitchFamily="2" charset="77"/>
                <a:ea typeface="メイリオ"/>
              </a:rPr>
              <a:t>Enter AI Gateway as a one-stop solution!</a:t>
            </a:r>
            <a:endParaRPr lang="en-US" dirty="0">
              <a:latin typeface="Work Sans" pitchFamily="2" charset="77"/>
              <a:ea typeface="メイリオ"/>
            </a:endParaRPr>
          </a:p>
          <a:p>
            <a:pPr marL="285750" lvl="0" indent="-285750">
              <a:spcAft>
                <a:spcPts val="600"/>
              </a:spcAft>
              <a:buFont typeface="Arial" panose="020B0604020202020204" pitchFamily="34" charset="0"/>
              <a:buChar char="•"/>
              <a:defRPr/>
            </a:pPr>
            <a:endParaRPr lang="en-US" dirty="0">
              <a:latin typeface="Work Sans" pitchFamily="2" charset="77"/>
              <a:ea typeface="メイリオ"/>
            </a:endParaRPr>
          </a:p>
          <a:p>
            <a:pPr lvl="0">
              <a:spcAft>
                <a:spcPts val="600"/>
              </a:spcAft>
              <a:defRPr/>
            </a:pPr>
            <a:r>
              <a:rPr lang="en-US" b="1" dirty="0">
                <a:latin typeface="Work Sans" pitchFamily="2" charset="77"/>
                <a:ea typeface="メイリオ"/>
              </a:rPr>
              <a:t>Recommendation</a:t>
            </a:r>
          </a:p>
          <a:p>
            <a:pPr marL="285750" lvl="0" indent="-285750">
              <a:spcAft>
                <a:spcPts val="600"/>
              </a:spcAft>
              <a:buFont typeface="Arial" panose="020B0604020202020204" pitchFamily="34" charset="0"/>
              <a:buChar char="•"/>
              <a:defRPr/>
            </a:pPr>
            <a:r>
              <a:rPr lang="en-US" dirty="0">
                <a:latin typeface="Work Sans" pitchFamily="2" charset="77"/>
                <a:ea typeface="メイリオ"/>
              </a:rPr>
              <a:t>Build the right system, not always the most sophisticated one</a:t>
            </a:r>
          </a:p>
          <a:p>
            <a:pPr marL="285750" lvl="0" indent="-285750">
              <a:spcAft>
                <a:spcPts val="600"/>
              </a:spcAft>
              <a:buFont typeface="Arial" panose="020B0604020202020204" pitchFamily="34" charset="0"/>
              <a:buChar char="•"/>
              <a:defRPr/>
            </a:pPr>
            <a:r>
              <a:rPr lang="en-US" dirty="0">
                <a:latin typeface="Work Sans" pitchFamily="2" charset="77"/>
                <a:ea typeface="メイリオ"/>
              </a:rPr>
              <a:t>Start with simple prompts, optimize with evaluation, then go to multi-step agentic systems</a:t>
            </a:r>
          </a:p>
          <a:p>
            <a:pPr marL="285750" lvl="0" indent="-285750">
              <a:spcAft>
                <a:spcPts val="600"/>
              </a:spcAft>
              <a:buFont typeface="Arial" panose="020B0604020202020204" pitchFamily="34" charset="0"/>
              <a:buChar char="•"/>
              <a:defRPr/>
            </a:pPr>
            <a:endParaRPr kumimoji="0" lang="en-US" i="0" u="none" strike="noStrike" kern="1200" cap="none" spc="0" normalizeH="0" baseline="0" noProof="0" dirty="0">
              <a:ln>
                <a:noFill/>
              </a:ln>
              <a:effectLst/>
              <a:uLnTx/>
              <a:uFillTx/>
              <a:latin typeface="Work Sans" pitchFamily="2" charset="77"/>
              <a:ea typeface="メイリオ"/>
            </a:endParaRPr>
          </a:p>
          <a:p>
            <a:pPr marL="285750" lvl="0" indent="-285750">
              <a:spcAft>
                <a:spcPts val="600"/>
              </a:spcAft>
              <a:buFont typeface="Arial" panose="020B0604020202020204" pitchFamily="34" charset="0"/>
              <a:buChar char="•"/>
              <a:defRPr/>
            </a:pPr>
            <a:endParaRPr kumimoji="0" lang="en-US" i="0" u="none" strike="noStrike" kern="1200" cap="none" spc="0" normalizeH="0" baseline="0" noProof="0" dirty="0">
              <a:ln>
                <a:noFill/>
              </a:ln>
              <a:effectLst/>
              <a:uLnTx/>
              <a:uFillTx/>
              <a:latin typeface="Work Sans" pitchFamily="2" charset="77"/>
              <a:ea typeface="メイリオ"/>
            </a:endParaRPr>
          </a:p>
        </p:txBody>
      </p:sp>
      <p:sp>
        <p:nvSpPr>
          <p:cNvPr id="3" name="TextBox 2">
            <a:extLst>
              <a:ext uri="{FF2B5EF4-FFF2-40B4-BE49-F238E27FC236}">
                <a16:creationId xmlns:a16="http://schemas.microsoft.com/office/drawing/2014/main" id="{97839102-B4B7-C6E1-9EF2-ECFC38419BD4}"/>
              </a:ext>
            </a:extLst>
          </p:cNvPr>
          <p:cNvSpPr txBox="1"/>
          <p:nvPr/>
        </p:nvSpPr>
        <p:spPr>
          <a:xfrm>
            <a:off x="10430406" y="6399091"/>
            <a:ext cx="1553630" cy="246221"/>
          </a:xfrm>
          <a:prstGeom prst="rect">
            <a:avLst/>
          </a:prstGeom>
          <a:noFill/>
        </p:spPr>
        <p:txBody>
          <a:bodyPr wrap="none" rtlCol="0">
            <a:spAutoFit/>
          </a:bodyPr>
          <a:lstStyle/>
          <a:p>
            <a:r>
              <a:rPr lang="en-US" sz="1000" i="1" dirty="0">
                <a:latin typeface="Work Sans" pitchFamily="2" charset="77"/>
                <a:hlinkClick r:id="rId3"/>
              </a:rPr>
              <a:t>Reference</a:t>
            </a:r>
            <a:r>
              <a:rPr lang="en-US" sz="1000" i="1" dirty="0">
                <a:latin typeface="Work Sans" pitchFamily="2" charset="77"/>
              </a:rPr>
              <a:t> - Anthropic</a:t>
            </a:r>
          </a:p>
        </p:txBody>
      </p:sp>
      <p:pic>
        <p:nvPicPr>
          <p:cNvPr id="4" name="pasted-movie.png" descr="pasted-movie.png">
            <a:extLst>
              <a:ext uri="{FF2B5EF4-FFF2-40B4-BE49-F238E27FC236}">
                <a16:creationId xmlns:a16="http://schemas.microsoft.com/office/drawing/2014/main" id="{835C0266-E9C8-6DEE-19FA-31C176C1BD2C}"/>
              </a:ext>
            </a:extLst>
          </p:cNvPr>
          <p:cNvPicPr>
            <a:picLocks noChangeAspect="1"/>
          </p:cNvPicPr>
          <p:nvPr/>
        </p:nvPicPr>
        <p:blipFill>
          <a:blip r:embed="rId4"/>
          <a:srcRect r="83605"/>
          <a:stretch>
            <a:fillRect/>
          </a:stretch>
        </p:blipFill>
        <p:spPr>
          <a:xfrm>
            <a:off x="11771332" y="122773"/>
            <a:ext cx="262547" cy="318005"/>
          </a:xfrm>
          <a:prstGeom prst="rect">
            <a:avLst/>
          </a:prstGeom>
          <a:ln w="3175">
            <a:miter lim="400000"/>
          </a:ln>
        </p:spPr>
      </p:pic>
      <p:sp>
        <p:nvSpPr>
          <p:cNvPr id="7" name="TextBox 6">
            <a:extLst>
              <a:ext uri="{FF2B5EF4-FFF2-40B4-BE49-F238E27FC236}">
                <a16:creationId xmlns:a16="http://schemas.microsoft.com/office/drawing/2014/main" id="{A0A846A0-A517-CA1E-C235-6292586554E4}"/>
              </a:ext>
            </a:extLst>
          </p:cNvPr>
          <p:cNvSpPr txBox="1"/>
          <p:nvPr/>
        </p:nvSpPr>
        <p:spPr>
          <a:xfrm>
            <a:off x="304802" y="297963"/>
            <a:ext cx="11729077" cy="461665"/>
          </a:xfrm>
          <a:prstGeom prst="rect">
            <a:avLst/>
          </a:prstGeom>
          <a:noFill/>
        </p:spPr>
        <p:txBody>
          <a:bodyPr wrap="square">
            <a:spAutoFit/>
          </a:bodyPr>
          <a:lstStyle/>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r>
              <a:rPr kumimoji="0" lang="en-US" sz="2400" b="1" i="0" u="none" strike="noStrike" kern="1200" cap="none" spc="0" normalizeH="0" baseline="0" noProof="0" dirty="0">
                <a:ln>
                  <a:noFill/>
                </a:ln>
                <a:effectLst/>
                <a:uLnTx/>
                <a:uFillTx/>
                <a:latin typeface="Work Sans" pitchFamily="2" charset="77"/>
                <a:sym typeface="LabGrotesque-Black"/>
              </a:rPr>
              <a:t>Considerations When </a:t>
            </a:r>
            <a:r>
              <a:rPr lang="en-US" sz="2400" b="1" dirty="0">
                <a:latin typeface="Work Sans" pitchFamily="2" charset="77"/>
                <a:sym typeface="LabGrotesque-Black"/>
              </a:rPr>
              <a:t>B</a:t>
            </a:r>
            <a:r>
              <a:rPr kumimoji="0" lang="en-US" sz="2400" b="1" i="0" u="none" strike="noStrike" kern="1200" cap="none" spc="0" normalizeH="0" baseline="0" noProof="0" dirty="0" err="1">
                <a:ln>
                  <a:noFill/>
                </a:ln>
                <a:effectLst/>
                <a:uLnTx/>
                <a:uFillTx/>
                <a:latin typeface="Work Sans" pitchFamily="2" charset="77"/>
                <a:sym typeface="LabGrotesque-Black"/>
              </a:rPr>
              <a:t>uilding</a:t>
            </a:r>
            <a:r>
              <a:rPr kumimoji="0" lang="en-US" sz="2400" b="1" i="0" u="none" strike="noStrike" kern="1200" cap="none" spc="0" normalizeH="0" baseline="0" noProof="0" dirty="0">
                <a:ln>
                  <a:noFill/>
                </a:ln>
                <a:effectLst/>
                <a:uLnTx/>
                <a:uFillTx/>
                <a:latin typeface="Work Sans" pitchFamily="2" charset="77"/>
                <a:sym typeface="LabGrotesque-Black"/>
              </a:rPr>
              <a:t> Agents</a:t>
            </a:r>
            <a:endParaRPr lang="en-US" sz="2400" dirty="0">
              <a:latin typeface="Work Sans" pitchFamily="2" charset="77"/>
              <a:sym typeface="LabGrotesque-Black"/>
            </a:endParaRPr>
          </a:p>
        </p:txBody>
      </p:sp>
    </p:spTree>
    <p:extLst>
      <p:ext uri="{BB962C8B-B14F-4D97-AF65-F5344CB8AC3E}">
        <p14:creationId xmlns:p14="http://schemas.microsoft.com/office/powerpoint/2010/main" val="253006209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18">
          <a:extLst>
            <a:ext uri="{FF2B5EF4-FFF2-40B4-BE49-F238E27FC236}">
              <a16:creationId xmlns:a16="http://schemas.microsoft.com/office/drawing/2014/main" id="{A9B64928-863A-AA75-9936-82223260B75F}"/>
            </a:ext>
          </a:extLst>
        </p:cNvPr>
        <p:cNvGrpSpPr/>
        <p:nvPr/>
      </p:nvGrpSpPr>
      <p:grpSpPr>
        <a:xfrm>
          <a:off x="0" y="0"/>
          <a:ext cx="0" cy="0"/>
          <a:chOff x="0" y="0"/>
          <a:chExt cx="0" cy="0"/>
        </a:xfrm>
      </p:grpSpPr>
      <p:sp>
        <p:nvSpPr>
          <p:cNvPr id="119" name="Google Shape;119;p1">
            <a:extLst>
              <a:ext uri="{FF2B5EF4-FFF2-40B4-BE49-F238E27FC236}">
                <a16:creationId xmlns:a16="http://schemas.microsoft.com/office/drawing/2014/main" id="{F41C3FA7-13C1-1C5B-7F5C-3D1D4619FE56}"/>
              </a:ext>
            </a:extLst>
          </p:cNvPr>
          <p:cNvSpPr txBox="1"/>
          <p:nvPr/>
        </p:nvSpPr>
        <p:spPr>
          <a:xfrm>
            <a:off x="701040" y="3429000"/>
            <a:ext cx="10790000" cy="618591"/>
          </a:xfrm>
          <a:prstGeom prst="rect">
            <a:avLst/>
          </a:prstGeom>
          <a:noFill/>
          <a:ln>
            <a:noFill/>
          </a:ln>
        </p:spPr>
        <p:txBody>
          <a:bodyPr spcFirstLastPara="1" wrap="square" lIns="91433" tIns="45700" rIns="91433" bIns="45700" anchor="b" anchorCtr="0">
            <a:spAutoFit/>
          </a:bodyPr>
          <a:lstStyle/>
          <a:p>
            <a:pPr marL="0" marR="0" lvl="0" indent="0" algn="l" defTabSz="1219170" rtl="0" eaLnBrk="1" fontAlgn="auto" latinLnBrk="0" hangingPunct="0">
              <a:lnSpc>
                <a:spcPct val="95000"/>
              </a:lnSpc>
              <a:spcBef>
                <a:spcPts val="0"/>
              </a:spcBef>
              <a:spcAft>
                <a:spcPts val="0"/>
              </a:spcAft>
              <a:buClrTx/>
              <a:buSzTx/>
              <a:buFontTx/>
              <a:buNone/>
              <a:tabLst/>
              <a:defRPr/>
            </a:pPr>
            <a:r>
              <a:rPr kumimoji="0" lang="en-US" sz="3600" b="1" i="0" u="none" strike="noStrike" kern="0" cap="none" spc="0" normalizeH="0" baseline="0" noProof="0" dirty="0">
                <a:ln>
                  <a:noFill/>
                </a:ln>
                <a:solidFill>
                  <a:srgbClr val="FFFFFF"/>
                </a:solidFill>
                <a:effectLst/>
                <a:uLnTx/>
                <a:uFillTx/>
                <a:latin typeface="Poppins"/>
                <a:ea typeface="+mn-ea"/>
                <a:cs typeface="Poppins"/>
                <a:sym typeface="Poppins"/>
              </a:rPr>
              <a:t>Hands-On with Agents</a:t>
            </a:r>
            <a:endParaRPr kumimoji="0" lang="en-US" sz="2000" b="0" i="0" u="none" strike="noStrike" kern="0" cap="none" spc="0" normalizeH="0" baseline="0" noProof="0" dirty="0">
              <a:ln>
                <a:noFill/>
              </a:ln>
              <a:solidFill>
                <a:srgbClr val="000000"/>
              </a:solidFill>
              <a:effectLst/>
              <a:uLnTx/>
              <a:uFillTx/>
              <a:latin typeface="LabGrotesque-Bold"/>
              <a:ea typeface="+mn-ea"/>
              <a:cs typeface="+mn-cs"/>
              <a:sym typeface="LabGrotesque-Bold"/>
            </a:endParaRPr>
          </a:p>
        </p:txBody>
      </p:sp>
      <p:sp>
        <p:nvSpPr>
          <p:cNvPr id="2" name="TextBox 1">
            <a:extLst>
              <a:ext uri="{FF2B5EF4-FFF2-40B4-BE49-F238E27FC236}">
                <a16:creationId xmlns:a16="http://schemas.microsoft.com/office/drawing/2014/main" id="{C0DAECB0-3048-D351-2EF1-00777FAFE689}"/>
              </a:ext>
            </a:extLst>
          </p:cNvPr>
          <p:cNvSpPr txBox="1"/>
          <p:nvPr/>
        </p:nvSpPr>
        <p:spPr>
          <a:xfrm>
            <a:off x="10496733" y="418012"/>
            <a:ext cx="184731" cy="502766"/>
          </a:xfrm>
          <a:prstGeom prst="rect">
            <a:avLst/>
          </a:prstGeom>
          <a:noFill/>
        </p:spPr>
        <p:txBody>
          <a:bodyPr wrap="none" rtlCol="0">
            <a:spAutoFit/>
          </a:bodyPr>
          <a:lstStyle/>
          <a:p>
            <a:pPr marL="0" marR="0" lvl="0" indent="0" algn="l" defTabSz="412750" rtl="0" eaLnBrk="1" fontAlgn="auto" latinLnBrk="0" hangingPunct="0">
              <a:lnSpc>
                <a:spcPct val="100000"/>
              </a:lnSpc>
              <a:spcBef>
                <a:spcPts val="0"/>
              </a:spcBef>
              <a:spcAft>
                <a:spcPts val="0"/>
              </a:spcAft>
              <a:buClrTx/>
              <a:buSzTx/>
              <a:buFontTx/>
              <a:buNone/>
              <a:tabLst/>
              <a:defRPr/>
            </a:pPr>
            <a:endParaRPr kumimoji="0" lang="en-US" sz="2667" b="0" i="0" u="none" strike="noStrike" kern="0" cap="none" spc="0" normalizeH="0" baseline="0" noProof="0">
              <a:ln>
                <a:noFill/>
              </a:ln>
              <a:solidFill>
                <a:srgbClr val="000000"/>
              </a:solidFill>
              <a:effectLst/>
              <a:uLnTx/>
              <a:uFillTx/>
              <a:latin typeface="LabGrotesque-Bold"/>
              <a:ea typeface="+mn-ea"/>
              <a:cs typeface="+mn-cs"/>
              <a:sym typeface="LabGrotesque-Bold"/>
            </a:endParaRPr>
          </a:p>
        </p:txBody>
      </p:sp>
    </p:spTree>
    <p:extLst>
      <p:ext uri="{BB962C8B-B14F-4D97-AF65-F5344CB8AC3E}">
        <p14:creationId xmlns:p14="http://schemas.microsoft.com/office/powerpoint/2010/main" val="201037228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B1186B-50DD-7C1F-2088-830D8B98E694}"/>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7BEB16D5-017A-F9E1-FB5E-B34A8AF2C625}"/>
              </a:ext>
            </a:extLst>
          </p:cNvPr>
          <p:cNvSpPr txBox="1"/>
          <p:nvPr/>
        </p:nvSpPr>
        <p:spPr>
          <a:xfrm>
            <a:off x="6326378" y="1186148"/>
            <a:ext cx="5275001" cy="4045683"/>
          </a:xfrm>
          <a:prstGeom prst="rect">
            <a:avLst/>
          </a:prstGeom>
        </p:spPr>
        <p:txBody>
          <a:bodyPr vert="horz" lIns="91440" tIns="45720" rIns="91440" bIns="45720" rtlCol="0" anchor="ctr">
            <a:normAutofit/>
          </a:bodyPr>
          <a:lstStyle/>
          <a:p>
            <a:pPr>
              <a:spcBef>
                <a:spcPct val="20000"/>
              </a:spcBef>
              <a:spcAft>
                <a:spcPts val="600"/>
              </a:spcAft>
              <a:buClr>
                <a:schemeClr val="accent2"/>
              </a:buClr>
              <a:buSzPct val="92000"/>
              <a:buFont typeface="Wingdings 2" panose="05020102010507070707" pitchFamily="18" charset="2"/>
              <a:buChar char=""/>
            </a:pPr>
            <a:r>
              <a:rPr lang="en-US" b="1" dirty="0">
                <a:solidFill>
                  <a:schemeClr val="tx2"/>
                </a:solidFill>
                <a:latin typeface="Work Sans" pitchFamily="2" charset="77"/>
              </a:rPr>
              <a:t> Choose LangGraph if:</a:t>
            </a:r>
            <a:r>
              <a:rPr lang="en-US" dirty="0">
                <a:solidFill>
                  <a:schemeClr val="tx2"/>
                </a:solidFill>
                <a:latin typeface="Work Sans" pitchFamily="2" charset="77"/>
              </a:rPr>
              <a:t> You need precise control over complex, looping workflows and robust state management for production.</a:t>
            </a:r>
          </a:p>
          <a:p>
            <a:pPr>
              <a:spcBef>
                <a:spcPct val="20000"/>
              </a:spcBef>
              <a:spcAft>
                <a:spcPts val="600"/>
              </a:spcAft>
              <a:buClr>
                <a:schemeClr val="accent2"/>
              </a:buClr>
              <a:buSzPct val="92000"/>
              <a:buFont typeface="Wingdings 2" panose="05020102010507070707" pitchFamily="18" charset="2"/>
              <a:buChar char=""/>
            </a:pPr>
            <a:endParaRPr lang="en-US" dirty="0">
              <a:solidFill>
                <a:schemeClr val="tx2"/>
              </a:solidFill>
              <a:latin typeface="Work Sans" pitchFamily="2" charset="77"/>
            </a:endParaRPr>
          </a:p>
          <a:p>
            <a:pPr>
              <a:spcBef>
                <a:spcPct val="20000"/>
              </a:spcBef>
              <a:spcAft>
                <a:spcPts val="600"/>
              </a:spcAft>
              <a:buClr>
                <a:schemeClr val="accent2"/>
              </a:buClr>
              <a:buSzPct val="92000"/>
              <a:buFont typeface="Wingdings 2" panose="05020102010507070707" pitchFamily="18" charset="2"/>
              <a:buChar char=""/>
            </a:pPr>
            <a:r>
              <a:rPr lang="en-US" b="1" dirty="0">
                <a:solidFill>
                  <a:schemeClr val="tx2"/>
                </a:solidFill>
                <a:latin typeface="Work Sans" pitchFamily="2" charset="77"/>
              </a:rPr>
              <a:t> Choose </a:t>
            </a:r>
            <a:r>
              <a:rPr lang="en-US" b="1" dirty="0" err="1">
                <a:solidFill>
                  <a:schemeClr val="tx2"/>
                </a:solidFill>
                <a:latin typeface="Work Sans" pitchFamily="2" charset="77"/>
              </a:rPr>
              <a:t>CrewAI</a:t>
            </a:r>
            <a:r>
              <a:rPr lang="en-US" b="1" dirty="0">
                <a:solidFill>
                  <a:schemeClr val="tx2"/>
                </a:solidFill>
                <a:latin typeface="Work Sans" pitchFamily="2" charset="77"/>
              </a:rPr>
              <a:t> if:</a:t>
            </a:r>
            <a:r>
              <a:rPr lang="en-US" dirty="0">
                <a:solidFill>
                  <a:schemeClr val="tx2"/>
                </a:solidFill>
                <a:latin typeface="Work Sans" pitchFamily="2" charset="77"/>
              </a:rPr>
              <a:t> You want to model collaborative teams of AI agents with distinct roles and intuitive interaction.</a:t>
            </a:r>
          </a:p>
          <a:p>
            <a:pPr>
              <a:spcBef>
                <a:spcPct val="20000"/>
              </a:spcBef>
              <a:spcAft>
                <a:spcPts val="600"/>
              </a:spcAft>
              <a:buClr>
                <a:schemeClr val="accent2"/>
              </a:buClr>
              <a:buSzPct val="92000"/>
              <a:buFont typeface="Wingdings 2" panose="05020102010507070707" pitchFamily="18" charset="2"/>
              <a:buChar char=""/>
            </a:pPr>
            <a:endParaRPr lang="en-US" b="1" dirty="0">
              <a:solidFill>
                <a:schemeClr val="tx2"/>
              </a:solidFill>
              <a:latin typeface="Work Sans" pitchFamily="2" charset="77"/>
            </a:endParaRPr>
          </a:p>
          <a:p>
            <a:pPr>
              <a:spcBef>
                <a:spcPct val="20000"/>
              </a:spcBef>
              <a:spcAft>
                <a:spcPts val="600"/>
              </a:spcAft>
              <a:buClr>
                <a:schemeClr val="accent2"/>
              </a:buClr>
              <a:buSzPct val="92000"/>
              <a:buFont typeface="Wingdings 2" panose="05020102010507070707" pitchFamily="18" charset="2"/>
              <a:buChar char=""/>
            </a:pPr>
            <a:r>
              <a:rPr lang="en-US" b="1" dirty="0">
                <a:solidFill>
                  <a:schemeClr val="tx2"/>
                </a:solidFill>
                <a:latin typeface="Work Sans" pitchFamily="2" charset="77"/>
              </a:rPr>
              <a:t> Choose </a:t>
            </a:r>
            <a:r>
              <a:rPr lang="en-US" b="1" dirty="0" err="1">
                <a:solidFill>
                  <a:schemeClr val="tx2"/>
                </a:solidFill>
                <a:latin typeface="Work Sans" pitchFamily="2" charset="77"/>
              </a:rPr>
              <a:t>AutoGen</a:t>
            </a:r>
            <a:r>
              <a:rPr lang="en-US" b="1" dirty="0">
                <a:solidFill>
                  <a:schemeClr val="tx2"/>
                </a:solidFill>
                <a:latin typeface="Work Sans" pitchFamily="2" charset="77"/>
              </a:rPr>
              <a:t> if:</a:t>
            </a:r>
            <a:r>
              <a:rPr lang="en-US" dirty="0">
                <a:solidFill>
                  <a:schemeClr val="tx2"/>
                </a:solidFill>
                <a:latin typeface="Work Sans" pitchFamily="2" charset="77"/>
              </a:rPr>
              <a:t> You need highly flexible agent conversations, especially for code-centric problem-solving and iterative tasks.</a:t>
            </a:r>
          </a:p>
        </p:txBody>
      </p:sp>
      <p:graphicFrame>
        <p:nvGraphicFramePr>
          <p:cNvPr id="9" name="Table 8">
            <a:extLst>
              <a:ext uri="{FF2B5EF4-FFF2-40B4-BE49-F238E27FC236}">
                <a16:creationId xmlns:a16="http://schemas.microsoft.com/office/drawing/2014/main" id="{6D9D9773-4D3B-6BEE-4F65-02121DC14F7E}"/>
              </a:ext>
            </a:extLst>
          </p:cNvPr>
          <p:cNvGraphicFramePr>
            <a:graphicFrameLocks noGrp="1"/>
          </p:cNvGraphicFramePr>
          <p:nvPr>
            <p:extLst>
              <p:ext uri="{D42A27DB-BD31-4B8C-83A1-F6EECF244321}">
                <p14:modId xmlns:p14="http://schemas.microsoft.com/office/powerpoint/2010/main" val="3171484923"/>
              </p:ext>
            </p:extLst>
          </p:nvPr>
        </p:nvGraphicFramePr>
        <p:xfrm>
          <a:off x="671392" y="1366708"/>
          <a:ext cx="4915339" cy="3649224"/>
        </p:xfrm>
        <a:graphic>
          <a:graphicData uri="http://schemas.openxmlformats.org/drawingml/2006/table">
            <a:tbl>
              <a:tblPr firstRow="1" bandRow="1">
                <a:noFill/>
              </a:tblPr>
              <a:tblGrid>
                <a:gridCol w="1251430">
                  <a:extLst>
                    <a:ext uri="{9D8B030D-6E8A-4147-A177-3AD203B41FA5}">
                      <a16:colId xmlns:a16="http://schemas.microsoft.com/office/drawing/2014/main" val="1907021108"/>
                    </a:ext>
                  </a:extLst>
                </a:gridCol>
                <a:gridCol w="1262196">
                  <a:extLst>
                    <a:ext uri="{9D8B030D-6E8A-4147-A177-3AD203B41FA5}">
                      <a16:colId xmlns:a16="http://schemas.microsoft.com/office/drawing/2014/main" val="2605849551"/>
                    </a:ext>
                  </a:extLst>
                </a:gridCol>
                <a:gridCol w="1055645">
                  <a:extLst>
                    <a:ext uri="{9D8B030D-6E8A-4147-A177-3AD203B41FA5}">
                      <a16:colId xmlns:a16="http://schemas.microsoft.com/office/drawing/2014/main" val="2723720288"/>
                    </a:ext>
                  </a:extLst>
                </a:gridCol>
                <a:gridCol w="1346068">
                  <a:extLst>
                    <a:ext uri="{9D8B030D-6E8A-4147-A177-3AD203B41FA5}">
                      <a16:colId xmlns:a16="http://schemas.microsoft.com/office/drawing/2014/main" val="3538657697"/>
                    </a:ext>
                  </a:extLst>
                </a:gridCol>
              </a:tblGrid>
              <a:tr h="245028">
                <a:tc>
                  <a:txBody>
                    <a:bodyPr/>
                    <a:lstStyle/>
                    <a:p>
                      <a:pPr algn="ctr" fontAlgn="b"/>
                      <a:r>
                        <a:rPr lang="en-IN" sz="700" b="1" i="0" u="none" strike="noStrike" cap="all" spc="60">
                          <a:solidFill>
                            <a:schemeClr val="tx1"/>
                          </a:solidFill>
                          <a:effectLst/>
                          <a:latin typeface="Arial" panose="020B0604020202020204" pitchFamily="34" charset="0"/>
                        </a:rPr>
                        <a:t>Feature/Framework</a:t>
                      </a:r>
                    </a:p>
                  </a:txBody>
                  <a:tcPr marL="3809" marR="3809" marT="54014" marB="5401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IN" sz="700" b="1" i="0" u="none" strike="noStrike" cap="all" spc="60">
                          <a:solidFill>
                            <a:schemeClr val="tx1"/>
                          </a:solidFill>
                          <a:effectLst/>
                          <a:latin typeface="Arial" panose="020B0604020202020204" pitchFamily="34" charset="0"/>
                        </a:rPr>
                        <a:t>LangGraph</a:t>
                      </a:r>
                    </a:p>
                  </a:txBody>
                  <a:tcPr marL="3809" marR="3809" marT="54014" marB="5401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IN" sz="700" b="1" i="0" u="none" strike="noStrike" cap="all" spc="60">
                          <a:solidFill>
                            <a:schemeClr val="tx1"/>
                          </a:solidFill>
                          <a:effectLst/>
                          <a:latin typeface="Arial" panose="020B0604020202020204" pitchFamily="34" charset="0"/>
                        </a:rPr>
                        <a:t>CrewAI</a:t>
                      </a:r>
                    </a:p>
                  </a:txBody>
                  <a:tcPr marL="3809" marR="3809" marT="54014" marB="5401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IN" sz="700" b="1" i="0" u="none" strike="noStrike" cap="all" spc="60">
                          <a:solidFill>
                            <a:schemeClr val="tx1"/>
                          </a:solidFill>
                          <a:effectLst/>
                          <a:latin typeface="Arial" panose="020B0604020202020204" pitchFamily="34" charset="0"/>
                        </a:rPr>
                        <a:t>AutoGen</a:t>
                      </a:r>
                    </a:p>
                  </a:txBody>
                  <a:tcPr marL="3809" marR="3809" marT="54014" marB="5401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10321626"/>
                  </a:ext>
                </a:extLst>
              </a:tr>
              <a:tr h="663506">
                <a:tc>
                  <a:txBody>
                    <a:bodyPr/>
                    <a:lstStyle/>
                    <a:p>
                      <a:pPr algn="ctr" fontAlgn="b"/>
                      <a:r>
                        <a:rPr lang="en-IN" sz="900" b="0" i="0" u="none" strike="noStrike" cap="none" spc="0">
                          <a:solidFill>
                            <a:schemeClr val="tx1"/>
                          </a:solidFill>
                          <a:effectLst/>
                          <a:latin typeface="Arial" panose="020B0604020202020204" pitchFamily="34" charset="0"/>
                        </a:rPr>
                        <a:t>Core Idea</a:t>
                      </a:r>
                    </a:p>
                  </a:txBody>
                  <a:tcPr marL="3809" marR="3809" marT="3809" marB="5401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IN" sz="900" b="0" i="0" u="none" strike="noStrike" cap="none" spc="0">
                          <a:solidFill>
                            <a:schemeClr val="tx1"/>
                          </a:solidFill>
                          <a:effectLst/>
                          <a:latin typeface="Arial" panose="020B0604020202020204" pitchFamily="34" charset="0"/>
                        </a:rPr>
                        <a:t>Graph-based workflows, powerful state management for complex cycles.</a:t>
                      </a:r>
                    </a:p>
                  </a:txBody>
                  <a:tcPr marL="3809" marR="3809" marT="3809" marB="5401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IN" sz="900" b="0" i="0" u="none" strike="noStrike" cap="none" spc="0">
                          <a:solidFill>
                            <a:schemeClr val="tx1"/>
                          </a:solidFill>
                          <a:effectLst/>
                          <a:latin typeface="Arial" panose="020B0604020202020204" pitchFamily="34" charset="0"/>
                        </a:rPr>
                        <a:t>Role-based multi-agent systems for intuitive collaboration.</a:t>
                      </a:r>
                    </a:p>
                  </a:txBody>
                  <a:tcPr marL="3809" marR="3809" marT="3809" marB="5401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IN" sz="900" b="0" i="0" u="none" strike="noStrike" cap="none" spc="0">
                          <a:solidFill>
                            <a:schemeClr val="tx1"/>
                          </a:solidFill>
                          <a:effectLst/>
                          <a:latin typeface="Arial" panose="020B0604020202020204" pitchFamily="34" charset="0"/>
                        </a:rPr>
                        <a:t>Flexible conversation patterns and agent topologies.</a:t>
                      </a:r>
                    </a:p>
                  </a:txBody>
                  <a:tcPr marL="3809" marR="3809" marT="3809" marB="5401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05520103"/>
                  </a:ext>
                </a:extLst>
              </a:tr>
              <a:tr h="951926">
                <a:tc>
                  <a:txBody>
                    <a:bodyPr/>
                    <a:lstStyle/>
                    <a:p>
                      <a:pPr algn="ctr" fontAlgn="b"/>
                      <a:r>
                        <a:rPr lang="en-IN" sz="900" b="0" i="0" u="none" strike="noStrike" cap="none" spc="0">
                          <a:solidFill>
                            <a:schemeClr val="tx1"/>
                          </a:solidFill>
                          <a:effectLst/>
                          <a:latin typeface="Arial" panose="020B0604020202020204" pitchFamily="34" charset="0"/>
                        </a:rPr>
                        <a:t>Best For</a:t>
                      </a:r>
                    </a:p>
                  </a:txBody>
                  <a:tcPr marL="3809" marR="3809" marT="3809" marB="5401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
                      <a:r>
                        <a:rPr lang="en-IN" sz="900" b="0" i="0" u="none" strike="noStrike" cap="none" spc="0">
                          <a:solidFill>
                            <a:schemeClr val="tx1"/>
                          </a:solidFill>
                          <a:effectLst/>
                          <a:latin typeface="Arial" panose="020B0604020202020204" pitchFamily="34" charset="0"/>
                        </a:rPr>
                        <a:t>Complex, cyclical processes; human-in-the-loop; production-ready applications.</a:t>
                      </a:r>
                    </a:p>
                  </a:txBody>
                  <a:tcPr marL="3809" marR="3809" marT="3809" marB="5401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
                      <a:r>
                        <a:rPr lang="en-IN" sz="900" b="0" i="0" u="none" strike="noStrike" cap="none" spc="0">
                          <a:solidFill>
                            <a:schemeClr val="tx1"/>
                          </a:solidFill>
                          <a:effectLst/>
                          <a:latin typeface="Arial" panose="020B0604020202020204" pitchFamily="34" charset="0"/>
                        </a:rPr>
                        <a:t>Team-based workflows; automated customer support, research, or development.</a:t>
                      </a:r>
                    </a:p>
                  </a:txBody>
                  <a:tcPr marL="3809" marR="3809" marT="3809" marB="5401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
                      <a:r>
                        <a:rPr lang="en-IN" sz="900" b="0" i="0" u="none" strike="noStrike" cap="none" spc="0">
                          <a:solidFill>
                            <a:schemeClr val="tx1"/>
                          </a:solidFill>
                          <a:effectLst/>
                          <a:latin typeface="Arial" panose="020B0604020202020204" pitchFamily="34" charset="0"/>
                        </a:rPr>
                        <a:t>Complex problem-solving; code generation &amp; debugging; diverse agent interactions.</a:t>
                      </a:r>
                    </a:p>
                  </a:txBody>
                  <a:tcPr marL="3809" marR="3809" marT="3809" marB="5401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302720301"/>
                  </a:ext>
                </a:extLst>
              </a:tr>
              <a:tr h="663506">
                <a:tc>
                  <a:txBody>
                    <a:bodyPr/>
                    <a:lstStyle/>
                    <a:p>
                      <a:pPr algn="ctr" fontAlgn="b"/>
                      <a:r>
                        <a:rPr lang="en-IN" sz="900" b="0" i="0" u="none" strike="noStrike" cap="none" spc="0" dirty="0">
                          <a:solidFill>
                            <a:schemeClr val="tx1"/>
                          </a:solidFill>
                          <a:effectLst/>
                          <a:latin typeface="Arial" panose="020B0604020202020204" pitchFamily="34" charset="0"/>
                        </a:rPr>
                        <a:t>Key Strength</a:t>
                      </a:r>
                    </a:p>
                  </a:txBody>
                  <a:tcPr marL="3809" marR="3809" marT="3809" marB="5401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IN" sz="900" b="0" i="0" u="none" strike="noStrike" cap="none" spc="0">
                          <a:solidFill>
                            <a:schemeClr val="tx1"/>
                          </a:solidFill>
                          <a:effectLst/>
                          <a:latin typeface="Arial" panose="020B0604020202020204" pitchFamily="34" charset="0"/>
                        </a:rPr>
                        <a:t>Superior state control &amp; flow; highly customizable; production-grade.</a:t>
                      </a:r>
                    </a:p>
                  </a:txBody>
                  <a:tcPr marL="3809" marR="3809" marT="3809" marB="5401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IN" sz="900" b="0" i="0" u="none" strike="noStrike" cap="none" spc="0">
                          <a:solidFill>
                            <a:schemeClr val="tx1"/>
                          </a:solidFill>
                          <a:effectLst/>
                          <a:latin typeface="Arial" panose="020B0604020202020204" pitchFamily="34" charset="0"/>
                        </a:rPr>
                        <a:t>Intuitive collaborative intelligence; clear role delegation.</a:t>
                      </a:r>
                    </a:p>
                  </a:txBody>
                  <a:tcPr marL="3809" marR="3809" marT="3809" marB="5401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IN" sz="900" b="0" i="0" u="none" strike="noStrike" cap="none" spc="0">
                          <a:solidFill>
                            <a:schemeClr val="tx1"/>
                          </a:solidFill>
                          <a:effectLst/>
                          <a:latin typeface="Arial" panose="020B0604020202020204" pitchFamily="34" charset="0"/>
                        </a:rPr>
                        <a:t>Flexible conversational dynamics; strong code execution &amp; debugging.</a:t>
                      </a:r>
                    </a:p>
                  </a:txBody>
                  <a:tcPr marL="3809" marR="3809" marT="3809" marB="5401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41911997"/>
                  </a:ext>
                </a:extLst>
              </a:tr>
              <a:tr h="375086">
                <a:tc>
                  <a:txBody>
                    <a:bodyPr/>
                    <a:lstStyle/>
                    <a:p>
                      <a:pPr algn="ctr" fontAlgn="b"/>
                      <a:r>
                        <a:rPr lang="en-IN" sz="900" b="0" i="0" u="none" strike="noStrike" cap="none" spc="0">
                          <a:solidFill>
                            <a:schemeClr val="tx1"/>
                          </a:solidFill>
                          <a:effectLst/>
                          <a:latin typeface="Arial" panose="020B0604020202020204" pitchFamily="34" charset="0"/>
                        </a:rPr>
                        <a:t>Learning Curve</a:t>
                      </a:r>
                    </a:p>
                  </a:txBody>
                  <a:tcPr marL="3809" marR="3809" marT="3809" marB="5401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
                      <a:r>
                        <a:rPr lang="en-IN" sz="900" b="0" i="0" u="none" strike="noStrike" cap="none" spc="0">
                          <a:solidFill>
                            <a:schemeClr val="tx1"/>
                          </a:solidFill>
                          <a:effectLst/>
                          <a:latin typeface="Arial" panose="020B0604020202020204" pitchFamily="34" charset="0"/>
                        </a:rPr>
                        <a:t>Steeper (graphs &amp; state)</a:t>
                      </a:r>
                    </a:p>
                  </a:txBody>
                  <a:tcPr marL="3809" marR="3809" marT="3809" marB="5401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
                      <a:r>
                        <a:rPr lang="en-IN" sz="900" b="0" i="0" u="none" strike="noStrike" cap="none" spc="0">
                          <a:solidFill>
                            <a:schemeClr val="tx1"/>
                          </a:solidFill>
                          <a:effectLst/>
                          <a:latin typeface="Arial" panose="020B0604020202020204" pitchFamily="34" charset="0"/>
                        </a:rPr>
                        <a:t>Medium</a:t>
                      </a:r>
                    </a:p>
                  </a:txBody>
                  <a:tcPr marL="3809" marR="3809" marT="3809" marB="5401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
                      <a:r>
                        <a:rPr lang="en-IN" sz="900" b="0" i="0" u="none" strike="noStrike" cap="none" spc="0">
                          <a:solidFill>
                            <a:schemeClr val="tx1"/>
                          </a:solidFill>
                          <a:effectLst/>
                          <a:latin typeface="Arial" panose="020B0604020202020204" pitchFamily="34" charset="0"/>
                        </a:rPr>
                        <a:t>Medium</a:t>
                      </a:r>
                    </a:p>
                  </a:txBody>
                  <a:tcPr marL="3809" marR="3809" marT="3809" marB="5401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4234539103"/>
                  </a:ext>
                </a:extLst>
              </a:tr>
              <a:tr h="375086">
                <a:tc>
                  <a:txBody>
                    <a:bodyPr/>
                    <a:lstStyle/>
                    <a:p>
                      <a:pPr algn="ctr" fontAlgn="b"/>
                      <a:r>
                        <a:rPr lang="en-IN" sz="900" b="0" i="0" u="none" strike="noStrike" cap="none" spc="0">
                          <a:solidFill>
                            <a:schemeClr val="tx1"/>
                          </a:solidFill>
                          <a:effectLst/>
                          <a:latin typeface="Arial" panose="020B0604020202020204" pitchFamily="34" charset="0"/>
                        </a:rPr>
                        <a:t>Scalability</a:t>
                      </a:r>
                    </a:p>
                  </a:txBody>
                  <a:tcPr marL="3809" marR="3809" marT="3809" marB="5401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IN" sz="900" b="0" i="0" u="none" strike="noStrike" cap="none" spc="0">
                          <a:solidFill>
                            <a:schemeClr val="tx1"/>
                          </a:solidFill>
                          <a:effectLst/>
                          <a:latin typeface="Arial" panose="020B0604020202020204" pitchFamily="34" charset="0"/>
                        </a:rPr>
                        <a:t>High (built for production)</a:t>
                      </a:r>
                    </a:p>
                  </a:txBody>
                  <a:tcPr marL="3809" marR="3809" marT="3809" marB="5401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IN" sz="900" b="0" i="0" u="none" strike="noStrike" cap="none" spc="0">
                          <a:solidFill>
                            <a:schemeClr val="tx1"/>
                          </a:solidFill>
                          <a:effectLst/>
                          <a:latin typeface="Arial" panose="020B0604020202020204" pitchFamily="34" charset="0"/>
                        </a:rPr>
                        <a:t>Medium-High</a:t>
                      </a:r>
                    </a:p>
                  </a:txBody>
                  <a:tcPr marL="3809" marR="3809" marT="3809" marB="5401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IN" sz="900" b="0" i="0" u="none" strike="noStrike" cap="none" spc="0">
                          <a:solidFill>
                            <a:schemeClr val="tx1"/>
                          </a:solidFill>
                          <a:effectLst/>
                          <a:latin typeface="Arial" panose="020B0604020202020204" pitchFamily="34" charset="0"/>
                        </a:rPr>
                        <a:t>Medium-High</a:t>
                      </a:r>
                    </a:p>
                  </a:txBody>
                  <a:tcPr marL="3809" marR="3809" marT="3809" marB="5401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51407941"/>
                  </a:ext>
                </a:extLst>
              </a:tr>
              <a:tr h="375086">
                <a:tc>
                  <a:txBody>
                    <a:bodyPr/>
                    <a:lstStyle/>
                    <a:p>
                      <a:pPr algn="ctr" fontAlgn="b"/>
                      <a:r>
                        <a:rPr lang="en-IN" sz="900" b="0" i="0" u="none" strike="noStrike" cap="none" spc="0">
                          <a:solidFill>
                            <a:schemeClr val="tx1"/>
                          </a:solidFill>
                          <a:effectLst/>
                          <a:latin typeface="Arial" panose="020B0604020202020204" pitchFamily="34" charset="0"/>
                        </a:rPr>
                        <a:t>Tooling</a:t>
                      </a:r>
                    </a:p>
                  </a:txBody>
                  <a:tcPr marL="3809" marR="3809" marT="3809" marB="5401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
                      <a:r>
                        <a:rPr lang="en-IN" sz="900" b="0" i="0" u="none" strike="noStrike" cap="none" spc="0">
                          <a:solidFill>
                            <a:schemeClr val="tx1"/>
                          </a:solidFill>
                          <a:effectLst/>
                          <a:latin typeface="Arial" panose="020B0604020202020204" pitchFamily="34" charset="0"/>
                        </a:rPr>
                        <a:t>Strong via LangChain</a:t>
                      </a:r>
                    </a:p>
                  </a:txBody>
                  <a:tcPr marL="3809" marR="3809" marT="3809" marB="5401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
                      <a:r>
                        <a:rPr lang="en-IN" sz="900" b="0" i="0" u="none" strike="noStrike" cap="none" spc="0">
                          <a:solidFill>
                            <a:schemeClr val="tx1"/>
                          </a:solidFill>
                          <a:effectLst/>
                          <a:latin typeface="Arial" panose="020B0604020202020204" pitchFamily="34" charset="0"/>
                        </a:rPr>
                        <a:t>Flexible custom tools</a:t>
                      </a:r>
                    </a:p>
                  </a:txBody>
                  <a:tcPr marL="3809" marR="3809" marT="3809" marB="5401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
                      <a:r>
                        <a:rPr lang="en-IN" sz="900" b="0" i="0" u="none" strike="noStrike" cap="none" spc="0" dirty="0">
                          <a:solidFill>
                            <a:schemeClr val="tx1"/>
                          </a:solidFill>
                          <a:effectLst/>
                          <a:latin typeface="Arial" panose="020B0604020202020204" pitchFamily="34" charset="0"/>
                        </a:rPr>
                        <a:t>Strong (code execution, APIs)</a:t>
                      </a:r>
                    </a:p>
                  </a:txBody>
                  <a:tcPr marL="3809" marR="3809" marT="3809" marB="5401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73963227"/>
                  </a:ext>
                </a:extLst>
              </a:tr>
            </a:tbl>
          </a:graphicData>
        </a:graphic>
      </p:graphicFrame>
      <p:sp>
        <p:nvSpPr>
          <p:cNvPr id="8" name="TextBox 7">
            <a:extLst>
              <a:ext uri="{FF2B5EF4-FFF2-40B4-BE49-F238E27FC236}">
                <a16:creationId xmlns:a16="http://schemas.microsoft.com/office/drawing/2014/main" id="{F361B0E5-EFD2-03F0-1543-66DDF2941C4D}"/>
              </a:ext>
            </a:extLst>
          </p:cNvPr>
          <p:cNvSpPr txBox="1"/>
          <p:nvPr/>
        </p:nvSpPr>
        <p:spPr>
          <a:xfrm>
            <a:off x="304802" y="297963"/>
            <a:ext cx="11729077" cy="461665"/>
          </a:xfrm>
          <a:prstGeom prst="rect">
            <a:avLst/>
          </a:prstGeom>
          <a:noFill/>
        </p:spPr>
        <p:txBody>
          <a:bodyPr wrap="square">
            <a:spAutoFit/>
          </a:bodyPr>
          <a:lstStyle/>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r>
              <a:rPr kumimoji="0" lang="en-US" sz="2400" b="1" i="0" u="none" strike="noStrike" kern="1200" cap="none" spc="0" normalizeH="0" baseline="0" noProof="0" dirty="0">
                <a:ln>
                  <a:noFill/>
                </a:ln>
                <a:effectLst/>
                <a:uLnTx/>
                <a:uFillTx/>
                <a:latin typeface="Work Sans" pitchFamily="2" charset="77"/>
                <a:sym typeface="LabGrotesque-Black"/>
              </a:rPr>
              <a:t>Comparison of Popular Agentic AI Frameworks</a:t>
            </a:r>
            <a:endParaRPr lang="en-US" sz="2400" dirty="0">
              <a:latin typeface="Work Sans" pitchFamily="2" charset="77"/>
              <a:sym typeface="LabGrotesque-Black"/>
            </a:endParaRPr>
          </a:p>
        </p:txBody>
      </p:sp>
      <p:pic>
        <p:nvPicPr>
          <p:cNvPr id="10" name="pasted-movie.png" descr="pasted-movie.png">
            <a:extLst>
              <a:ext uri="{FF2B5EF4-FFF2-40B4-BE49-F238E27FC236}">
                <a16:creationId xmlns:a16="http://schemas.microsoft.com/office/drawing/2014/main" id="{E88FDB33-67B9-5314-B7C7-6FAD78D10A42}"/>
              </a:ext>
            </a:extLst>
          </p:cNvPr>
          <p:cNvPicPr>
            <a:picLocks noChangeAspect="1"/>
          </p:cNvPicPr>
          <p:nvPr/>
        </p:nvPicPr>
        <p:blipFill>
          <a:blip r:embed="rId3"/>
          <a:srcRect r="83605"/>
          <a:stretch>
            <a:fillRect/>
          </a:stretch>
        </p:blipFill>
        <p:spPr>
          <a:xfrm>
            <a:off x="11771332" y="122773"/>
            <a:ext cx="262547" cy="318005"/>
          </a:xfrm>
          <a:prstGeom prst="rect">
            <a:avLst/>
          </a:prstGeom>
          <a:ln w="3175">
            <a:miter lim="400000"/>
          </a:ln>
        </p:spPr>
      </p:pic>
    </p:spTree>
    <p:extLst>
      <p:ext uri="{BB962C8B-B14F-4D97-AF65-F5344CB8AC3E}">
        <p14:creationId xmlns:p14="http://schemas.microsoft.com/office/powerpoint/2010/main" val="252953380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18">
          <a:extLst>
            <a:ext uri="{FF2B5EF4-FFF2-40B4-BE49-F238E27FC236}">
              <a16:creationId xmlns:a16="http://schemas.microsoft.com/office/drawing/2014/main" id="{DF55D64B-7682-1149-FB5B-C846ED23ED94}"/>
            </a:ext>
          </a:extLst>
        </p:cNvPr>
        <p:cNvGrpSpPr/>
        <p:nvPr/>
      </p:nvGrpSpPr>
      <p:grpSpPr>
        <a:xfrm>
          <a:off x="0" y="0"/>
          <a:ext cx="0" cy="0"/>
          <a:chOff x="0" y="0"/>
          <a:chExt cx="0" cy="0"/>
        </a:xfrm>
      </p:grpSpPr>
      <p:sp>
        <p:nvSpPr>
          <p:cNvPr id="119" name="Google Shape;119;p1">
            <a:extLst>
              <a:ext uri="{FF2B5EF4-FFF2-40B4-BE49-F238E27FC236}">
                <a16:creationId xmlns:a16="http://schemas.microsoft.com/office/drawing/2014/main" id="{AA940284-8FB7-EB68-0036-A0A79664A60A}"/>
              </a:ext>
            </a:extLst>
          </p:cNvPr>
          <p:cNvSpPr txBox="1"/>
          <p:nvPr/>
        </p:nvSpPr>
        <p:spPr>
          <a:xfrm>
            <a:off x="701040" y="3429000"/>
            <a:ext cx="10790000" cy="618591"/>
          </a:xfrm>
          <a:prstGeom prst="rect">
            <a:avLst/>
          </a:prstGeom>
          <a:noFill/>
          <a:ln>
            <a:noFill/>
          </a:ln>
        </p:spPr>
        <p:txBody>
          <a:bodyPr spcFirstLastPara="1" wrap="square" lIns="91433" tIns="45700" rIns="91433" bIns="45700" anchor="b" anchorCtr="0">
            <a:spAutoFit/>
          </a:bodyPr>
          <a:lstStyle/>
          <a:p>
            <a:pPr marL="0" marR="0" lvl="0" indent="0" algn="l" defTabSz="1219170" rtl="0" eaLnBrk="1" fontAlgn="auto" latinLnBrk="0" hangingPunct="0">
              <a:lnSpc>
                <a:spcPct val="95000"/>
              </a:lnSpc>
              <a:spcBef>
                <a:spcPts val="0"/>
              </a:spcBef>
              <a:spcAft>
                <a:spcPts val="0"/>
              </a:spcAft>
              <a:buClrTx/>
              <a:buSzTx/>
              <a:buFontTx/>
              <a:buNone/>
              <a:tabLst/>
              <a:defRPr/>
            </a:pPr>
            <a:r>
              <a:rPr kumimoji="0" lang="en-US" sz="3600" b="1" i="0" u="none" strike="noStrike" kern="0" cap="none" spc="0" normalizeH="0" baseline="0" noProof="0" dirty="0">
                <a:ln>
                  <a:noFill/>
                </a:ln>
                <a:solidFill>
                  <a:srgbClr val="FFFFFF"/>
                </a:solidFill>
                <a:effectLst/>
                <a:uLnTx/>
                <a:uFillTx/>
                <a:latin typeface="Poppins"/>
                <a:ea typeface="+mn-ea"/>
                <a:cs typeface="Poppins"/>
                <a:sym typeface="Poppins"/>
              </a:rPr>
              <a:t>Assessment (15%)</a:t>
            </a:r>
            <a:endParaRPr kumimoji="0" lang="en-US" sz="2000" b="0" i="0" u="none" strike="noStrike" kern="0" cap="none" spc="0" normalizeH="0" baseline="0" noProof="0" dirty="0">
              <a:ln>
                <a:noFill/>
              </a:ln>
              <a:solidFill>
                <a:srgbClr val="000000"/>
              </a:solidFill>
              <a:effectLst/>
              <a:uLnTx/>
              <a:uFillTx/>
              <a:latin typeface="LabGrotesque-Bold"/>
              <a:ea typeface="+mn-ea"/>
              <a:cs typeface="+mn-cs"/>
              <a:sym typeface="LabGrotesque-Bold"/>
            </a:endParaRPr>
          </a:p>
        </p:txBody>
      </p:sp>
      <p:sp>
        <p:nvSpPr>
          <p:cNvPr id="2" name="TextBox 1">
            <a:extLst>
              <a:ext uri="{FF2B5EF4-FFF2-40B4-BE49-F238E27FC236}">
                <a16:creationId xmlns:a16="http://schemas.microsoft.com/office/drawing/2014/main" id="{8798914D-DF2F-9CBA-757D-A860BB033579}"/>
              </a:ext>
            </a:extLst>
          </p:cNvPr>
          <p:cNvSpPr txBox="1"/>
          <p:nvPr/>
        </p:nvSpPr>
        <p:spPr>
          <a:xfrm>
            <a:off x="10496733" y="418012"/>
            <a:ext cx="184731" cy="502766"/>
          </a:xfrm>
          <a:prstGeom prst="rect">
            <a:avLst/>
          </a:prstGeom>
          <a:noFill/>
        </p:spPr>
        <p:txBody>
          <a:bodyPr wrap="none" rtlCol="0">
            <a:spAutoFit/>
          </a:bodyPr>
          <a:lstStyle/>
          <a:p>
            <a:pPr marL="0" marR="0" lvl="0" indent="0" algn="l" defTabSz="412750" rtl="0" eaLnBrk="1" fontAlgn="auto" latinLnBrk="0" hangingPunct="0">
              <a:lnSpc>
                <a:spcPct val="100000"/>
              </a:lnSpc>
              <a:spcBef>
                <a:spcPts val="0"/>
              </a:spcBef>
              <a:spcAft>
                <a:spcPts val="0"/>
              </a:spcAft>
              <a:buClrTx/>
              <a:buSzTx/>
              <a:buFontTx/>
              <a:buNone/>
              <a:tabLst/>
              <a:defRPr/>
            </a:pPr>
            <a:endParaRPr kumimoji="0" lang="en-US" sz="2667" b="0" i="0" u="none" strike="noStrike" kern="0" cap="none" spc="0" normalizeH="0" baseline="0" noProof="0">
              <a:ln>
                <a:noFill/>
              </a:ln>
              <a:solidFill>
                <a:srgbClr val="000000"/>
              </a:solidFill>
              <a:effectLst/>
              <a:uLnTx/>
              <a:uFillTx/>
              <a:latin typeface="LabGrotesque-Bold"/>
              <a:ea typeface="+mn-ea"/>
              <a:cs typeface="+mn-cs"/>
              <a:sym typeface="LabGrotesque-Bold"/>
            </a:endParaRPr>
          </a:p>
        </p:txBody>
      </p:sp>
    </p:spTree>
    <p:extLst>
      <p:ext uri="{BB962C8B-B14F-4D97-AF65-F5344CB8AC3E}">
        <p14:creationId xmlns:p14="http://schemas.microsoft.com/office/powerpoint/2010/main" val="421221845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18">
          <a:extLst>
            <a:ext uri="{FF2B5EF4-FFF2-40B4-BE49-F238E27FC236}">
              <a16:creationId xmlns:a16="http://schemas.microsoft.com/office/drawing/2014/main" id="{4F763F7A-B037-B285-69C0-4484EAEAE52F}"/>
            </a:ext>
          </a:extLst>
        </p:cNvPr>
        <p:cNvGrpSpPr/>
        <p:nvPr/>
      </p:nvGrpSpPr>
      <p:grpSpPr>
        <a:xfrm>
          <a:off x="0" y="0"/>
          <a:ext cx="0" cy="0"/>
          <a:chOff x="0" y="0"/>
          <a:chExt cx="0" cy="0"/>
        </a:xfrm>
      </p:grpSpPr>
      <p:sp>
        <p:nvSpPr>
          <p:cNvPr id="119" name="Google Shape;119;p1">
            <a:extLst>
              <a:ext uri="{FF2B5EF4-FFF2-40B4-BE49-F238E27FC236}">
                <a16:creationId xmlns:a16="http://schemas.microsoft.com/office/drawing/2014/main" id="{CB6106D3-80AD-B75C-A560-92486FC79D6A}"/>
              </a:ext>
            </a:extLst>
          </p:cNvPr>
          <p:cNvSpPr txBox="1"/>
          <p:nvPr/>
        </p:nvSpPr>
        <p:spPr>
          <a:xfrm>
            <a:off x="701040" y="3429000"/>
            <a:ext cx="10790000" cy="618591"/>
          </a:xfrm>
          <a:prstGeom prst="rect">
            <a:avLst/>
          </a:prstGeom>
          <a:noFill/>
          <a:ln>
            <a:noFill/>
          </a:ln>
        </p:spPr>
        <p:txBody>
          <a:bodyPr spcFirstLastPara="1" wrap="square" lIns="91433" tIns="45700" rIns="91433" bIns="45700" anchor="b" anchorCtr="0">
            <a:spAutoFit/>
          </a:bodyPr>
          <a:lstStyle/>
          <a:p>
            <a:pPr marL="0" marR="0" lvl="0" indent="0" algn="l" defTabSz="1219170" rtl="0" eaLnBrk="1" fontAlgn="auto" latinLnBrk="0" hangingPunct="0">
              <a:lnSpc>
                <a:spcPct val="95000"/>
              </a:lnSpc>
              <a:spcBef>
                <a:spcPts val="0"/>
              </a:spcBef>
              <a:spcAft>
                <a:spcPts val="0"/>
              </a:spcAft>
              <a:buClrTx/>
              <a:buSzTx/>
              <a:buFontTx/>
              <a:buNone/>
              <a:tabLst/>
              <a:defRPr/>
            </a:pPr>
            <a:r>
              <a:rPr kumimoji="0" lang="en-US" sz="3600" b="1" i="0" u="none" strike="noStrike" kern="0" cap="none" spc="0" normalizeH="0" baseline="0" noProof="0" dirty="0">
                <a:ln>
                  <a:noFill/>
                </a:ln>
                <a:solidFill>
                  <a:srgbClr val="FFFFFF"/>
                </a:solidFill>
                <a:effectLst/>
                <a:uLnTx/>
                <a:uFillTx/>
                <a:latin typeface="Poppins"/>
                <a:ea typeface="+mn-ea"/>
                <a:cs typeface="Poppins"/>
                <a:sym typeface="Poppins"/>
              </a:rPr>
              <a:t>Deep-Dive into </a:t>
            </a:r>
            <a:r>
              <a:rPr kumimoji="0" lang="en-US" sz="3600" b="1" i="0" u="none" strike="noStrike" kern="0" cap="none" spc="0" normalizeH="0" baseline="0" noProof="0" dirty="0" err="1">
                <a:ln>
                  <a:noFill/>
                </a:ln>
                <a:solidFill>
                  <a:srgbClr val="FFFFFF"/>
                </a:solidFill>
                <a:effectLst/>
                <a:uLnTx/>
                <a:uFillTx/>
                <a:latin typeface="Poppins"/>
                <a:ea typeface="+mn-ea"/>
                <a:cs typeface="Poppins"/>
                <a:sym typeface="Poppins"/>
              </a:rPr>
              <a:t>TrueFoundry</a:t>
            </a:r>
            <a:r>
              <a:rPr kumimoji="0" lang="en-US" sz="3600" b="1" i="0" u="none" strike="noStrike" kern="0" cap="none" spc="0" normalizeH="0" baseline="0" noProof="0" dirty="0">
                <a:ln>
                  <a:noFill/>
                </a:ln>
                <a:solidFill>
                  <a:srgbClr val="FFFFFF"/>
                </a:solidFill>
                <a:effectLst/>
                <a:uLnTx/>
                <a:uFillTx/>
                <a:latin typeface="Poppins"/>
                <a:ea typeface="+mn-ea"/>
                <a:cs typeface="Poppins"/>
                <a:sym typeface="Poppins"/>
              </a:rPr>
              <a:t> AI Gateway</a:t>
            </a:r>
            <a:endParaRPr kumimoji="0" lang="en-US" sz="2000" b="0" i="0" u="none" strike="noStrike" kern="0" cap="none" spc="0" normalizeH="0" baseline="0" noProof="0" dirty="0">
              <a:ln>
                <a:noFill/>
              </a:ln>
              <a:solidFill>
                <a:srgbClr val="000000"/>
              </a:solidFill>
              <a:effectLst/>
              <a:uLnTx/>
              <a:uFillTx/>
              <a:latin typeface="LabGrotesque-Bold"/>
              <a:ea typeface="+mn-ea"/>
              <a:cs typeface="+mn-cs"/>
              <a:sym typeface="LabGrotesque-Bold"/>
            </a:endParaRPr>
          </a:p>
        </p:txBody>
      </p:sp>
      <p:sp>
        <p:nvSpPr>
          <p:cNvPr id="2" name="TextBox 1">
            <a:extLst>
              <a:ext uri="{FF2B5EF4-FFF2-40B4-BE49-F238E27FC236}">
                <a16:creationId xmlns:a16="http://schemas.microsoft.com/office/drawing/2014/main" id="{3CB5BFE7-A3F8-45DA-AA2F-228E00C26976}"/>
              </a:ext>
            </a:extLst>
          </p:cNvPr>
          <p:cNvSpPr txBox="1"/>
          <p:nvPr/>
        </p:nvSpPr>
        <p:spPr>
          <a:xfrm>
            <a:off x="10496733" y="418012"/>
            <a:ext cx="184731" cy="502766"/>
          </a:xfrm>
          <a:prstGeom prst="rect">
            <a:avLst/>
          </a:prstGeom>
          <a:noFill/>
        </p:spPr>
        <p:txBody>
          <a:bodyPr wrap="none" rtlCol="0">
            <a:spAutoFit/>
          </a:bodyPr>
          <a:lstStyle/>
          <a:p>
            <a:pPr marL="0" marR="0" lvl="0" indent="0" algn="l" defTabSz="412750" rtl="0" eaLnBrk="1" fontAlgn="auto" latinLnBrk="0" hangingPunct="0">
              <a:lnSpc>
                <a:spcPct val="100000"/>
              </a:lnSpc>
              <a:spcBef>
                <a:spcPts val="0"/>
              </a:spcBef>
              <a:spcAft>
                <a:spcPts val="0"/>
              </a:spcAft>
              <a:buClrTx/>
              <a:buSzTx/>
              <a:buFontTx/>
              <a:buNone/>
              <a:tabLst/>
              <a:defRPr/>
            </a:pPr>
            <a:endParaRPr kumimoji="0" lang="en-US" sz="2667" b="0" i="0" u="none" strike="noStrike" kern="0" cap="none" spc="0" normalizeH="0" baseline="0" noProof="0">
              <a:ln>
                <a:noFill/>
              </a:ln>
              <a:solidFill>
                <a:srgbClr val="000000"/>
              </a:solidFill>
              <a:effectLst/>
              <a:uLnTx/>
              <a:uFillTx/>
              <a:latin typeface="LabGrotesque-Bold"/>
              <a:ea typeface="+mn-ea"/>
              <a:cs typeface="+mn-cs"/>
              <a:sym typeface="LabGrotesque-Bold"/>
            </a:endParaRPr>
          </a:p>
        </p:txBody>
      </p:sp>
    </p:spTree>
    <p:extLst>
      <p:ext uri="{BB962C8B-B14F-4D97-AF65-F5344CB8AC3E}">
        <p14:creationId xmlns:p14="http://schemas.microsoft.com/office/powerpoint/2010/main" val="727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22FEA2-1D91-F73B-668C-29A2819DA35B}"/>
            </a:ext>
          </a:extLst>
        </p:cNvPr>
        <p:cNvGrpSpPr/>
        <p:nvPr/>
      </p:nvGrpSpPr>
      <p:grpSpPr>
        <a:xfrm>
          <a:off x="0" y="0"/>
          <a:ext cx="0" cy="0"/>
          <a:chOff x="0" y="0"/>
          <a:chExt cx="0" cy="0"/>
        </a:xfrm>
      </p:grpSpPr>
      <p:pic>
        <p:nvPicPr>
          <p:cNvPr id="206" name="pasted-movie.png" descr="pasted-movie.png">
            <a:extLst>
              <a:ext uri="{FF2B5EF4-FFF2-40B4-BE49-F238E27FC236}">
                <a16:creationId xmlns:a16="http://schemas.microsoft.com/office/drawing/2014/main" id="{568597E7-D492-FC4A-F818-2D4AFF18895C}"/>
              </a:ext>
            </a:extLst>
          </p:cNvPr>
          <p:cNvPicPr>
            <a:picLocks noChangeAspect="1"/>
          </p:cNvPicPr>
          <p:nvPr/>
        </p:nvPicPr>
        <p:blipFill>
          <a:blip r:embed="rId3"/>
          <a:srcRect r="83605"/>
          <a:stretch>
            <a:fillRect/>
          </a:stretch>
        </p:blipFill>
        <p:spPr>
          <a:xfrm>
            <a:off x="11771332" y="122773"/>
            <a:ext cx="262547" cy="318005"/>
          </a:xfrm>
          <a:prstGeom prst="rect">
            <a:avLst/>
          </a:prstGeom>
          <a:ln w="3175">
            <a:miter lim="400000"/>
          </a:ln>
        </p:spPr>
      </p:pic>
      <p:sp>
        <p:nvSpPr>
          <p:cNvPr id="4" name="TextBox 3">
            <a:extLst>
              <a:ext uri="{FF2B5EF4-FFF2-40B4-BE49-F238E27FC236}">
                <a16:creationId xmlns:a16="http://schemas.microsoft.com/office/drawing/2014/main" id="{BAC2CD1A-38D6-E57D-6F8B-BE6DD742F6C6}"/>
              </a:ext>
            </a:extLst>
          </p:cNvPr>
          <p:cNvSpPr txBox="1"/>
          <p:nvPr/>
        </p:nvSpPr>
        <p:spPr>
          <a:xfrm>
            <a:off x="2654462" y="2905780"/>
            <a:ext cx="11887198" cy="523220"/>
          </a:xfrm>
          <a:prstGeom prst="rect">
            <a:avLst/>
          </a:prstGeom>
          <a:noFill/>
        </p:spPr>
        <p:txBody>
          <a:bodyPr wrap="square">
            <a:spAutoFit/>
          </a:bodyPr>
          <a:lstStyle/>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r>
              <a:rPr kumimoji="0" lang="en-US" sz="2800" b="1" i="0" u="none" strike="noStrike" kern="1200" cap="none" spc="0" normalizeH="0" baseline="0" noProof="0" dirty="0">
                <a:ln>
                  <a:noFill/>
                </a:ln>
                <a:solidFill>
                  <a:srgbClr val="7030A0"/>
                </a:solidFill>
                <a:effectLst/>
                <a:uLnTx/>
                <a:uFillTx/>
                <a:latin typeface="Work Sans" pitchFamily="2" charset="77"/>
                <a:sym typeface="LabGrotesque-Black"/>
              </a:rPr>
              <a:t>Reuse YouTube Video for an Introduction</a:t>
            </a:r>
            <a:endParaRPr lang="en-US" sz="2000" dirty="0">
              <a:solidFill>
                <a:srgbClr val="00B0F0"/>
              </a:solidFill>
              <a:latin typeface="Work Sans" pitchFamily="2" charset="77"/>
              <a:sym typeface="LabGrotesque-Black"/>
            </a:endParaRPr>
          </a:p>
        </p:txBody>
      </p:sp>
    </p:spTree>
    <p:extLst>
      <p:ext uri="{BB962C8B-B14F-4D97-AF65-F5344CB8AC3E}">
        <p14:creationId xmlns:p14="http://schemas.microsoft.com/office/powerpoint/2010/main" val="3104926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18">
          <a:extLst>
            <a:ext uri="{FF2B5EF4-FFF2-40B4-BE49-F238E27FC236}">
              <a16:creationId xmlns:a16="http://schemas.microsoft.com/office/drawing/2014/main" id="{38A7F832-CF7C-364E-AAA2-F4B4F04AAA67}"/>
            </a:ext>
          </a:extLst>
        </p:cNvPr>
        <p:cNvGrpSpPr/>
        <p:nvPr/>
      </p:nvGrpSpPr>
      <p:grpSpPr>
        <a:xfrm>
          <a:off x="0" y="0"/>
          <a:ext cx="0" cy="0"/>
          <a:chOff x="0" y="0"/>
          <a:chExt cx="0" cy="0"/>
        </a:xfrm>
      </p:grpSpPr>
      <p:sp>
        <p:nvSpPr>
          <p:cNvPr id="119" name="Google Shape;119;p1">
            <a:extLst>
              <a:ext uri="{FF2B5EF4-FFF2-40B4-BE49-F238E27FC236}">
                <a16:creationId xmlns:a16="http://schemas.microsoft.com/office/drawing/2014/main" id="{CBBCC724-BAEA-CDDC-7224-A44859F61C97}"/>
              </a:ext>
            </a:extLst>
          </p:cNvPr>
          <p:cNvSpPr txBox="1"/>
          <p:nvPr/>
        </p:nvSpPr>
        <p:spPr>
          <a:xfrm>
            <a:off x="701040" y="3429000"/>
            <a:ext cx="10790000" cy="618591"/>
          </a:xfrm>
          <a:prstGeom prst="rect">
            <a:avLst/>
          </a:prstGeom>
          <a:noFill/>
          <a:ln>
            <a:noFill/>
          </a:ln>
        </p:spPr>
        <p:txBody>
          <a:bodyPr spcFirstLastPara="1" wrap="square" lIns="91433" tIns="45700" rIns="91433" bIns="45700" anchor="b" anchorCtr="0">
            <a:spAutoFit/>
          </a:bodyPr>
          <a:lstStyle/>
          <a:p>
            <a:pPr marL="0" marR="0" lvl="0" indent="0" algn="l" defTabSz="1219170" rtl="0" eaLnBrk="1" fontAlgn="auto" latinLnBrk="0" hangingPunct="0">
              <a:lnSpc>
                <a:spcPct val="95000"/>
              </a:lnSpc>
              <a:spcBef>
                <a:spcPts val="0"/>
              </a:spcBef>
              <a:spcAft>
                <a:spcPts val="0"/>
              </a:spcAft>
              <a:buClrTx/>
              <a:buSzTx/>
              <a:buFontTx/>
              <a:buNone/>
              <a:tabLst/>
              <a:defRPr/>
            </a:pPr>
            <a:r>
              <a:rPr kumimoji="0" lang="en-US" sz="3600" b="1" i="0" u="none" strike="noStrike" kern="0" cap="none" spc="0" normalizeH="0" baseline="0" noProof="0" dirty="0">
                <a:ln>
                  <a:noFill/>
                </a:ln>
                <a:solidFill>
                  <a:srgbClr val="FFFFFF"/>
                </a:solidFill>
                <a:effectLst/>
                <a:uLnTx/>
                <a:uFillTx/>
                <a:latin typeface="Poppins"/>
                <a:ea typeface="+mn-ea"/>
                <a:cs typeface="Poppins"/>
                <a:sym typeface="Poppins"/>
              </a:rPr>
              <a:t>Hands-on Demo of </a:t>
            </a:r>
            <a:r>
              <a:rPr kumimoji="0" lang="en-US" sz="3600" b="1" i="0" u="none" strike="noStrike" kern="0" cap="none" spc="0" normalizeH="0" baseline="0" noProof="0" dirty="0" err="1">
                <a:ln>
                  <a:noFill/>
                </a:ln>
                <a:solidFill>
                  <a:srgbClr val="FFFFFF"/>
                </a:solidFill>
                <a:effectLst/>
                <a:uLnTx/>
                <a:uFillTx/>
                <a:latin typeface="Poppins"/>
                <a:ea typeface="+mn-ea"/>
                <a:cs typeface="Poppins"/>
                <a:sym typeface="Poppins"/>
              </a:rPr>
              <a:t>TrueFoundry</a:t>
            </a:r>
            <a:r>
              <a:rPr kumimoji="0" lang="en-US" sz="3600" b="1" i="0" u="none" strike="noStrike" kern="0" cap="none" spc="0" normalizeH="0" baseline="0" noProof="0" dirty="0">
                <a:ln>
                  <a:noFill/>
                </a:ln>
                <a:solidFill>
                  <a:srgbClr val="FFFFFF"/>
                </a:solidFill>
                <a:effectLst/>
                <a:uLnTx/>
                <a:uFillTx/>
                <a:latin typeface="Poppins"/>
                <a:ea typeface="+mn-ea"/>
                <a:cs typeface="Poppins"/>
                <a:sym typeface="Poppins"/>
              </a:rPr>
              <a:t> AI Gateway</a:t>
            </a:r>
            <a:endParaRPr kumimoji="0" lang="en-US" sz="2000" b="0" i="0" u="none" strike="noStrike" kern="0" cap="none" spc="0" normalizeH="0" baseline="0" noProof="0" dirty="0">
              <a:ln>
                <a:noFill/>
              </a:ln>
              <a:solidFill>
                <a:srgbClr val="000000"/>
              </a:solidFill>
              <a:effectLst/>
              <a:uLnTx/>
              <a:uFillTx/>
              <a:latin typeface="LabGrotesque-Bold"/>
              <a:ea typeface="+mn-ea"/>
              <a:cs typeface="+mn-cs"/>
              <a:sym typeface="LabGrotesque-Bold"/>
            </a:endParaRPr>
          </a:p>
        </p:txBody>
      </p:sp>
      <p:sp>
        <p:nvSpPr>
          <p:cNvPr id="2" name="TextBox 1">
            <a:extLst>
              <a:ext uri="{FF2B5EF4-FFF2-40B4-BE49-F238E27FC236}">
                <a16:creationId xmlns:a16="http://schemas.microsoft.com/office/drawing/2014/main" id="{5273A8E7-C814-261F-41DE-2C4BDDEB9A54}"/>
              </a:ext>
            </a:extLst>
          </p:cNvPr>
          <p:cNvSpPr txBox="1"/>
          <p:nvPr/>
        </p:nvSpPr>
        <p:spPr>
          <a:xfrm>
            <a:off x="10496733" y="418012"/>
            <a:ext cx="184731" cy="502766"/>
          </a:xfrm>
          <a:prstGeom prst="rect">
            <a:avLst/>
          </a:prstGeom>
          <a:noFill/>
        </p:spPr>
        <p:txBody>
          <a:bodyPr wrap="none" rtlCol="0">
            <a:spAutoFit/>
          </a:bodyPr>
          <a:lstStyle/>
          <a:p>
            <a:pPr marL="0" marR="0" lvl="0" indent="0" algn="l" defTabSz="412750" rtl="0" eaLnBrk="1" fontAlgn="auto" latinLnBrk="0" hangingPunct="0">
              <a:lnSpc>
                <a:spcPct val="100000"/>
              </a:lnSpc>
              <a:spcBef>
                <a:spcPts val="0"/>
              </a:spcBef>
              <a:spcAft>
                <a:spcPts val="0"/>
              </a:spcAft>
              <a:buClrTx/>
              <a:buSzTx/>
              <a:buFontTx/>
              <a:buNone/>
              <a:tabLst/>
              <a:defRPr/>
            </a:pPr>
            <a:endParaRPr kumimoji="0" lang="en-US" sz="2667" b="0" i="0" u="none" strike="noStrike" kern="0" cap="none" spc="0" normalizeH="0" baseline="0" noProof="0">
              <a:ln>
                <a:noFill/>
              </a:ln>
              <a:solidFill>
                <a:srgbClr val="000000"/>
              </a:solidFill>
              <a:effectLst/>
              <a:uLnTx/>
              <a:uFillTx/>
              <a:latin typeface="LabGrotesque-Bold"/>
              <a:ea typeface="+mn-ea"/>
              <a:cs typeface="+mn-cs"/>
              <a:sym typeface="LabGrotesque-Bold"/>
            </a:endParaRPr>
          </a:p>
        </p:txBody>
      </p:sp>
    </p:spTree>
    <p:extLst>
      <p:ext uri="{BB962C8B-B14F-4D97-AF65-F5344CB8AC3E}">
        <p14:creationId xmlns:p14="http://schemas.microsoft.com/office/powerpoint/2010/main" val="124517282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18">
          <a:extLst>
            <a:ext uri="{FF2B5EF4-FFF2-40B4-BE49-F238E27FC236}">
              <a16:creationId xmlns:a16="http://schemas.microsoft.com/office/drawing/2014/main" id="{468C189F-94B2-0B02-8352-EE6DD8191034}"/>
            </a:ext>
          </a:extLst>
        </p:cNvPr>
        <p:cNvGrpSpPr/>
        <p:nvPr/>
      </p:nvGrpSpPr>
      <p:grpSpPr>
        <a:xfrm>
          <a:off x="0" y="0"/>
          <a:ext cx="0" cy="0"/>
          <a:chOff x="0" y="0"/>
          <a:chExt cx="0" cy="0"/>
        </a:xfrm>
      </p:grpSpPr>
      <p:sp>
        <p:nvSpPr>
          <p:cNvPr id="119" name="Google Shape;119;p1">
            <a:extLst>
              <a:ext uri="{FF2B5EF4-FFF2-40B4-BE49-F238E27FC236}">
                <a16:creationId xmlns:a16="http://schemas.microsoft.com/office/drawing/2014/main" id="{3AA92D69-3ABE-8E84-F9FD-9320DFF051B7}"/>
              </a:ext>
            </a:extLst>
          </p:cNvPr>
          <p:cNvSpPr txBox="1"/>
          <p:nvPr/>
        </p:nvSpPr>
        <p:spPr>
          <a:xfrm>
            <a:off x="701040" y="3429000"/>
            <a:ext cx="10790000" cy="618591"/>
          </a:xfrm>
          <a:prstGeom prst="rect">
            <a:avLst/>
          </a:prstGeom>
          <a:noFill/>
          <a:ln>
            <a:noFill/>
          </a:ln>
        </p:spPr>
        <p:txBody>
          <a:bodyPr spcFirstLastPara="1" wrap="square" lIns="91433" tIns="45700" rIns="91433" bIns="45700" anchor="b" anchorCtr="0">
            <a:spAutoFit/>
          </a:bodyPr>
          <a:lstStyle/>
          <a:p>
            <a:pPr marL="0" marR="0" lvl="0" indent="0" algn="l" defTabSz="1219170" rtl="0" eaLnBrk="1" fontAlgn="auto" latinLnBrk="0" hangingPunct="0">
              <a:lnSpc>
                <a:spcPct val="95000"/>
              </a:lnSpc>
              <a:spcBef>
                <a:spcPts val="0"/>
              </a:spcBef>
              <a:spcAft>
                <a:spcPts val="0"/>
              </a:spcAft>
              <a:buClrTx/>
              <a:buSzTx/>
              <a:buFontTx/>
              <a:buNone/>
              <a:tabLst/>
              <a:defRPr/>
            </a:pPr>
            <a:r>
              <a:rPr kumimoji="0" lang="en-US" sz="3600" b="1" i="0" u="none" strike="noStrike" kern="0" cap="none" spc="0" normalizeH="0" baseline="0" noProof="0" dirty="0">
                <a:ln>
                  <a:noFill/>
                </a:ln>
                <a:solidFill>
                  <a:srgbClr val="FFFFFF"/>
                </a:solidFill>
                <a:effectLst/>
                <a:uLnTx/>
                <a:uFillTx/>
                <a:latin typeface="Poppins"/>
                <a:ea typeface="+mn-ea"/>
                <a:cs typeface="Poppins"/>
                <a:sym typeface="Poppins"/>
              </a:rPr>
              <a:t>Model Context Protocol</a:t>
            </a:r>
            <a:endParaRPr kumimoji="0" lang="en-US" sz="2000" b="0" i="0" u="none" strike="noStrike" kern="0" cap="none" spc="0" normalizeH="0" baseline="0" noProof="0" dirty="0">
              <a:ln>
                <a:noFill/>
              </a:ln>
              <a:solidFill>
                <a:srgbClr val="000000"/>
              </a:solidFill>
              <a:effectLst/>
              <a:uLnTx/>
              <a:uFillTx/>
              <a:latin typeface="LabGrotesque-Bold"/>
              <a:ea typeface="+mn-ea"/>
              <a:cs typeface="+mn-cs"/>
              <a:sym typeface="LabGrotesque-Bold"/>
            </a:endParaRPr>
          </a:p>
        </p:txBody>
      </p:sp>
      <p:sp>
        <p:nvSpPr>
          <p:cNvPr id="2" name="TextBox 1">
            <a:extLst>
              <a:ext uri="{FF2B5EF4-FFF2-40B4-BE49-F238E27FC236}">
                <a16:creationId xmlns:a16="http://schemas.microsoft.com/office/drawing/2014/main" id="{B9CEF04E-5509-BDA0-FC33-AA0183FC8E69}"/>
              </a:ext>
            </a:extLst>
          </p:cNvPr>
          <p:cNvSpPr txBox="1"/>
          <p:nvPr/>
        </p:nvSpPr>
        <p:spPr>
          <a:xfrm>
            <a:off x="10496733" y="418012"/>
            <a:ext cx="184731" cy="502766"/>
          </a:xfrm>
          <a:prstGeom prst="rect">
            <a:avLst/>
          </a:prstGeom>
          <a:noFill/>
        </p:spPr>
        <p:txBody>
          <a:bodyPr wrap="none" rtlCol="0">
            <a:spAutoFit/>
          </a:bodyPr>
          <a:lstStyle/>
          <a:p>
            <a:pPr marL="0" marR="0" lvl="0" indent="0" algn="l" defTabSz="412750" rtl="0" eaLnBrk="1" fontAlgn="auto" latinLnBrk="0" hangingPunct="0">
              <a:lnSpc>
                <a:spcPct val="100000"/>
              </a:lnSpc>
              <a:spcBef>
                <a:spcPts val="0"/>
              </a:spcBef>
              <a:spcAft>
                <a:spcPts val="0"/>
              </a:spcAft>
              <a:buClrTx/>
              <a:buSzTx/>
              <a:buFontTx/>
              <a:buNone/>
              <a:tabLst/>
              <a:defRPr/>
            </a:pPr>
            <a:endParaRPr kumimoji="0" lang="en-US" sz="2667" b="0" i="0" u="none" strike="noStrike" kern="0" cap="none" spc="0" normalizeH="0" baseline="0" noProof="0">
              <a:ln>
                <a:noFill/>
              </a:ln>
              <a:solidFill>
                <a:srgbClr val="000000"/>
              </a:solidFill>
              <a:effectLst/>
              <a:uLnTx/>
              <a:uFillTx/>
              <a:latin typeface="LabGrotesque-Bold"/>
              <a:ea typeface="+mn-ea"/>
              <a:cs typeface="+mn-cs"/>
              <a:sym typeface="LabGrotesque-Bold"/>
            </a:endParaRPr>
          </a:p>
        </p:txBody>
      </p:sp>
    </p:spTree>
    <p:extLst>
      <p:ext uri="{BB962C8B-B14F-4D97-AF65-F5344CB8AC3E}">
        <p14:creationId xmlns:p14="http://schemas.microsoft.com/office/powerpoint/2010/main" val="285776129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C94D07-0ADD-2700-D77B-293D8ED2B96A}"/>
            </a:ext>
          </a:extLst>
        </p:cNvPr>
        <p:cNvGrpSpPr/>
        <p:nvPr/>
      </p:nvGrpSpPr>
      <p:grpSpPr>
        <a:xfrm>
          <a:off x="0" y="0"/>
          <a:ext cx="0" cy="0"/>
          <a:chOff x="0" y="0"/>
          <a:chExt cx="0" cy="0"/>
        </a:xfrm>
      </p:grpSpPr>
      <p:pic>
        <p:nvPicPr>
          <p:cNvPr id="3" name="pasted-movie.png" descr="pasted-movie.png">
            <a:extLst>
              <a:ext uri="{FF2B5EF4-FFF2-40B4-BE49-F238E27FC236}">
                <a16:creationId xmlns:a16="http://schemas.microsoft.com/office/drawing/2014/main" id="{7FEA5D36-8743-A81C-277C-AE6E91837BAA}"/>
              </a:ext>
            </a:extLst>
          </p:cNvPr>
          <p:cNvPicPr>
            <a:picLocks noChangeAspect="1"/>
          </p:cNvPicPr>
          <p:nvPr/>
        </p:nvPicPr>
        <p:blipFill>
          <a:blip r:embed="rId3"/>
          <a:srcRect r="83605"/>
          <a:stretch>
            <a:fillRect/>
          </a:stretch>
        </p:blipFill>
        <p:spPr>
          <a:xfrm>
            <a:off x="11771332" y="122773"/>
            <a:ext cx="262547" cy="318005"/>
          </a:xfrm>
          <a:prstGeom prst="rect">
            <a:avLst/>
          </a:prstGeom>
          <a:ln w="3175">
            <a:miter lim="400000"/>
          </a:ln>
        </p:spPr>
      </p:pic>
      <p:sp>
        <p:nvSpPr>
          <p:cNvPr id="9" name="TextBox 8">
            <a:extLst>
              <a:ext uri="{FF2B5EF4-FFF2-40B4-BE49-F238E27FC236}">
                <a16:creationId xmlns:a16="http://schemas.microsoft.com/office/drawing/2014/main" id="{75C60E39-6302-2A9A-1B14-FFAA52C0C70F}"/>
              </a:ext>
            </a:extLst>
          </p:cNvPr>
          <p:cNvSpPr txBox="1"/>
          <p:nvPr/>
        </p:nvSpPr>
        <p:spPr>
          <a:xfrm>
            <a:off x="304802" y="297963"/>
            <a:ext cx="11729077" cy="461665"/>
          </a:xfrm>
          <a:prstGeom prst="rect">
            <a:avLst/>
          </a:prstGeom>
          <a:noFill/>
        </p:spPr>
        <p:txBody>
          <a:bodyPr wrap="square">
            <a:spAutoFit/>
          </a:bodyPr>
          <a:lstStyle/>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r>
              <a:rPr kumimoji="0" lang="en-US" sz="2400" b="1" i="0" u="none" strike="noStrike" kern="1200" cap="none" spc="0" normalizeH="0" baseline="0" noProof="0" dirty="0">
                <a:ln>
                  <a:noFill/>
                </a:ln>
                <a:solidFill>
                  <a:prstClr val="black"/>
                </a:solidFill>
                <a:effectLst/>
                <a:uLnTx/>
                <a:uFillTx/>
                <a:latin typeface="Work Sans" pitchFamily="2" charset="77"/>
                <a:sym typeface="LabGrotesque-Black"/>
              </a:rPr>
              <a:t>Pre-MCP Context Management</a:t>
            </a:r>
            <a:endParaRPr kumimoji="0" lang="en-US" sz="2400" b="0" i="0" u="none" strike="noStrike" kern="1200" cap="none" spc="0" normalizeH="0" baseline="0" noProof="0" dirty="0">
              <a:ln>
                <a:noFill/>
              </a:ln>
              <a:solidFill>
                <a:prstClr val="black"/>
              </a:solidFill>
              <a:effectLst/>
              <a:uLnTx/>
              <a:uFillTx/>
              <a:latin typeface="Work Sans" pitchFamily="2" charset="77"/>
              <a:sym typeface="LabGrotesque-Black"/>
            </a:endParaRPr>
          </a:p>
        </p:txBody>
      </p:sp>
      <p:sp>
        <p:nvSpPr>
          <p:cNvPr id="2" name="Text Placeholder 4">
            <a:extLst>
              <a:ext uri="{FF2B5EF4-FFF2-40B4-BE49-F238E27FC236}">
                <a16:creationId xmlns:a16="http://schemas.microsoft.com/office/drawing/2014/main" id="{04682EF7-BD64-B370-413D-244BB824D5E1}"/>
              </a:ext>
            </a:extLst>
          </p:cNvPr>
          <p:cNvSpPr txBox="1">
            <a:spLocks/>
          </p:cNvSpPr>
          <p:nvPr/>
        </p:nvSpPr>
        <p:spPr>
          <a:xfrm>
            <a:off x="502920" y="1113439"/>
            <a:ext cx="10429907" cy="524968"/>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kumimoji="1" sz="1600" kern="1200">
                <a:solidFill>
                  <a:schemeClr val="tx1"/>
                </a:solidFill>
                <a:latin typeface="Meiryo UI" panose="020B0604030504040204" pitchFamily="50" charset="-128"/>
                <a:ea typeface="Meiryo UI"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lvl="0">
              <a:defRPr/>
            </a:pPr>
            <a:r>
              <a:rPr lang="en-US" dirty="0">
                <a:solidFill>
                  <a:srgbClr val="000000"/>
                </a:solidFill>
                <a:latin typeface="Work Sans" pitchFamily="2" charset="77"/>
              </a:rPr>
              <a:t>This was a set of one-off solutions that required extensive engineering, and wasn’t completely proactive from the model’s side.</a:t>
            </a:r>
            <a:endParaRPr kumimoji="1" lang="en-IN" sz="1600" b="0" i="0" u="none" strike="noStrike" kern="1200" cap="none" spc="0" normalizeH="0" baseline="0" noProof="0" dirty="0">
              <a:ln>
                <a:noFill/>
              </a:ln>
              <a:solidFill>
                <a:srgbClr val="000000"/>
              </a:solidFill>
              <a:effectLst/>
              <a:uLnTx/>
              <a:uFillTx/>
              <a:latin typeface="Work Sans" pitchFamily="2" charset="77"/>
            </a:endParaRPr>
          </a:p>
        </p:txBody>
      </p:sp>
      <p:graphicFrame>
        <p:nvGraphicFramePr>
          <p:cNvPr id="7" name="Diagram 6">
            <a:extLst>
              <a:ext uri="{FF2B5EF4-FFF2-40B4-BE49-F238E27FC236}">
                <a16:creationId xmlns:a16="http://schemas.microsoft.com/office/drawing/2014/main" id="{30DB3FF9-81C1-F071-D5B2-0F78C1631995}"/>
              </a:ext>
            </a:extLst>
          </p:cNvPr>
          <p:cNvGraphicFramePr/>
          <p:nvPr>
            <p:extLst>
              <p:ext uri="{D42A27DB-BD31-4B8C-83A1-F6EECF244321}">
                <p14:modId xmlns:p14="http://schemas.microsoft.com/office/powerpoint/2010/main" val="1172159621"/>
              </p:ext>
            </p:extLst>
          </p:nvPr>
        </p:nvGraphicFramePr>
        <p:xfrm>
          <a:off x="2393042" y="2148912"/>
          <a:ext cx="9060543" cy="107861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8" name="Diagram 7">
            <a:extLst>
              <a:ext uri="{FF2B5EF4-FFF2-40B4-BE49-F238E27FC236}">
                <a16:creationId xmlns:a16="http://schemas.microsoft.com/office/drawing/2014/main" id="{97DD73CB-316A-8BDD-FEC0-51641E745EA5}"/>
              </a:ext>
            </a:extLst>
          </p:cNvPr>
          <p:cNvGraphicFramePr/>
          <p:nvPr>
            <p:extLst>
              <p:ext uri="{D42A27DB-BD31-4B8C-83A1-F6EECF244321}">
                <p14:modId xmlns:p14="http://schemas.microsoft.com/office/powerpoint/2010/main" val="4098145174"/>
              </p:ext>
            </p:extLst>
          </p:nvPr>
        </p:nvGraphicFramePr>
        <p:xfrm>
          <a:off x="2578099" y="3913259"/>
          <a:ext cx="9060543" cy="1078617"/>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
        <p:nvSpPr>
          <p:cNvPr id="10" name="TextBox 9">
            <a:extLst>
              <a:ext uri="{FF2B5EF4-FFF2-40B4-BE49-F238E27FC236}">
                <a16:creationId xmlns:a16="http://schemas.microsoft.com/office/drawing/2014/main" id="{079C4A13-3450-0CA7-276C-BEC3E164F7B4}"/>
              </a:ext>
            </a:extLst>
          </p:cNvPr>
          <p:cNvSpPr txBox="1"/>
          <p:nvPr/>
        </p:nvSpPr>
        <p:spPr>
          <a:xfrm>
            <a:off x="1589314" y="2528597"/>
            <a:ext cx="2081019" cy="307777"/>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dirty="0">
                <a:ln>
                  <a:noFill/>
                </a:ln>
                <a:solidFill>
                  <a:prstClr val="black"/>
                </a:solidFill>
                <a:effectLst/>
                <a:uLnTx/>
                <a:uFillTx/>
                <a:latin typeface="Work Sans" pitchFamily="2" charset="77"/>
              </a:rPr>
              <a:t>Context management</a:t>
            </a:r>
          </a:p>
        </p:txBody>
      </p:sp>
      <p:sp>
        <p:nvSpPr>
          <p:cNvPr id="11" name="TextBox 10">
            <a:extLst>
              <a:ext uri="{FF2B5EF4-FFF2-40B4-BE49-F238E27FC236}">
                <a16:creationId xmlns:a16="http://schemas.microsoft.com/office/drawing/2014/main" id="{79F00AC1-230D-7105-A484-888684744C33}"/>
              </a:ext>
            </a:extLst>
          </p:cNvPr>
          <p:cNvSpPr txBox="1"/>
          <p:nvPr/>
        </p:nvSpPr>
        <p:spPr>
          <a:xfrm>
            <a:off x="827722" y="4129401"/>
            <a:ext cx="1678665" cy="523220"/>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dirty="0">
                <a:ln>
                  <a:noFill/>
                </a:ln>
                <a:solidFill>
                  <a:prstClr val="black"/>
                </a:solidFill>
                <a:effectLst/>
                <a:uLnTx/>
                <a:uFillTx/>
                <a:latin typeface="Work Sans" pitchFamily="2" charset="77"/>
              </a:rPr>
              <a:t>External context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dirty="0">
                <a:ln>
                  <a:noFill/>
                </a:ln>
                <a:solidFill>
                  <a:prstClr val="black"/>
                </a:solidFill>
                <a:effectLst/>
                <a:uLnTx/>
                <a:uFillTx/>
                <a:latin typeface="Work Sans" pitchFamily="2" charset="77"/>
              </a:rPr>
              <a:t>enhancement</a:t>
            </a:r>
          </a:p>
        </p:txBody>
      </p:sp>
      <p:sp>
        <p:nvSpPr>
          <p:cNvPr id="12" name="Rounded Rectangular Callout 11">
            <a:extLst>
              <a:ext uri="{FF2B5EF4-FFF2-40B4-BE49-F238E27FC236}">
                <a16:creationId xmlns:a16="http://schemas.microsoft.com/office/drawing/2014/main" id="{9AC98166-246C-55F8-B752-F2C19D4F6ED8}"/>
              </a:ext>
            </a:extLst>
          </p:cNvPr>
          <p:cNvSpPr/>
          <p:nvPr/>
        </p:nvSpPr>
        <p:spPr>
          <a:xfrm>
            <a:off x="2969869" y="5282328"/>
            <a:ext cx="1482209" cy="612648"/>
          </a:xfrm>
          <a:prstGeom prst="wedgeRoundRectCallout">
            <a:avLst>
              <a:gd name="adj1" fmla="val -10119"/>
              <a:gd name="adj2" fmla="val -83200"/>
              <a:gd name="adj3" fmla="val 16667"/>
            </a:avLst>
          </a:prstGeom>
          <a:noFill/>
          <a:ln w="95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Work Sans" pitchFamily="2" charset="77"/>
              </a:rPr>
              <a:t>Model either knew something or didn’t</a:t>
            </a:r>
          </a:p>
        </p:txBody>
      </p:sp>
      <p:sp>
        <p:nvSpPr>
          <p:cNvPr id="13" name="Rounded Rectangular Callout 12">
            <a:extLst>
              <a:ext uri="{FF2B5EF4-FFF2-40B4-BE49-F238E27FC236}">
                <a16:creationId xmlns:a16="http://schemas.microsoft.com/office/drawing/2014/main" id="{C35EA7A7-8472-B796-7A87-BCDF964DFB7A}"/>
              </a:ext>
            </a:extLst>
          </p:cNvPr>
          <p:cNvSpPr/>
          <p:nvPr/>
        </p:nvSpPr>
        <p:spPr>
          <a:xfrm>
            <a:off x="5160818" y="5282328"/>
            <a:ext cx="1870364" cy="612648"/>
          </a:xfrm>
          <a:prstGeom prst="wedgeRoundRectCallout">
            <a:avLst>
              <a:gd name="adj1" fmla="val -10119"/>
              <a:gd name="adj2" fmla="val -83200"/>
              <a:gd name="adj3" fmla="val 16667"/>
            </a:avLst>
          </a:prstGeom>
          <a:noFill/>
          <a:ln w="95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Work Sans" pitchFamily="2" charset="77"/>
              </a:rPr>
              <a:t>Model doesn’t initiate lookups/developer puts the logic in</a:t>
            </a:r>
          </a:p>
        </p:txBody>
      </p:sp>
      <p:sp>
        <p:nvSpPr>
          <p:cNvPr id="14" name="Rounded Rectangular Callout 13">
            <a:extLst>
              <a:ext uri="{FF2B5EF4-FFF2-40B4-BE49-F238E27FC236}">
                <a16:creationId xmlns:a16="http://schemas.microsoft.com/office/drawing/2014/main" id="{E0DF25E5-95F5-C268-AB26-BEF672B6421E}"/>
              </a:ext>
            </a:extLst>
          </p:cNvPr>
          <p:cNvSpPr/>
          <p:nvPr/>
        </p:nvSpPr>
        <p:spPr>
          <a:xfrm>
            <a:off x="7166188" y="5282328"/>
            <a:ext cx="1870364" cy="852254"/>
          </a:xfrm>
          <a:prstGeom prst="wedgeRoundRectCallout">
            <a:avLst>
              <a:gd name="adj1" fmla="val -10119"/>
              <a:gd name="adj2" fmla="val -83200"/>
              <a:gd name="adj3" fmla="val 16667"/>
            </a:avLst>
          </a:prstGeom>
          <a:noFill/>
          <a:ln w="95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Work Sans" pitchFamily="2" charset="77"/>
              </a:rPr>
              <a:t>Integrating new tools, meant custom prompt logic and parsing</a:t>
            </a:r>
          </a:p>
        </p:txBody>
      </p:sp>
      <p:sp>
        <p:nvSpPr>
          <p:cNvPr id="15" name="Rounded Rectangular Callout 14">
            <a:extLst>
              <a:ext uri="{FF2B5EF4-FFF2-40B4-BE49-F238E27FC236}">
                <a16:creationId xmlns:a16="http://schemas.microsoft.com/office/drawing/2014/main" id="{7A64E4FE-0C5B-98C4-4126-4B436BC3A7D8}"/>
              </a:ext>
            </a:extLst>
          </p:cNvPr>
          <p:cNvSpPr/>
          <p:nvPr/>
        </p:nvSpPr>
        <p:spPr>
          <a:xfrm>
            <a:off x="9417211" y="5282328"/>
            <a:ext cx="1870364" cy="612648"/>
          </a:xfrm>
          <a:prstGeom prst="wedgeRoundRectCallout">
            <a:avLst>
              <a:gd name="adj1" fmla="val -10119"/>
              <a:gd name="adj2" fmla="val -83200"/>
              <a:gd name="adj3" fmla="val 16667"/>
            </a:avLst>
          </a:prstGeom>
          <a:noFill/>
          <a:ln w="95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Work Sans" pitchFamily="2" charset="77"/>
              </a:rPr>
              <a:t>See </a:t>
            </a:r>
            <a:r>
              <a:rPr kumimoji="0" lang="en-US" sz="1200" b="0" i="0" u="none" strike="noStrike" kern="1200" cap="none" spc="0" normalizeH="0" baseline="0" noProof="0" dirty="0" err="1">
                <a:ln>
                  <a:noFill/>
                </a:ln>
                <a:solidFill>
                  <a:prstClr val="black"/>
                </a:solidFill>
                <a:effectLst/>
                <a:uLnTx/>
                <a:uFillTx/>
                <a:latin typeface="Work Sans" pitchFamily="2" charset="77"/>
              </a:rPr>
              <a:t>MxN</a:t>
            </a:r>
            <a:r>
              <a:rPr kumimoji="0" lang="en-US" sz="1200" b="0" i="0" u="none" strike="noStrike" kern="1200" cap="none" spc="0" normalizeH="0" baseline="0" noProof="0" dirty="0">
                <a:ln>
                  <a:noFill/>
                </a:ln>
                <a:solidFill>
                  <a:prstClr val="black"/>
                </a:solidFill>
                <a:effectLst/>
                <a:uLnTx/>
                <a:uFillTx/>
                <a:latin typeface="Work Sans" pitchFamily="2" charset="77"/>
              </a:rPr>
              <a:t> integration problem</a:t>
            </a:r>
          </a:p>
        </p:txBody>
      </p:sp>
      <p:sp>
        <p:nvSpPr>
          <p:cNvPr id="16" name="Rectangle 15">
            <a:extLst>
              <a:ext uri="{FF2B5EF4-FFF2-40B4-BE49-F238E27FC236}">
                <a16:creationId xmlns:a16="http://schemas.microsoft.com/office/drawing/2014/main" id="{161B7CA9-9582-98C4-7A09-8E526CDFB9EB}"/>
              </a:ext>
            </a:extLst>
          </p:cNvPr>
          <p:cNvSpPr/>
          <p:nvPr/>
        </p:nvSpPr>
        <p:spPr>
          <a:xfrm>
            <a:off x="468302" y="1926124"/>
            <a:ext cx="11345336" cy="1626318"/>
          </a:xfrm>
          <a:prstGeom prst="rect">
            <a:avLst/>
          </a:prstGeom>
          <a:noFill/>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Work Sans" pitchFamily="2" charset="77"/>
            </a:endParaRPr>
          </a:p>
        </p:txBody>
      </p:sp>
      <p:sp>
        <p:nvSpPr>
          <p:cNvPr id="17" name="Rectangle 16">
            <a:extLst>
              <a:ext uri="{FF2B5EF4-FFF2-40B4-BE49-F238E27FC236}">
                <a16:creationId xmlns:a16="http://schemas.microsoft.com/office/drawing/2014/main" id="{0E56315A-FD3F-1AA5-5506-6CABAE27FDF0}"/>
              </a:ext>
            </a:extLst>
          </p:cNvPr>
          <p:cNvSpPr/>
          <p:nvPr/>
        </p:nvSpPr>
        <p:spPr>
          <a:xfrm>
            <a:off x="468302" y="3764347"/>
            <a:ext cx="11345336" cy="2682752"/>
          </a:xfrm>
          <a:prstGeom prst="rect">
            <a:avLst/>
          </a:prstGeom>
          <a:noFill/>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Work Sans" pitchFamily="2" charset="77"/>
            </a:endParaRPr>
          </a:p>
        </p:txBody>
      </p:sp>
    </p:spTree>
    <p:extLst>
      <p:ext uri="{BB962C8B-B14F-4D97-AF65-F5344CB8AC3E}">
        <p14:creationId xmlns:p14="http://schemas.microsoft.com/office/powerpoint/2010/main" val="42638028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Graphic spid="7" grpId="0">
        <p:bldAsOne/>
      </p:bldGraphic>
      <p:bldGraphic spid="8" grpId="0">
        <p:bldAsOne/>
      </p:bldGraphic>
      <p:bldP spid="10" grpId="0"/>
      <p:bldP spid="11" grpId="0"/>
      <p:bldP spid="12" grpId="0" animBg="1"/>
      <p:bldP spid="13" grpId="0" animBg="1"/>
      <p:bldP spid="14" grpId="0" animBg="1"/>
      <p:bldP spid="15" grpId="0" animBg="1"/>
      <p:bldP spid="16" grpId="0" animBg="1"/>
      <p:bldP spid="17"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AB017A-46E7-0AEC-848A-A3AF1D25DF6C}"/>
            </a:ext>
          </a:extLst>
        </p:cNvPr>
        <p:cNvGrpSpPr/>
        <p:nvPr/>
      </p:nvGrpSpPr>
      <p:grpSpPr>
        <a:xfrm>
          <a:off x="0" y="0"/>
          <a:ext cx="0" cy="0"/>
          <a:chOff x="0" y="0"/>
          <a:chExt cx="0" cy="0"/>
        </a:xfrm>
      </p:grpSpPr>
      <p:sp>
        <p:nvSpPr>
          <p:cNvPr id="5" name="TextBox 4">
            <a:hlinkClick r:id="rId3"/>
            <a:extLst>
              <a:ext uri="{FF2B5EF4-FFF2-40B4-BE49-F238E27FC236}">
                <a16:creationId xmlns:a16="http://schemas.microsoft.com/office/drawing/2014/main" id="{4B9E6DD8-877D-F0F7-1EBF-BDB690D12DFD}"/>
              </a:ext>
            </a:extLst>
          </p:cNvPr>
          <p:cNvSpPr txBox="1"/>
          <p:nvPr/>
        </p:nvSpPr>
        <p:spPr>
          <a:xfrm>
            <a:off x="10603589" y="5870261"/>
            <a:ext cx="526106" cy="21544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1" u="none" strike="noStrike" kern="1200" cap="none" spc="0" normalizeH="0" baseline="0" noProof="0" dirty="0">
                <a:ln>
                  <a:noFill/>
                </a:ln>
                <a:solidFill>
                  <a:srgbClr val="000000"/>
                </a:solidFill>
                <a:effectLst/>
                <a:uLnTx/>
                <a:uFillTx/>
                <a:latin typeface="Work Sans" pitchFamily="2" charset="77"/>
                <a:ea typeface="メイリオ"/>
                <a:cs typeface="+mn-cs"/>
                <a:hlinkClick r:id="rId4"/>
              </a:rPr>
              <a:t>Source</a:t>
            </a:r>
            <a:endParaRPr kumimoji="0" lang="en-US" sz="800" b="0" i="1" u="none" strike="noStrike" kern="1200" cap="none" spc="0" normalizeH="0" baseline="0" noProof="0" dirty="0">
              <a:ln>
                <a:noFill/>
              </a:ln>
              <a:solidFill>
                <a:srgbClr val="000000"/>
              </a:solidFill>
              <a:effectLst/>
              <a:uLnTx/>
              <a:uFillTx/>
              <a:latin typeface="Work Sans" pitchFamily="2" charset="77"/>
              <a:ea typeface="メイリオ"/>
              <a:cs typeface="+mn-cs"/>
            </a:endParaRPr>
          </a:p>
        </p:txBody>
      </p:sp>
      <p:pic>
        <p:nvPicPr>
          <p:cNvPr id="3" name="pasted-movie.png" descr="pasted-movie.png">
            <a:extLst>
              <a:ext uri="{FF2B5EF4-FFF2-40B4-BE49-F238E27FC236}">
                <a16:creationId xmlns:a16="http://schemas.microsoft.com/office/drawing/2014/main" id="{ABC43E5C-3D1E-2886-8800-6E2EDA87207B}"/>
              </a:ext>
            </a:extLst>
          </p:cNvPr>
          <p:cNvPicPr>
            <a:picLocks noChangeAspect="1"/>
          </p:cNvPicPr>
          <p:nvPr/>
        </p:nvPicPr>
        <p:blipFill>
          <a:blip r:embed="rId5"/>
          <a:srcRect r="83605"/>
          <a:stretch>
            <a:fillRect/>
          </a:stretch>
        </p:blipFill>
        <p:spPr>
          <a:xfrm>
            <a:off x="11771332" y="122773"/>
            <a:ext cx="262547" cy="318005"/>
          </a:xfrm>
          <a:prstGeom prst="rect">
            <a:avLst/>
          </a:prstGeom>
          <a:ln w="3175">
            <a:miter lim="400000"/>
          </a:ln>
        </p:spPr>
      </p:pic>
      <p:sp>
        <p:nvSpPr>
          <p:cNvPr id="9" name="TextBox 8">
            <a:extLst>
              <a:ext uri="{FF2B5EF4-FFF2-40B4-BE49-F238E27FC236}">
                <a16:creationId xmlns:a16="http://schemas.microsoft.com/office/drawing/2014/main" id="{9453664A-FB28-E6F4-4DE4-ED00C29B373F}"/>
              </a:ext>
            </a:extLst>
          </p:cNvPr>
          <p:cNvSpPr txBox="1"/>
          <p:nvPr/>
        </p:nvSpPr>
        <p:spPr>
          <a:xfrm>
            <a:off x="304802" y="297963"/>
            <a:ext cx="11729077" cy="461665"/>
          </a:xfrm>
          <a:prstGeom prst="rect">
            <a:avLst/>
          </a:prstGeom>
          <a:noFill/>
        </p:spPr>
        <p:txBody>
          <a:bodyPr wrap="square">
            <a:spAutoFit/>
          </a:bodyPr>
          <a:lstStyle/>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r>
              <a:rPr kumimoji="0" lang="en-US" sz="2400" b="1" i="0" u="none" strike="noStrike" kern="1200" cap="none" spc="0" normalizeH="0" baseline="0" noProof="0" dirty="0" err="1">
                <a:ln>
                  <a:noFill/>
                </a:ln>
                <a:solidFill>
                  <a:prstClr val="black"/>
                </a:solidFill>
                <a:effectLst/>
                <a:uLnTx/>
                <a:uFillTx/>
                <a:latin typeface="Work Sans" pitchFamily="2" charset="77"/>
                <a:sym typeface="LabGrotesque-Black"/>
              </a:rPr>
              <a:t>MxN</a:t>
            </a:r>
            <a:r>
              <a:rPr kumimoji="0" lang="en-US" sz="2400" b="1" i="0" u="none" strike="noStrike" kern="1200" cap="none" spc="0" normalizeH="0" baseline="0" noProof="0" dirty="0">
                <a:ln>
                  <a:noFill/>
                </a:ln>
                <a:solidFill>
                  <a:prstClr val="black"/>
                </a:solidFill>
                <a:effectLst/>
                <a:uLnTx/>
                <a:uFillTx/>
                <a:latin typeface="Work Sans" pitchFamily="2" charset="77"/>
                <a:sym typeface="LabGrotesque-Black"/>
              </a:rPr>
              <a:t> Integration Problem</a:t>
            </a:r>
            <a:endParaRPr kumimoji="0" lang="en-US" sz="2400" b="0" i="0" u="none" strike="noStrike" kern="1200" cap="none" spc="0" normalizeH="0" baseline="0" noProof="0" dirty="0">
              <a:ln>
                <a:noFill/>
              </a:ln>
              <a:solidFill>
                <a:prstClr val="black"/>
              </a:solidFill>
              <a:effectLst/>
              <a:uLnTx/>
              <a:uFillTx/>
              <a:latin typeface="Work Sans" pitchFamily="2" charset="77"/>
              <a:sym typeface="LabGrotesque-Black"/>
            </a:endParaRPr>
          </a:p>
        </p:txBody>
      </p:sp>
      <p:pic>
        <p:nvPicPr>
          <p:cNvPr id="2" name="Picture 1">
            <a:extLst>
              <a:ext uri="{FF2B5EF4-FFF2-40B4-BE49-F238E27FC236}">
                <a16:creationId xmlns:a16="http://schemas.microsoft.com/office/drawing/2014/main" id="{609A4A02-AF21-E9D0-E0C6-77C4F135FE79}"/>
              </a:ext>
            </a:extLst>
          </p:cNvPr>
          <p:cNvPicPr>
            <a:picLocks noChangeAspect="1"/>
          </p:cNvPicPr>
          <p:nvPr/>
        </p:nvPicPr>
        <p:blipFill>
          <a:blip r:embed="rId6"/>
          <a:stretch>
            <a:fillRect/>
          </a:stretch>
        </p:blipFill>
        <p:spPr>
          <a:xfrm>
            <a:off x="1404397" y="1658049"/>
            <a:ext cx="9036718" cy="3867567"/>
          </a:xfrm>
          <a:prstGeom prst="rect">
            <a:avLst/>
          </a:prstGeom>
        </p:spPr>
      </p:pic>
    </p:spTree>
    <p:extLst>
      <p:ext uri="{BB962C8B-B14F-4D97-AF65-F5344CB8AC3E}">
        <p14:creationId xmlns:p14="http://schemas.microsoft.com/office/powerpoint/2010/main" val="14333674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8">
          <a:extLst>
            <a:ext uri="{FF2B5EF4-FFF2-40B4-BE49-F238E27FC236}">
              <a16:creationId xmlns:a16="http://schemas.microsoft.com/office/drawing/2014/main" id="{07ADFF09-1678-8AD0-8FB2-D1AB3087223D}"/>
            </a:ext>
          </a:extLst>
        </p:cNvPr>
        <p:cNvGrpSpPr/>
        <p:nvPr/>
      </p:nvGrpSpPr>
      <p:grpSpPr>
        <a:xfrm>
          <a:off x="0" y="0"/>
          <a:ext cx="0" cy="0"/>
          <a:chOff x="0" y="0"/>
          <a:chExt cx="0" cy="0"/>
        </a:xfrm>
      </p:grpSpPr>
      <p:sp>
        <p:nvSpPr>
          <p:cNvPr id="119" name="Google Shape;119;p1">
            <a:extLst>
              <a:ext uri="{FF2B5EF4-FFF2-40B4-BE49-F238E27FC236}">
                <a16:creationId xmlns:a16="http://schemas.microsoft.com/office/drawing/2014/main" id="{4F984F58-A0D1-7802-DC2C-4360D17CAD99}"/>
              </a:ext>
            </a:extLst>
          </p:cNvPr>
          <p:cNvSpPr txBox="1"/>
          <p:nvPr/>
        </p:nvSpPr>
        <p:spPr>
          <a:xfrm>
            <a:off x="701040" y="3429000"/>
            <a:ext cx="10790000" cy="618591"/>
          </a:xfrm>
          <a:prstGeom prst="rect">
            <a:avLst/>
          </a:prstGeom>
          <a:noFill/>
          <a:ln>
            <a:noFill/>
          </a:ln>
        </p:spPr>
        <p:txBody>
          <a:bodyPr spcFirstLastPara="1" wrap="square" lIns="91433" tIns="45700" rIns="91433" bIns="45700" anchor="b" anchorCtr="0">
            <a:spAutoFit/>
          </a:bodyPr>
          <a:lstStyle/>
          <a:p>
            <a:pPr marL="0" marR="0" lvl="0" indent="0" algn="l" defTabSz="1219170" rtl="0" eaLnBrk="1" fontAlgn="auto" latinLnBrk="0" hangingPunct="0">
              <a:lnSpc>
                <a:spcPct val="95000"/>
              </a:lnSpc>
              <a:spcBef>
                <a:spcPts val="0"/>
              </a:spcBef>
              <a:spcAft>
                <a:spcPts val="0"/>
              </a:spcAft>
              <a:buClrTx/>
              <a:buSzTx/>
              <a:buFontTx/>
              <a:buNone/>
              <a:tabLst/>
              <a:defRPr/>
            </a:pPr>
            <a:r>
              <a:rPr kumimoji="0" lang="en-US" sz="3600" b="1" i="0" u="none" strike="noStrike" kern="0" cap="none" spc="0" normalizeH="0" baseline="0" noProof="0" dirty="0">
                <a:ln>
                  <a:noFill/>
                </a:ln>
                <a:solidFill>
                  <a:srgbClr val="FFFFFF"/>
                </a:solidFill>
                <a:effectLst/>
                <a:uLnTx/>
                <a:uFillTx/>
                <a:latin typeface="Poppins"/>
                <a:cs typeface="Poppins"/>
                <a:sym typeface="Poppins"/>
              </a:rPr>
              <a:t>Retrieval Augmented Generation</a:t>
            </a:r>
            <a:endParaRPr kumimoji="0" lang="en-US" sz="2000" b="0" i="0" u="none" strike="noStrike" kern="0" cap="none" spc="0" normalizeH="0" baseline="0" noProof="0" dirty="0">
              <a:ln>
                <a:noFill/>
              </a:ln>
              <a:solidFill>
                <a:srgbClr val="000000"/>
              </a:solidFill>
              <a:effectLst/>
              <a:uLnTx/>
              <a:uFillTx/>
              <a:latin typeface="LabGrotesque-Bold"/>
              <a:sym typeface="LabGrotesque-Bold"/>
            </a:endParaRPr>
          </a:p>
        </p:txBody>
      </p:sp>
      <p:sp>
        <p:nvSpPr>
          <p:cNvPr id="2" name="TextBox 1">
            <a:extLst>
              <a:ext uri="{FF2B5EF4-FFF2-40B4-BE49-F238E27FC236}">
                <a16:creationId xmlns:a16="http://schemas.microsoft.com/office/drawing/2014/main" id="{4493B303-4AB8-C843-8BBB-972976FCF0BE}"/>
              </a:ext>
            </a:extLst>
          </p:cNvPr>
          <p:cNvSpPr txBox="1"/>
          <p:nvPr/>
        </p:nvSpPr>
        <p:spPr>
          <a:xfrm>
            <a:off x="10496733" y="418012"/>
            <a:ext cx="184731" cy="502766"/>
          </a:xfrm>
          <a:prstGeom prst="rect">
            <a:avLst/>
          </a:prstGeom>
          <a:noFill/>
        </p:spPr>
        <p:txBody>
          <a:bodyPr wrap="none" rtlCol="0">
            <a:spAutoFit/>
          </a:bodyPr>
          <a:lstStyle/>
          <a:p>
            <a:pPr marL="0" marR="0" lvl="0" indent="0" algn="l" defTabSz="412750" rtl="0" eaLnBrk="1" fontAlgn="auto" latinLnBrk="0" hangingPunct="0">
              <a:lnSpc>
                <a:spcPct val="100000"/>
              </a:lnSpc>
              <a:spcBef>
                <a:spcPts val="0"/>
              </a:spcBef>
              <a:spcAft>
                <a:spcPts val="0"/>
              </a:spcAft>
              <a:buClrTx/>
              <a:buSzTx/>
              <a:buFontTx/>
              <a:buNone/>
              <a:tabLst/>
              <a:defRPr/>
            </a:pPr>
            <a:endParaRPr kumimoji="0" lang="en-US" sz="2667" b="0" i="0" u="none" strike="noStrike" kern="0" cap="none" spc="0" normalizeH="0" baseline="0" noProof="0">
              <a:ln>
                <a:noFill/>
              </a:ln>
              <a:solidFill>
                <a:srgbClr val="000000"/>
              </a:solidFill>
              <a:effectLst/>
              <a:uLnTx/>
              <a:uFillTx/>
              <a:latin typeface="LabGrotesque-Bold"/>
              <a:sym typeface="LabGrotesque-Bold"/>
            </a:endParaRPr>
          </a:p>
        </p:txBody>
      </p:sp>
    </p:spTree>
    <p:extLst>
      <p:ext uri="{BB962C8B-B14F-4D97-AF65-F5344CB8AC3E}">
        <p14:creationId xmlns:p14="http://schemas.microsoft.com/office/powerpoint/2010/main" val="255356625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888B1E-A5ED-21C1-C5A0-25F5B471F78A}"/>
            </a:ext>
          </a:extLst>
        </p:cNvPr>
        <p:cNvGrpSpPr/>
        <p:nvPr/>
      </p:nvGrpSpPr>
      <p:grpSpPr>
        <a:xfrm>
          <a:off x="0" y="0"/>
          <a:ext cx="0" cy="0"/>
          <a:chOff x="0" y="0"/>
          <a:chExt cx="0" cy="0"/>
        </a:xfrm>
      </p:grpSpPr>
      <p:pic>
        <p:nvPicPr>
          <p:cNvPr id="3" name="pasted-movie.png" descr="pasted-movie.png">
            <a:extLst>
              <a:ext uri="{FF2B5EF4-FFF2-40B4-BE49-F238E27FC236}">
                <a16:creationId xmlns:a16="http://schemas.microsoft.com/office/drawing/2014/main" id="{ED55B4FB-0AEA-A559-7268-BD43D883BE88}"/>
              </a:ext>
            </a:extLst>
          </p:cNvPr>
          <p:cNvPicPr>
            <a:picLocks noChangeAspect="1"/>
          </p:cNvPicPr>
          <p:nvPr/>
        </p:nvPicPr>
        <p:blipFill>
          <a:blip r:embed="rId3"/>
          <a:srcRect r="83605"/>
          <a:stretch>
            <a:fillRect/>
          </a:stretch>
        </p:blipFill>
        <p:spPr>
          <a:xfrm>
            <a:off x="11771332" y="122773"/>
            <a:ext cx="262547" cy="318005"/>
          </a:xfrm>
          <a:prstGeom prst="rect">
            <a:avLst/>
          </a:prstGeom>
          <a:ln w="3175">
            <a:miter lim="400000"/>
          </a:ln>
        </p:spPr>
      </p:pic>
      <p:sp>
        <p:nvSpPr>
          <p:cNvPr id="9" name="TextBox 8">
            <a:extLst>
              <a:ext uri="{FF2B5EF4-FFF2-40B4-BE49-F238E27FC236}">
                <a16:creationId xmlns:a16="http://schemas.microsoft.com/office/drawing/2014/main" id="{180AACC7-E0E8-1555-AB83-7F001B5B3EEF}"/>
              </a:ext>
            </a:extLst>
          </p:cNvPr>
          <p:cNvSpPr txBox="1"/>
          <p:nvPr/>
        </p:nvSpPr>
        <p:spPr>
          <a:xfrm>
            <a:off x="304802" y="297963"/>
            <a:ext cx="11729077" cy="461665"/>
          </a:xfrm>
          <a:prstGeom prst="rect">
            <a:avLst/>
          </a:prstGeom>
          <a:noFill/>
        </p:spPr>
        <p:txBody>
          <a:bodyPr wrap="square">
            <a:spAutoFit/>
          </a:bodyPr>
          <a:lstStyle/>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r>
              <a:rPr kumimoji="0" lang="en-US" sz="2400" b="1" i="0" u="none" strike="noStrike" kern="1200" cap="none" spc="0" normalizeH="0" baseline="0" noProof="0" dirty="0">
                <a:ln>
                  <a:noFill/>
                </a:ln>
                <a:solidFill>
                  <a:prstClr val="black"/>
                </a:solidFill>
                <a:effectLst/>
                <a:uLnTx/>
                <a:uFillTx/>
                <a:latin typeface="Work Sans" pitchFamily="2" charset="77"/>
                <a:sym typeface="LabGrotesque-Black"/>
              </a:rPr>
              <a:t>Model Context Protocol (MCP)</a:t>
            </a:r>
            <a:endParaRPr kumimoji="0" lang="en-US" sz="2400" b="0" i="0" u="none" strike="noStrike" kern="1200" cap="none" spc="0" normalizeH="0" baseline="0" noProof="0" dirty="0">
              <a:ln>
                <a:noFill/>
              </a:ln>
              <a:solidFill>
                <a:prstClr val="black"/>
              </a:solidFill>
              <a:effectLst/>
              <a:uLnTx/>
              <a:uFillTx/>
              <a:latin typeface="Work Sans" pitchFamily="2" charset="77"/>
              <a:sym typeface="LabGrotesque-Black"/>
            </a:endParaRPr>
          </a:p>
        </p:txBody>
      </p:sp>
      <p:sp>
        <p:nvSpPr>
          <p:cNvPr id="2" name="Text Placeholder 4">
            <a:extLst>
              <a:ext uri="{FF2B5EF4-FFF2-40B4-BE49-F238E27FC236}">
                <a16:creationId xmlns:a16="http://schemas.microsoft.com/office/drawing/2014/main" id="{A1193B13-F337-52B6-34F2-E1ADE83D3950}"/>
              </a:ext>
            </a:extLst>
          </p:cNvPr>
          <p:cNvSpPr txBox="1">
            <a:spLocks/>
          </p:cNvSpPr>
          <p:nvPr/>
        </p:nvSpPr>
        <p:spPr>
          <a:xfrm>
            <a:off x="375820" y="934818"/>
            <a:ext cx="11658059" cy="446057"/>
          </a:xfrm>
          <a:prstGeom prst="rect">
            <a:avLst/>
          </a:prstGeom>
        </p:spPr>
        <p:txBody>
          <a:bodyPr vert="horz" lIns="91440" tIns="45720" rIns="91440" bIns="45720" rtlCol="0" anchor="ctr">
            <a:normAutofit/>
          </a:bodyPr>
          <a:lstStyle>
            <a:lvl1pPr marL="228600" indent="-228600" algn="l" defTabSz="457200" rtl="0" eaLnBrk="1" latinLnBrk="0" hangingPunct="1">
              <a:spcBef>
                <a:spcPct val="20000"/>
              </a:spcBef>
              <a:spcAft>
                <a:spcPts val="600"/>
              </a:spcAft>
              <a:buClr>
                <a:schemeClr val="accent2"/>
              </a:buClr>
              <a:buSzPct val="92000"/>
              <a:buFont typeface="Wingdings" panose="05000000000000000000" pitchFamily="2" charset="2"/>
              <a:buChar char="n"/>
              <a:defRPr sz="2400" kern="1200" baseline="0">
                <a:solidFill>
                  <a:schemeClr val="tx2"/>
                </a:solidFill>
                <a:latin typeface="Nissan Pro Regular" panose="02000503030000020003" pitchFamily="50" charset="0"/>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marR="0" lvl="0" indent="0" algn="l" defTabSz="457200" rtl="0" eaLnBrk="1" fontAlgn="auto" latinLnBrk="0" hangingPunct="1">
              <a:lnSpc>
                <a:spcPct val="100000"/>
              </a:lnSpc>
              <a:spcBef>
                <a:spcPct val="20000"/>
              </a:spcBef>
              <a:spcAft>
                <a:spcPts val="600"/>
              </a:spcAft>
              <a:buClr>
                <a:srgbClr val="ED8428"/>
              </a:buClr>
              <a:buSzPct val="92000"/>
              <a:buFont typeface="Wingdings" panose="05000000000000000000" pitchFamily="2" charset="2"/>
              <a:buNone/>
              <a:tabLst/>
              <a:defRPr/>
            </a:pPr>
            <a:r>
              <a:rPr kumimoji="0" lang="en-GB" sz="1600" b="0" i="0" u="none" strike="noStrike" kern="1200" cap="none" spc="0" normalizeH="0" baseline="0" noProof="0" dirty="0">
                <a:ln>
                  <a:noFill/>
                </a:ln>
                <a:solidFill>
                  <a:srgbClr val="3D3D3D"/>
                </a:solidFill>
                <a:effectLst/>
                <a:uLnTx/>
                <a:uFillTx/>
                <a:latin typeface="Work Sans" pitchFamily="2" charset="77"/>
              </a:rPr>
              <a:t>MCP is an open protocol that standardizes how applications provide context to LLMs.</a:t>
            </a:r>
            <a:endParaRPr kumimoji="0" lang="en-IN" sz="1600" b="0" i="0" u="none" strike="noStrike" kern="1200" cap="none" spc="0" normalizeH="0" baseline="0" noProof="0" dirty="0">
              <a:ln>
                <a:noFill/>
              </a:ln>
              <a:solidFill>
                <a:srgbClr val="3D3D3D"/>
              </a:solidFill>
              <a:effectLst/>
              <a:uLnTx/>
              <a:uFillTx/>
              <a:latin typeface="Work Sans" pitchFamily="2" charset="77"/>
            </a:endParaRPr>
          </a:p>
        </p:txBody>
      </p:sp>
      <p:pic>
        <p:nvPicPr>
          <p:cNvPr id="7" name="Picture 6">
            <a:extLst>
              <a:ext uri="{FF2B5EF4-FFF2-40B4-BE49-F238E27FC236}">
                <a16:creationId xmlns:a16="http://schemas.microsoft.com/office/drawing/2014/main" id="{A3AAFF3E-6365-84AB-5287-32E91875894F}"/>
              </a:ext>
            </a:extLst>
          </p:cNvPr>
          <p:cNvPicPr>
            <a:picLocks noChangeAspect="1"/>
          </p:cNvPicPr>
          <p:nvPr/>
        </p:nvPicPr>
        <p:blipFill>
          <a:blip r:embed="rId4"/>
          <a:srcRect t="1559"/>
          <a:stretch/>
        </p:blipFill>
        <p:spPr>
          <a:xfrm>
            <a:off x="6236819" y="1737590"/>
            <a:ext cx="5534513" cy="3750844"/>
          </a:xfrm>
          <a:prstGeom prst="rect">
            <a:avLst/>
          </a:prstGeom>
        </p:spPr>
      </p:pic>
      <p:pic>
        <p:nvPicPr>
          <p:cNvPr id="8" name="Picture 7">
            <a:extLst>
              <a:ext uri="{FF2B5EF4-FFF2-40B4-BE49-F238E27FC236}">
                <a16:creationId xmlns:a16="http://schemas.microsoft.com/office/drawing/2014/main" id="{30A6D854-F981-6BAC-88F1-C6FF504C75B8}"/>
              </a:ext>
            </a:extLst>
          </p:cNvPr>
          <p:cNvPicPr>
            <a:picLocks noChangeAspect="1"/>
          </p:cNvPicPr>
          <p:nvPr/>
        </p:nvPicPr>
        <p:blipFill>
          <a:blip r:embed="rId5"/>
          <a:stretch>
            <a:fillRect/>
          </a:stretch>
        </p:blipFill>
        <p:spPr>
          <a:xfrm>
            <a:off x="939835" y="1690272"/>
            <a:ext cx="4299172" cy="2418285"/>
          </a:xfrm>
          <a:prstGeom prst="rect">
            <a:avLst/>
          </a:prstGeom>
        </p:spPr>
      </p:pic>
      <p:sp>
        <p:nvSpPr>
          <p:cNvPr id="10" name="Text Placeholder 3">
            <a:extLst>
              <a:ext uri="{FF2B5EF4-FFF2-40B4-BE49-F238E27FC236}">
                <a16:creationId xmlns:a16="http://schemas.microsoft.com/office/drawing/2014/main" id="{21192F38-21DE-E737-4835-EAC66ACFB87B}"/>
              </a:ext>
            </a:extLst>
          </p:cNvPr>
          <p:cNvSpPr txBox="1">
            <a:spLocks/>
          </p:cNvSpPr>
          <p:nvPr/>
        </p:nvSpPr>
        <p:spPr>
          <a:xfrm>
            <a:off x="332021" y="4553109"/>
            <a:ext cx="10202194" cy="2179245"/>
          </a:xfrm>
          <a:prstGeom prst="rect">
            <a:avLst/>
          </a:prstGeom>
        </p:spPr>
        <p:txBody>
          <a:bodyPr vert="horz" lIns="91440" tIns="45720" rIns="91440" bIns="45720" rtlCol="0" anchor="ctr">
            <a:normAutofit/>
          </a:bodyPr>
          <a:lstStyle>
            <a:lvl1pPr marL="0" indent="0" algn="l" defTabSz="457200" rtl="0" eaLnBrk="1" latinLnBrk="0" hangingPunct="1">
              <a:spcBef>
                <a:spcPct val="20000"/>
              </a:spcBef>
              <a:spcAft>
                <a:spcPts val="600"/>
              </a:spcAft>
              <a:buClr>
                <a:schemeClr val="accent2"/>
              </a:buClr>
              <a:buSzPct val="92000"/>
              <a:buFontTx/>
              <a:buNone/>
              <a:defRPr sz="1800" kern="1200" baseline="0">
                <a:solidFill>
                  <a:schemeClr val="tx2"/>
                </a:solidFill>
                <a:latin typeface="Nissan Pro Regular" panose="02000503030000020003" pitchFamily="50" charset="0"/>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marR="0" lvl="0" indent="0" algn="l" defTabSz="457200" rtl="0" eaLnBrk="1" fontAlgn="auto" latinLnBrk="0" hangingPunct="1">
              <a:lnSpc>
                <a:spcPct val="100000"/>
              </a:lnSpc>
              <a:spcBef>
                <a:spcPct val="20000"/>
              </a:spcBef>
              <a:spcAft>
                <a:spcPts val="600"/>
              </a:spcAft>
              <a:buClr>
                <a:srgbClr val="ED8428"/>
              </a:buClr>
              <a:buSzPct val="92000"/>
              <a:buFontTx/>
              <a:buNone/>
              <a:tabLst/>
              <a:defRPr/>
            </a:pPr>
            <a:r>
              <a:rPr kumimoji="0" lang="en-GB" sz="1600" b="1" i="0" u="none" strike="noStrike" kern="1200" cap="none" spc="0" normalizeH="0" baseline="0" noProof="0" dirty="0">
                <a:ln>
                  <a:noFill/>
                </a:ln>
                <a:solidFill>
                  <a:srgbClr val="1C1E21"/>
                </a:solidFill>
                <a:effectLst/>
                <a:uLnTx/>
                <a:uFillTx/>
                <a:latin typeface="Work Sans" pitchFamily="2" charset="77"/>
              </a:rPr>
              <a:t>Single protocol:</a:t>
            </a:r>
            <a:r>
              <a:rPr kumimoji="0" lang="en-GB" sz="1600" b="0" i="0" u="none" strike="noStrike" kern="1200" cap="none" spc="0" normalizeH="0" baseline="0" noProof="0" dirty="0">
                <a:ln>
                  <a:noFill/>
                </a:ln>
                <a:solidFill>
                  <a:srgbClr val="1C1E21"/>
                </a:solidFill>
                <a:effectLst/>
                <a:uLnTx/>
                <a:uFillTx/>
                <a:latin typeface="Work Sans" pitchFamily="2" charset="77"/>
              </a:rPr>
              <a:t> MCP acts as a standardized "connector," so integrating one MCP means potential access to multiple tools and services, not just one</a:t>
            </a:r>
          </a:p>
          <a:p>
            <a:pPr marL="0" marR="0" lvl="0" indent="0" algn="l" defTabSz="457200" rtl="0" eaLnBrk="1" fontAlgn="auto" latinLnBrk="0" hangingPunct="1">
              <a:lnSpc>
                <a:spcPct val="100000"/>
              </a:lnSpc>
              <a:spcBef>
                <a:spcPct val="20000"/>
              </a:spcBef>
              <a:spcAft>
                <a:spcPts val="600"/>
              </a:spcAft>
              <a:buClr>
                <a:srgbClr val="ED8428"/>
              </a:buClr>
              <a:buSzPct val="92000"/>
              <a:buFontTx/>
              <a:buNone/>
              <a:tabLst/>
              <a:defRPr/>
            </a:pPr>
            <a:r>
              <a:rPr kumimoji="0" lang="en-GB" sz="1600" b="1" i="0" u="none" strike="noStrike" kern="1200" cap="none" spc="0" normalizeH="0" baseline="0" noProof="0" dirty="0">
                <a:ln>
                  <a:noFill/>
                </a:ln>
                <a:solidFill>
                  <a:srgbClr val="1C1E21"/>
                </a:solidFill>
                <a:effectLst/>
                <a:uLnTx/>
                <a:uFillTx/>
                <a:latin typeface="Work Sans" pitchFamily="2" charset="77"/>
              </a:rPr>
              <a:t>Dynamic discovery:</a:t>
            </a:r>
            <a:r>
              <a:rPr kumimoji="0" lang="en-GB" sz="1600" b="0" i="0" u="none" strike="noStrike" kern="1200" cap="none" spc="0" normalizeH="0" baseline="0" noProof="0" dirty="0">
                <a:ln>
                  <a:noFill/>
                </a:ln>
                <a:solidFill>
                  <a:srgbClr val="1C1E21"/>
                </a:solidFill>
                <a:effectLst/>
                <a:uLnTx/>
                <a:uFillTx/>
                <a:latin typeface="Work Sans" pitchFamily="2" charset="77"/>
              </a:rPr>
              <a:t> MCP allows AI models to dynamically discover and interact with available tools without hard-coded knowledge of each integration</a:t>
            </a:r>
          </a:p>
          <a:p>
            <a:pPr marL="0" marR="0" lvl="0" indent="0" algn="l" defTabSz="457200" rtl="0" eaLnBrk="1" fontAlgn="auto" latinLnBrk="0" hangingPunct="1">
              <a:lnSpc>
                <a:spcPct val="100000"/>
              </a:lnSpc>
              <a:spcBef>
                <a:spcPct val="20000"/>
              </a:spcBef>
              <a:spcAft>
                <a:spcPts val="600"/>
              </a:spcAft>
              <a:buClr>
                <a:srgbClr val="ED8428"/>
              </a:buClr>
              <a:buSzPct val="92000"/>
              <a:buFontTx/>
              <a:buNone/>
              <a:tabLst/>
              <a:defRPr/>
            </a:pPr>
            <a:r>
              <a:rPr kumimoji="0" lang="en-GB" sz="1600" b="1" i="0" u="none" strike="noStrike" kern="1200" cap="none" spc="0" normalizeH="0" baseline="0" noProof="0" dirty="0">
                <a:ln>
                  <a:noFill/>
                </a:ln>
                <a:solidFill>
                  <a:srgbClr val="1C1E21"/>
                </a:solidFill>
                <a:effectLst/>
                <a:uLnTx/>
                <a:uFillTx/>
                <a:latin typeface="Work Sans" pitchFamily="2" charset="77"/>
              </a:rPr>
              <a:t>Two-way communication:</a:t>
            </a:r>
            <a:r>
              <a:rPr kumimoji="0" lang="en-GB" sz="1600" b="0" i="0" u="none" strike="noStrike" kern="1200" cap="none" spc="0" normalizeH="0" baseline="0" noProof="0" dirty="0">
                <a:ln>
                  <a:noFill/>
                </a:ln>
                <a:solidFill>
                  <a:srgbClr val="1C1E21"/>
                </a:solidFill>
                <a:effectLst/>
                <a:uLnTx/>
                <a:uFillTx/>
                <a:latin typeface="Work Sans" pitchFamily="2" charset="77"/>
              </a:rPr>
              <a:t> MCP supports persistent, real-time two-way communication. The AI model can both retrieve information and trigger actions dynamically</a:t>
            </a:r>
          </a:p>
        </p:txBody>
      </p:sp>
    </p:spTree>
    <p:extLst>
      <p:ext uri="{BB962C8B-B14F-4D97-AF65-F5344CB8AC3E}">
        <p14:creationId xmlns:p14="http://schemas.microsoft.com/office/powerpoint/2010/main" val="185091525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F35690-DE59-56B8-A62D-23C4F22E75AE}"/>
            </a:ext>
          </a:extLst>
        </p:cNvPr>
        <p:cNvGrpSpPr/>
        <p:nvPr/>
      </p:nvGrpSpPr>
      <p:grpSpPr>
        <a:xfrm>
          <a:off x="0" y="0"/>
          <a:ext cx="0" cy="0"/>
          <a:chOff x="0" y="0"/>
          <a:chExt cx="0" cy="0"/>
        </a:xfrm>
      </p:grpSpPr>
      <p:pic>
        <p:nvPicPr>
          <p:cNvPr id="3" name="pasted-movie.png" descr="pasted-movie.png">
            <a:extLst>
              <a:ext uri="{FF2B5EF4-FFF2-40B4-BE49-F238E27FC236}">
                <a16:creationId xmlns:a16="http://schemas.microsoft.com/office/drawing/2014/main" id="{458E8AD3-D82B-8F74-8948-C7E148EC08E8}"/>
              </a:ext>
            </a:extLst>
          </p:cNvPr>
          <p:cNvPicPr>
            <a:picLocks noChangeAspect="1"/>
          </p:cNvPicPr>
          <p:nvPr/>
        </p:nvPicPr>
        <p:blipFill>
          <a:blip r:embed="rId3"/>
          <a:srcRect r="83605"/>
          <a:stretch>
            <a:fillRect/>
          </a:stretch>
        </p:blipFill>
        <p:spPr>
          <a:xfrm>
            <a:off x="11771332" y="122773"/>
            <a:ext cx="262547" cy="318005"/>
          </a:xfrm>
          <a:prstGeom prst="rect">
            <a:avLst/>
          </a:prstGeom>
          <a:ln w="3175">
            <a:miter lim="400000"/>
          </a:ln>
        </p:spPr>
      </p:pic>
      <p:sp>
        <p:nvSpPr>
          <p:cNvPr id="9" name="TextBox 8">
            <a:extLst>
              <a:ext uri="{FF2B5EF4-FFF2-40B4-BE49-F238E27FC236}">
                <a16:creationId xmlns:a16="http://schemas.microsoft.com/office/drawing/2014/main" id="{B9A7B5C5-38B8-A3F1-7E67-3A7D9909E14B}"/>
              </a:ext>
            </a:extLst>
          </p:cNvPr>
          <p:cNvSpPr txBox="1"/>
          <p:nvPr/>
        </p:nvSpPr>
        <p:spPr>
          <a:xfrm>
            <a:off x="304802" y="297963"/>
            <a:ext cx="11729077" cy="461665"/>
          </a:xfrm>
          <a:prstGeom prst="rect">
            <a:avLst/>
          </a:prstGeom>
          <a:noFill/>
        </p:spPr>
        <p:txBody>
          <a:bodyPr wrap="square">
            <a:spAutoFit/>
          </a:bodyPr>
          <a:lstStyle/>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r>
              <a:rPr kumimoji="0" lang="en-US" sz="2400" b="1" i="0" u="none" strike="noStrike" kern="1200" cap="none" spc="0" normalizeH="0" baseline="0" noProof="0" dirty="0">
                <a:ln>
                  <a:noFill/>
                </a:ln>
                <a:solidFill>
                  <a:prstClr val="black"/>
                </a:solidFill>
                <a:effectLst/>
                <a:uLnTx/>
                <a:uFillTx/>
                <a:latin typeface="Work Sans" pitchFamily="2" charset="77"/>
                <a:sym typeface="LabGrotesque-Black"/>
              </a:rPr>
              <a:t>Architecture</a:t>
            </a:r>
            <a:endParaRPr kumimoji="0" lang="en-US" sz="2400" b="0" i="0" u="none" strike="noStrike" kern="1200" cap="none" spc="0" normalizeH="0" baseline="0" noProof="0" dirty="0">
              <a:ln>
                <a:noFill/>
              </a:ln>
              <a:solidFill>
                <a:prstClr val="black"/>
              </a:solidFill>
              <a:effectLst/>
              <a:uLnTx/>
              <a:uFillTx/>
              <a:latin typeface="Work Sans" pitchFamily="2" charset="77"/>
              <a:sym typeface="LabGrotesque-Black"/>
            </a:endParaRPr>
          </a:p>
        </p:txBody>
      </p:sp>
      <p:sp>
        <p:nvSpPr>
          <p:cNvPr id="2" name="Text Placeholder 4">
            <a:extLst>
              <a:ext uri="{FF2B5EF4-FFF2-40B4-BE49-F238E27FC236}">
                <a16:creationId xmlns:a16="http://schemas.microsoft.com/office/drawing/2014/main" id="{B21705FF-AFDD-C258-4D88-9474CB9C796E}"/>
              </a:ext>
            </a:extLst>
          </p:cNvPr>
          <p:cNvSpPr txBox="1">
            <a:spLocks/>
          </p:cNvSpPr>
          <p:nvPr/>
        </p:nvSpPr>
        <p:spPr>
          <a:xfrm>
            <a:off x="375820" y="622301"/>
            <a:ext cx="11658059" cy="3162620"/>
          </a:xfrm>
          <a:prstGeom prst="rect">
            <a:avLst/>
          </a:prstGeom>
        </p:spPr>
        <p:txBody>
          <a:bodyPr vert="horz" lIns="91440" tIns="45720" rIns="91440" bIns="45720" rtlCol="0" anchor="ctr">
            <a:noAutofit/>
          </a:bodyPr>
          <a:lstStyle>
            <a:lvl1pPr marL="228600" indent="-228600" algn="l" defTabSz="457200" rtl="0" eaLnBrk="1" latinLnBrk="0" hangingPunct="1">
              <a:spcBef>
                <a:spcPct val="20000"/>
              </a:spcBef>
              <a:spcAft>
                <a:spcPts val="600"/>
              </a:spcAft>
              <a:buClr>
                <a:schemeClr val="accent2"/>
              </a:buClr>
              <a:buSzPct val="92000"/>
              <a:buFont typeface="Wingdings" panose="05000000000000000000" pitchFamily="2" charset="2"/>
              <a:buChar char="n"/>
              <a:defRPr sz="2400" kern="1200" baseline="0">
                <a:solidFill>
                  <a:schemeClr val="tx2"/>
                </a:solidFill>
                <a:latin typeface="Nissan Pro Regular" panose="02000503030000020003" pitchFamily="50" charset="0"/>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lvl="0" indent="0">
              <a:spcBef>
                <a:spcPts val="0"/>
              </a:spcBef>
              <a:buClrTx/>
              <a:buSzTx/>
              <a:buNone/>
              <a:defRPr/>
            </a:pPr>
            <a:r>
              <a:rPr lang="en-IN" sz="1600" dirty="0">
                <a:solidFill>
                  <a:prstClr val="black"/>
                </a:solidFill>
                <a:latin typeface="Work Sans" pitchFamily="2" charset="77"/>
              </a:rPr>
              <a:t>MCP (Model Context Protocol) uses a client-server architecture to connect AI models with external resources, built on three key components: the </a:t>
            </a:r>
            <a:r>
              <a:rPr lang="en-IN" sz="1600" b="1" dirty="0">
                <a:solidFill>
                  <a:prstClr val="black"/>
                </a:solidFill>
                <a:latin typeface="Work Sans" pitchFamily="2" charset="77"/>
              </a:rPr>
              <a:t>Host</a:t>
            </a:r>
            <a:r>
              <a:rPr lang="en-IN" sz="1600" dirty="0">
                <a:solidFill>
                  <a:prstClr val="black"/>
                </a:solidFill>
                <a:latin typeface="Work Sans" pitchFamily="2" charset="77"/>
              </a:rPr>
              <a:t>, </a:t>
            </a:r>
            <a:r>
              <a:rPr lang="en-IN" sz="1600" b="1" dirty="0">
                <a:solidFill>
                  <a:prstClr val="black"/>
                </a:solidFill>
                <a:latin typeface="Work Sans" pitchFamily="2" charset="77"/>
              </a:rPr>
              <a:t>Clients</a:t>
            </a:r>
            <a:r>
              <a:rPr lang="en-IN" sz="1600" dirty="0">
                <a:solidFill>
                  <a:prstClr val="black"/>
                </a:solidFill>
                <a:latin typeface="Work Sans" pitchFamily="2" charset="77"/>
              </a:rPr>
              <a:t>, and </a:t>
            </a:r>
            <a:r>
              <a:rPr lang="en-IN" sz="1600" b="1" dirty="0">
                <a:solidFill>
                  <a:prstClr val="black"/>
                </a:solidFill>
                <a:latin typeface="Work Sans" pitchFamily="2" charset="77"/>
              </a:rPr>
              <a:t>Servers</a:t>
            </a:r>
            <a:r>
              <a:rPr lang="en-IN" sz="1600" dirty="0">
                <a:solidFill>
                  <a:prstClr val="black"/>
                </a:solidFill>
                <a:latin typeface="Work Sans" pitchFamily="2" charset="77"/>
              </a:rPr>
              <a:t>.</a:t>
            </a:r>
          </a:p>
          <a:p>
            <a:pPr marL="742950" lvl="1" indent="-285750">
              <a:spcBef>
                <a:spcPts val="0"/>
              </a:spcBef>
              <a:buClrTx/>
              <a:buSzTx/>
              <a:buFont typeface="Arial" panose="020B0604020202020204" pitchFamily="34" charset="0"/>
              <a:buChar char="•"/>
              <a:defRPr/>
            </a:pPr>
            <a:r>
              <a:rPr lang="en-IN" sz="1400" dirty="0">
                <a:solidFill>
                  <a:prstClr val="black"/>
                </a:solidFill>
                <a:latin typeface="Work Sans" pitchFamily="2" charset="77"/>
              </a:rPr>
              <a:t>The </a:t>
            </a:r>
            <a:r>
              <a:rPr lang="en-IN" sz="1400" b="1" dirty="0">
                <a:solidFill>
                  <a:prstClr val="black"/>
                </a:solidFill>
                <a:latin typeface="Work Sans" pitchFamily="2" charset="77"/>
              </a:rPr>
              <a:t>Host</a:t>
            </a:r>
            <a:r>
              <a:rPr lang="en-IN" sz="1400" dirty="0">
                <a:solidFill>
                  <a:prstClr val="black"/>
                </a:solidFill>
                <a:latin typeface="Work Sans" pitchFamily="2" charset="77"/>
              </a:rPr>
              <a:t> is the AI application or agent the user interacts with (e.g., a desktop app, IDE plugin, or custom LLM app). It can simultaneously connect to multiple MCP Servers.</a:t>
            </a:r>
          </a:p>
          <a:p>
            <a:pPr marL="742950" lvl="1" indent="-285750">
              <a:spcBef>
                <a:spcPts val="0"/>
              </a:spcBef>
              <a:buClrTx/>
              <a:buSzTx/>
              <a:buFont typeface="Arial" panose="020B0604020202020204" pitchFamily="34" charset="0"/>
              <a:buChar char="•"/>
              <a:defRPr/>
            </a:pPr>
            <a:r>
              <a:rPr lang="en-IN" sz="1400" dirty="0">
                <a:solidFill>
                  <a:prstClr val="black"/>
                </a:solidFill>
                <a:latin typeface="Work Sans" pitchFamily="2" charset="77"/>
              </a:rPr>
              <a:t>An </a:t>
            </a:r>
            <a:r>
              <a:rPr lang="en-IN" sz="1400" b="1" dirty="0">
                <a:solidFill>
                  <a:prstClr val="black"/>
                </a:solidFill>
                <a:latin typeface="Work Sans" pitchFamily="2" charset="77"/>
              </a:rPr>
              <a:t>MCP Client</a:t>
            </a:r>
            <a:r>
              <a:rPr lang="en-IN" sz="1400" dirty="0">
                <a:solidFill>
                  <a:prstClr val="black"/>
                </a:solidFill>
                <a:latin typeface="Work Sans" pitchFamily="2" charset="77"/>
              </a:rPr>
              <a:t> acts as an intermediary, managing each server connection. Each client handles communication with a single MCP Server, providing security isolation. The Host spawns one client per server, creating a dedicated, one-to-one link.</a:t>
            </a:r>
          </a:p>
          <a:p>
            <a:pPr marL="742950" lvl="1" indent="-285750">
              <a:spcBef>
                <a:spcPts val="0"/>
              </a:spcBef>
              <a:buClrTx/>
              <a:buSzTx/>
              <a:buFont typeface="Arial" panose="020B0604020202020204" pitchFamily="34" charset="0"/>
              <a:buChar char="•"/>
              <a:defRPr/>
            </a:pPr>
            <a:r>
              <a:rPr lang="en-IN" sz="1400" dirty="0">
                <a:solidFill>
                  <a:prstClr val="black"/>
                </a:solidFill>
                <a:latin typeface="Work Sans" pitchFamily="2" charset="77"/>
              </a:rPr>
              <a:t>The </a:t>
            </a:r>
            <a:r>
              <a:rPr lang="en-IN" sz="1400" b="1" dirty="0">
                <a:solidFill>
                  <a:prstClr val="black"/>
                </a:solidFill>
                <a:latin typeface="Work Sans" pitchFamily="2" charset="77"/>
              </a:rPr>
              <a:t>MCP Server</a:t>
            </a:r>
            <a:r>
              <a:rPr lang="en-IN" sz="1400" dirty="0">
                <a:solidFill>
                  <a:prstClr val="black"/>
                </a:solidFill>
                <a:latin typeface="Work Sans" pitchFamily="2" charset="77"/>
              </a:rPr>
              <a:t> is an external program implementing the MCP standard. It offers specific capabilities, including tools, data access, and domain-related prompts. Servers can interface with databases, cloud services, and other data sources, with existing examples for Google Drive, Slack, GitHub, various databases, and web browsers.</a:t>
            </a:r>
          </a:p>
        </p:txBody>
      </p:sp>
      <p:pic>
        <p:nvPicPr>
          <p:cNvPr id="4" name="Picture 3">
            <a:extLst>
              <a:ext uri="{FF2B5EF4-FFF2-40B4-BE49-F238E27FC236}">
                <a16:creationId xmlns:a16="http://schemas.microsoft.com/office/drawing/2014/main" id="{A8B179CB-6A26-3C0A-CB67-FD66BE8F7611}"/>
              </a:ext>
            </a:extLst>
          </p:cNvPr>
          <p:cNvPicPr>
            <a:picLocks noChangeAspect="1"/>
          </p:cNvPicPr>
          <p:nvPr/>
        </p:nvPicPr>
        <p:blipFill>
          <a:blip r:embed="rId4"/>
          <a:stretch>
            <a:fillRect/>
          </a:stretch>
        </p:blipFill>
        <p:spPr>
          <a:xfrm>
            <a:off x="3823410" y="3732091"/>
            <a:ext cx="4929909" cy="2794000"/>
          </a:xfrm>
          <a:prstGeom prst="rect">
            <a:avLst/>
          </a:prstGeom>
        </p:spPr>
      </p:pic>
      <p:sp>
        <p:nvSpPr>
          <p:cNvPr id="5" name="TextBox 4">
            <a:extLst>
              <a:ext uri="{FF2B5EF4-FFF2-40B4-BE49-F238E27FC236}">
                <a16:creationId xmlns:a16="http://schemas.microsoft.com/office/drawing/2014/main" id="{3172871C-92CC-D4FB-B3A0-EFFE3F1EEB34}"/>
              </a:ext>
            </a:extLst>
          </p:cNvPr>
          <p:cNvSpPr txBox="1"/>
          <p:nvPr/>
        </p:nvSpPr>
        <p:spPr>
          <a:xfrm>
            <a:off x="10430406" y="6399091"/>
            <a:ext cx="872355" cy="215444"/>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0" i="1" u="none" strike="noStrike" kern="1200" cap="none" spc="0" normalizeH="0" baseline="0" noProof="0" dirty="0">
                <a:ln>
                  <a:noFill/>
                </a:ln>
                <a:solidFill>
                  <a:prstClr val="black"/>
                </a:solidFill>
                <a:effectLst/>
                <a:uLnTx/>
                <a:uFillTx/>
                <a:latin typeface="Work Sans" pitchFamily="2" charset="77"/>
                <a:hlinkClick r:id="rId5"/>
              </a:rPr>
              <a:t>Source Image</a:t>
            </a:r>
            <a:endParaRPr kumimoji="0" lang="en-US" sz="800" b="0" i="1" u="none" strike="noStrike" kern="1200" cap="none" spc="0" normalizeH="0" baseline="0" noProof="0" dirty="0">
              <a:ln>
                <a:noFill/>
              </a:ln>
              <a:solidFill>
                <a:prstClr val="black"/>
              </a:solidFill>
              <a:effectLst/>
              <a:uLnTx/>
              <a:uFillTx/>
              <a:latin typeface="Work Sans" pitchFamily="2" charset="77"/>
            </a:endParaRPr>
          </a:p>
        </p:txBody>
      </p:sp>
    </p:spTree>
    <p:extLst>
      <p:ext uri="{BB962C8B-B14F-4D97-AF65-F5344CB8AC3E}">
        <p14:creationId xmlns:p14="http://schemas.microsoft.com/office/powerpoint/2010/main" val="1571085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733B71-4B05-78DE-9D10-AC833B8F9EFF}"/>
            </a:ext>
          </a:extLst>
        </p:cNvPr>
        <p:cNvGrpSpPr/>
        <p:nvPr/>
      </p:nvGrpSpPr>
      <p:grpSpPr>
        <a:xfrm>
          <a:off x="0" y="0"/>
          <a:ext cx="0" cy="0"/>
          <a:chOff x="0" y="0"/>
          <a:chExt cx="0" cy="0"/>
        </a:xfrm>
      </p:grpSpPr>
      <p:pic>
        <p:nvPicPr>
          <p:cNvPr id="3" name="pasted-movie.png" descr="pasted-movie.png">
            <a:extLst>
              <a:ext uri="{FF2B5EF4-FFF2-40B4-BE49-F238E27FC236}">
                <a16:creationId xmlns:a16="http://schemas.microsoft.com/office/drawing/2014/main" id="{3422182D-2BB8-7C19-4B86-2D612A93959C}"/>
              </a:ext>
            </a:extLst>
          </p:cNvPr>
          <p:cNvPicPr>
            <a:picLocks noChangeAspect="1"/>
          </p:cNvPicPr>
          <p:nvPr/>
        </p:nvPicPr>
        <p:blipFill>
          <a:blip r:embed="rId3"/>
          <a:srcRect r="83605"/>
          <a:stretch>
            <a:fillRect/>
          </a:stretch>
        </p:blipFill>
        <p:spPr>
          <a:xfrm>
            <a:off x="11771332" y="122773"/>
            <a:ext cx="262547" cy="318005"/>
          </a:xfrm>
          <a:prstGeom prst="rect">
            <a:avLst/>
          </a:prstGeom>
          <a:ln w="3175">
            <a:miter lim="400000"/>
          </a:ln>
        </p:spPr>
      </p:pic>
      <p:sp>
        <p:nvSpPr>
          <p:cNvPr id="9" name="TextBox 8">
            <a:extLst>
              <a:ext uri="{FF2B5EF4-FFF2-40B4-BE49-F238E27FC236}">
                <a16:creationId xmlns:a16="http://schemas.microsoft.com/office/drawing/2014/main" id="{FDF2F2A0-6BA1-3282-434D-13BFFB8DB63D}"/>
              </a:ext>
            </a:extLst>
          </p:cNvPr>
          <p:cNvSpPr txBox="1"/>
          <p:nvPr/>
        </p:nvSpPr>
        <p:spPr>
          <a:xfrm>
            <a:off x="304802" y="297963"/>
            <a:ext cx="11729077" cy="461665"/>
          </a:xfrm>
          <a:prstGeom prst="rect">
            <a:avLst/>
          </a:prstGeom>
          <a:noFill/>
        </p:spPr>
        <p:txBody>
          <a:bodyPr wrap="square">
            <a:spAutoFit/>
          </a:bodyPr>
          <a:lstStyle/>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r>
              <a:rPr kumimoji="0" lang="en-US" sz="2400" b="1" i="0" u="none" strike="noStrike" kern="1200" cap="none" spc="0" normalizeH="0" baseline="0" noProof="0" dirty="0">
                <a:ln>
                  <a:noFill/>
                </a:ln>
                <a:solidFill>
                  <a:prstClr val="black"/>
                </a:solidFill>
                <a:effectLst/>
                <a:uLnTx/>
                <a:uFillTx/>
                <a:latin typeface="Work Sans" pitchFamily="2" charset="77"/>
                <a:sym typeface="LabGrotesque-Black"/>
              </a:rPr>
              <a:t>How it Works</a:t>
            </a:r>
            <a:endParaRPr kumimoji="0" lang="en-US" sz="2400" b="0" i="0" u="none" strike="noStrike" kern="1200" cap="none" spc="0" normalizeH="0" baseline="0" noProof="0" dirty="0">
              <a:ln>
                <a:noFill/>
              </a:ln>
              <a:solidFill>
                <a:prstClr val="black"/>
              </a:solidFill>
              <a:effectLst/>
              <a:uLnTx/>
              <a:uFillTx/>
              <a:latin typeface="Work Sans" pitchFamily="2" charset="77"/>
              <a:sym typeface="LabGrotesque-Black"/>
            </a:endParaRPr>
          </a:p>
        </p:txBody>
      </p:sp>
      <p:sp>
        <p:nvSpPr>
          <p:cNvPr id="2" name="Text Placeholder 4">
            <a:extLst>
              <a:ext uri="{FF2B5EF4-FFF2-40B4-BE49-F238E27FC236}">
                <a16:creationId xmlns:a16="http://schemas.microsoft.com/office/drawing/2014/main" id="{D879D28A-B39E-1837-A666-FA169FFD06BD}"/>
              </a:ext>
            </a:extLst>
          </p:cNvPr>
          <p:cNvSpPr txBox="1">
            <a:spLocks/>
          </p:cNvSpPr>
          <p:nvPr/>
        </p:nvSpPr>
        <p:spPr>
          <a:xfrm>
            <a:off x="375820" y="622301"/>
            <a:ext cx="11658059" cy="3162620"/>
          </a:xfrm>
          <a:prstGeom prst="rect">
            <a:avLst/>
          </a:prstGeom>
        </p:spPr>
        <p:txBody>
          <a:bodyPr vert="horz" lIns="91440" tIns="45720" rIns="91440" bIns="45720" rtlCol="0" anchor="ctr">
            <a:noAutofit/>
          </a:bodyPr>
          <a:lstStyle>
            <a:lvl1pPr marL="228600" indent="-228600" algn="l" defTabSz="457200" rtl="0" eaLnBrk="1" latinLnBrk="0" hangingPunct="1">
              <a:spcBef>
                <a:spcPct val="20000"/>
              </a:spcBef>
              <a:spcAft>
                <a:spcPts val="600"/>
              </a:spcAft>
              <a:buClr>
                <a:schemeClr val="accent2"/>
              </a:buClr>
              <a:buSzPct val="92000"/>
              <a:buFont typeface="Wingdings" panose="05000000000000000000" pitchFamily="2" charset="2"/>
              <a:buChar char="n"/>
              <a:defRPr sz="2400" kern="1200" baseline="0">
                <a:solidFill>
                  <a:schemeClr val="tx2"/>
                </a:solidFill>
                <a:latin typeface="Nissan Pro Regular" panose="02000503030000020003" pitchFamily="50" charset="0"/>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342900" lvl="0" indent="-342900">
              <a:spcBef>
                <a:spcPts val="0"/>
              </a:spcBef>
              <a:spcAft>
                <a:spcPts val="0"/>
              </a:spcAft>
              <a:buClrTx/>
              <a:buSzTx/>
              <a:buFont typeface="+mj-lt"/>
              <a:buAutoNum type="arabicPeriod"/>
              <a:defRPr/>
            </a:pPr>
            <a:r>
              <a:rPr lang="en-IN" sz="1600" b="1" dirty="0">
                <a:solidFill>
                  <a:prstClr val="black"/>
                </a:solidFill>
                <a:latin typeface="Work Sans" pitchFamily="2" charset="77"/>
              </a:rPr>
              <a:t>Capability Discovery</a:t>
            </a:r>
            <a:r>
              <a:rPr lang="en-IN" sz="1600" dirty="0">
                <a:solidFill>
                  <a:prstClr val="black"/>
                </a:solidFill>
                <a:latin typeface="Work Sans" pitchFamily="2" charset="77"/>
              </a:rPr>
              <a:t>: The MCP client fetches the list of available tools/resources from the server and shares it with the AI model.</a:t>
            </a:r>
          </a:p>
          <a:p>
            <a:pPr marL="342900" lvl="0" indent="-342900">
              <a:spcBef>
                <a:spcPts val="0"/>
              </a:spcBef>
              <a:spcAft>
                <a:spcPts val="0"/>
              </a:spcAft>
              <a:buClrTx/>
              <a:buSzTx/>
              <a:buFont typeface="+mj-lt"/>
              <a:buAutoNum type="arabicPeriod"/>
              <a:defRPr/>
            </a:pPr>
            <a:r>
              <a:rPr lang="en-IN" sz="1600" b="1" dirty="0">
                <a:solidFill>
                  <a:prstClr val="black"/>
                </a:solidFill>
                <a:latin typeface="Work Sans" pitchFamily="2" charset="77"/>
              </a:rPr>
              <a:t>Augmented Prompting</a:t>
            </a:r>
            <a:r>
              <a:rPr lang="en-IN" sz="1600" dirty="0">
                <a:solidFill>
                  <a:prstClr val="black"/>
                </a:solidFill>
                <a:latin typeface="Work Sans" pitchFamily="2" charset="77"/>
              </a:rPr>
              <a:t>: The user's query is sent to the model along with descriptions of the server's tools/resources, enabling the model to understand what external actions are possible.</a:t>
            </a:r>
          </a:p>
          <a:p>
            <a:pPr marL="342900" lvl="0" indent="-342900">
              <a:spcBef>
                <a:spcPts val="0"/>
              </a:spcBef>
              <a:spcAft>
                <a:spcPts val="0"/>
              </a:spcAft>
              <a:buClrTx/>
              <a:buSzTx/>
              <a:buFont typeface="+mj-lt"/>
              <a:buAutoNum type="arabicPeriod"/>
              <a:defRPr/>
            </a:pPr>
            <a:r>
              <a:rPr lang="en-IN" sz="1600" b="1" dirty="0">
                <a:solidFill>
                  <a:prstClr val="black"/>
                </a:solidFill>
                <a:latin typeface="Work Sans" pitchFamily="2" charset="77"/>
              </a:rPr>
              <a:t>Tool/Resource Selection</a:t>
            </a:r>
            <a:r>
              <a:rPr lang="en-IN" sz="1600" dirty="0">
                <a:solidFill>
                  <a:prstClr val="black"/>
                </a:solidFill>
                <a:latin typeface="Work Sans" pitchFamily="2" charset="77"/>
              </a:rPr>
              <a:t>: The model decides if an external tool is needed and responds with a structured request (per MCP spec) indicating the desired tool (e.g., “Weather API”).</a:t>
            </a:r>
          </a:p>
          <a:p>
            <a:pPr marL="342900" lvl="0" indent="-342900">
              <a:spcBef>
                <a:spcPts val="0"/>
              </a:spcBef>
              <a:spcAft>
                <a:spcPts val="0"/>
              </a:spcAft>
              <a:buClrTx/>
              <a:buSzTx/>
              <a:buFont typeface="+mj-lt"/>
              <a:buAutoNum type="arabicPeriod"/>
              <a:defRPr/>
            </a:pPr>
            <a:r>
              <a:rPr lang="en-IN" sz="1600" b="1" dirty="0">
                <a:solidFill>
                  <a:prstClr val="black"/>
                </a:solidFill>
                <a:latin typeface="Work Sans" pitchFamily="2" charset="77"/>
              </a:rPr>
              <a:t>Server Execution</a:t>
            </a:r>
            <a:r>
              <a:rPr lang="en-IN" sz="1600" dirty="0">
                <a:solidFill>
                  <a:prstClr val="black"/>
                </a:solidFill>
                <a:latin typeface="Work Sans" pitchFamily="2" charset="77"/>
              </a:rPr>
              <a:t>: The client invokes the requested tool on the MCP server, which performs the action (e.g., API call or database query) and returns the result.</a:t>
            </a:r>
          </a:p>
          <a:p>
            <a:pPr marL="342900" lvl="0" indent="-342900">
              <a:spcBef>
                <a:spcPts val="0"/>
              </a:spcBef>
              <a:spcAft>
                <a:spcPts val="0"/>
              </a:spcAft>
              <a:buClrTx/>
              <a:buSzTx/>
              <a:buFont typeface="+mj-lt"/>
              <a:buAutoNum type="arabicPeriod"/>
              <a:defRPr/>
            </a:pPr>
            <a:r>
              <a:rPr lang="en-IN" sz="1600" b="1" dirty="0">
                <a:solidFill>
                  <a:prstClr val="black"/>
                </a:solidFill>
                <a:latin typeface="Work Sans" pitchFamily="2" charset="77"/>
              </a:rPr>
              <a:t>Response Generation</a:t>
            </a:r>
            <a:r>
              <a:rPr lang="en-IN" sz="1600" dirty="0">
                <a:solidFill>
                  <a:prstClr val="black"/>
                </a:solidFill>
                <a:latin typeface="Work Sans" pitchFamily="2" charset="77"/>
              </a:rPr>
              <a:t>: The model receives the result, integrates it with its own knowledge, and generates a final, enriched response for the user.</a:t>
            </a:r>
          </a:p>
        </p:txBody>
      </p:sp>
      <p:sp>
        <p:nvSpPr>
          <p:cNvPr id="5" name="TextBox 4">
            <a:extLst>
              <a:ext uri="{FF2B5EF4-FFF2-40B4-BE49-F238E27FC236}">
                <a16:creationId xmlns:a16="http://schemas.microsoft.com/office/drawing/2014/main" id="{B42F4FF6-C30D-F4E9-2D07-BECC7B4F47EE}"/>
              </a:ext>
            </a:extLst>
          </p:cNvPr>
          <p:cNvSpPr txBox="1"/>
          <p:nvPr/>
        </p:nvSpPr>
        <p:spPr>
          <a:xfrm>
            <a:off x="10430406" y="6399091"/>
            <a:ext cx="872355" cy="215444"/>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0" i="1" u="none" strike="noStrike" kern="1200" cap="none" spc="0" normalizeH="0" baseline="0" noProof="0" dirty="0">
                <a:ln>
                  <a:noFill/>
                </a:ln>
                <a:solidFill>
                  <a:prstClr val="black"/>
                </a:solidFill>
                <a:effectLst/>
                <a:uLnTx/>
                <a:uFillTx/>
                <a:latin typeface="Work Sans" pitchFamily="2" charset="77"/>
                <a:hlinkClick r:id="rId4"/>
              </a:rPr>
              <a:t>Source Image</a:t>
            </a:r>
            <a:endParaRPr kumimoji="0" lang="en-US" sz="800" b="0" i="1" u="none" strike="noStrike" kern="1200" cap="none" spc="0" normalizeH="0" baseline="0" noProof="0" dirty="0">
              <a:ln>
                <a:noFill/>
              </a:ln>
              <a:solidFill>
                <a:prstClr val="black"/>
              </a:solidFill>
              <a:effectLst/>
              <a:uLnTx/>
              <a:uFillTx/>
              <a:latin typeface="Work Sans" pitchFamily="2" charset="77"/>
            </a:endParaRPr>
          </a:p>
        </p:txBody>
      </p:sp>
      <p:pic>
        <p:nvPicPr>
          <p:cNvPr id="6" name="Picture 5">
            <a:extLst>
              <a:ext uri="{FF2B5EF4-FFF2-40B4-BE49-F238E27FC236}">
                <a16:creationId xmlns:a16="http://schemas.microsoft.com/office/drawing/2014/main" id="{8DA95115-CA7D-EDAC-FBA0-D3D580E1CF95}"/>
              </a:ext>
            </a:extLst>
          </p:cNvPr>
          <p:cNvPicPr>
            <a:picLocks noChangeAspect="1"/>
          </p:cNvPicPr>
          <p:nvPr/>
        </p:nvPicPr>
        <p:blipFill>
          <a:blip r:embed="rId5"/>
          <a:stretch>
            <a:fillRect/>
          </a:stretch>
        </p:blipFill>
        <p:spPr>
          <a:xfrm>
            <a:off x="3528957" y="3499426"/>
            <a:ext cx="4929909" cy="2736273"/>
          </a:xfrm>
          <a:prstGeom prst="rect">
            <a:avLst/>
          </a:prstGeom>
        </p:spPr>
      </p:pic>
    </p:spTree>
    <p:extLst>
      <p:ext uri="{BB962C8B-B14F-4D97-AF65-F5344CB8AC3E}">
        <p14:creationId xmlns:p14="http://schemas.microsoft.com/office/powerpoint/2010/main" val="1732343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03A131-BC0A-18DC-1A65-B876BFD28492}"/>
            </a:ext>
          </a:extLst>
        </p:cNvPr>
        <p:cNvGrpSpPr/>
        <p:nvPr/>
      </p:nvGrpSpPr>
      <p:grpSpPr>
        <a:xfrm>
          <a:off x="0" y="0"/>
          <a:ext cx="0" cy="0"/>
          <a:chOff x="0" y="0"/>
          <a:chExt cx="0" cy="0"/>
        </a:xfrm>
      </p:grpSpPr>
      <p:pic>
        <p:nvPicPr>
          <p:cNvPr id="3" name="pasted-movie.png" descr="pasted-movie.png">
            <a:extLst>
              <a:ext uri="{FF2B5EF4-FFF2-40B4-BE49-F238E27FC236}">
                <a16:creationId xmlns:a16="http://schemas.microsoft.com/office/drawing/2014/main" id="{3EF633B8-EDDA-3603-6A64-2377B050B352}"/>
              </a:ext>
            </a:extLst>
          </p:cNvPr>
          <p:cNvPicPr>
            <a:picLocks noChangeAspect="1"/>
          </p:cNvPicPr>
          <p:nvPr/>
        </p:nvPicPr>
        <p:blipFill>
          <a:blip r:embed="rId3"/>
          <a:srcRect r="83605"/>
          <a:stretch>
            <a:fillRect/>
          </a:stretch>
        </p:blipFill>
        <p:spPr>
          <a:xfrm>
            <a:off x="11771332" y="122773"/>
            <a:ext cx="262547" cy="318005"/>
          </a:xfrm>
          <a:prstGeom prst="rect">
            <a:avLst/>
          </a:prstGeom>
          <a:ln w="3175">
            <a:miter lim="400000"/>
          </a:ln>
        </p:spPr>
      </p:pic>
      <p:sp>
        <p:nvSpPr>
          <p:cNvPr id="9" name="TextBox 8">
            <a:extLst>
              <a:ext uri="{FF2B5EF4-FFF2-40B4-BE49-F238E27FC236}">
                <a16:creationId xmlns:a16="http://schemas.microsoft.com/office/drawing/2014/main" id="{B5CF9ECD-849B-B641-A31E-698F559BDC02}"/>
              </a:ext>
            </a:extLst>
          </p:cNvPr>
          <p:cNvSpPr txBox="1"/>
          <p:nvPr/>
        </p:nvSpPr>
        <p:spPr>
          <a:xfrm>
            <a:off x="304802" y="297963"/>
            <a:ext cx="11729077" cy="461665"/>
          </a:xfrm>
          <a:prstGeom prst="rect">
            <a:avLst/>
          </a:prstGeom>
          <a:noFill/>
        </p:spPr>
        <p:txBody>
          <a:bodyPr wrap="square">
            <a:spAutoFit/>
          </a:bodyPr>
          <a:lstStyle/>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r>
              <a:rPr kumimoji="0" lang="en-US" sz="2400" b="1" i="0" u="none" strike="noStrike" kern="1200" cap="none" spc="0" normalizeH="0" baseline="0" noProof="0" dirty="0">
                <a:ln>
                  <a:noFill/>
                </a:ln>
                <a:solidFill>
                  <a:prstClr val="black"/>
                </a:solidFill>
                <a:effectLst/>
                <a:uLnTx/>
                <a:uFillTx/>
                <a:latin typeface="Work Sans" pitchFamily="2" charset="77"/>
                <a:sym typeface="LabGrotesque-Black"/>
              </a:rPr>
              <a:t>MCP vs. RAG and Vector Search</a:t>
            </a:r>
            <a:endParaRPr kumimoji="0" lang="en-US" sz="2400" b="0" i="0" u="none" strike="noStrike" kern="1200" cap="none" spc="0" normalizeH="0" baseline="0" noProof="0" dirty="0">
              <a:ln>
                <a:noFill/>
              </a:ln>
              <a:solidFill>
                <a:prstClr val="black"/>
              </a:solidFill>
              <a:effectLst/>
              <a:uLnTx/>
              <a:uFillTx/>
              <a:latin typeface="Work Sans" pitchFamily="2" charset="77"/>
              <a:sym typeface="LabGrotesque-Black"/>
            </a:endParaRPr>
          </a:p>
        </p:txBody>
      </p:sp>
      <p:sp>
        <p:nvSpPr>
          <p:cNvPr id="4" name="Text Placeholder 4">
            <a:extLst>
              <a:ext uri="{FF2B5EF4-FFF2-40B4-BE49-F238E27FC236}">
                <a16:creationId xmlns:a16="http://schemas.microsoft.com/office/drawing/2014/main" id="{387E3C95-1CCE-A922-E73E-6E97C9368928}"/>
              </a:ext>
            </a:extLst>
          </p:cNvPr>
          <p:cNvSpPr txBox="1">
            <a:spLocks/>
          </p:cNvSpPr>
          <p:nvPr/>
        </p:nvSpPr>
        <p:spPr>
          <a:xfrm>
            <a:off x="375820" y="622301"/>
            <a:ext cx="11658059" cy="2363967"/>
          </a:xfrm>
          <a:prstGeom prst="rect">
            <a:avLst/>
          </a:prstGeom>
        </p:spPr>
        <p:txBody>
          <a:bodyPr vert="horz" lIns="91440" tIns="45720" rIns="91440" bIns="45720" rtlCol="0" anchor="ctr">
            <a:noAutofit/>
          </a:bodyPr>
          <a:lstStyle>
            <a:lvl1pPr marL="228600" indent="-228600" algn="l" defTabSz="457200" rtl="0" eaLnBrk="1" latinLnBrk="0" hangingPunct="1">
              <a:spcBef>
                <a:spcPct val="20000"/>
              </a:spcBef>
              <a:spcAft>
                <a:spcPts val="600"/>
              </a:spcAft>
              <a:buClr>
                <a:schemeClr val="accent2"/>
              </a:buClr>
              <a:buSzPct val="92000"/>
              <a:buFont typeface="Wingdings" panose="05000000000000000000" pitchFamily="2" charset="2"/>
              <a:buChar char="n"/>
              <a:defRPr sz="2400" kern="1200" baseline="0">
                <a:solidFill>
                  <a:schemeClr val="tx2"/>
                </a:solidFill>
                <a:latin typeface="Nissan Pro Regular" panose="02000503030000020003" pitchFamily="50" charset="0"/>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285750" lvl="0" indent="-285750">
              <a:spcBef>
                <a:spcPts val="0"/>
              </a:spcBef>
              <a:spcAft>
                <a:spcPts val="1200"/>
              </a:spcAft>
              <a:buClrTx/>
              <a:buSzTx/>
              <a:buFont typeface="Arial" panose="020B0604020202020204" pitchFamily="34" charset="0"/>
              <a:buChar char="•"/>
              <a:defRPr/>
            </a:pPr>
            <a:r>
              <a:rPr lang="en-IN" sz="1600" b="1" dirty="0">
                <a:solidFill>
                  <a:prstClr val="black"/>
                </a:solidFill>
                <a:latin typeface="Work Sans" pitchFamily="2" charset="77"/>
              </a:rPr>
              <a:t>RAG</a:t>
            </a:r>
            <a:r>
              <a:rPr lang="en-IN" sz="1600" dirty="0">
                <a:solidFill>
                  <a:prstClr val="black"/>
                </a:solidFill>
                <a:latin typeface="Work Sans" pitchFamily="2" charset="77"/>
              </a:rPr>
              <a:t> appends retrieved documents directly into prompts as raw text — useful but unstructured.</a:t>
            </a:r>
          </a:p>
          <a:p>
            <a:pPr marL="285750" lvl="0" indent="-285750">
              <a:spcBef>
                <a:spcPts val="0"/>
              </a:spcBef>
              <a:spcAft>
                <a:spcPts val="1200"/>
              </a:spcAft>
              <a:buClrTx/>
              <a:buSzTx/>
              <a:buFont typeface="Arial" panose="020B0604020202020204" pitchFamily="34" charset="0"/>
              <a:buChar char="•"/>
              <a:defRPr/>
            </a:pPr>
            <a:r>
              <a:rPr lang="en-IN" sz="1600" b="1" dirty="0">
                <a:solidFill>
                  <a:prstClr val="black"/>
                </a:solidFill>
                <a:latin typeface="Work Sans" pitchFamily="2" charset="77"/>
              </a:rPr>
              <a:t>MCP</a:t>
            </a:r>
            <a:r>
              <a:rPr lang="en-IN" sz="1600" dirty="0">
                <a:solidFill>
                  <a:prstClr val="black"/>
                </a:solidFill>
                <a:latin typeface="Work Sans" pitchFamily="2" charset="77"/>
              </a:rPr>
              <a:t> offers </a:t>
            </a:r>
            <a:r>
              <a:rPr lang="en-IN" sz="1600" b="1" dirty="0">
                <a:solidFill>
                  <a:prstClr val="black"/>
                </a:solidFill>
                <a:latin typeface="Work Sans" pitchFamily="2" charset="77"/>
              </a:rPr>
              <a:t>structured context management</a:t>
            </a:r>
            <a:r>
              <a:rPr lang="en-IN" sz="1600" dirty="0">
                <a:solidFill>
                  <a:prstClr val="black"/>
                </a:solidFill>
                <a:latin typeface="Work Sans" pitchFamily="2" charset="77"/>
              </a:rPr>
              <a:t>: retrieved data is slotted into </a:t>
            </a:r>
            <a:r>
              <a:rPr lang="en-IN" sz="1600" dirty="0" err="1">
                <a:solidFill>
                  <a:prstClr val="black"/>
                </a:solidFill>
                <a:latin typeface="Work Sans" pitchFamily="2" charset="77"/>
              </a:rPr>
              <a:t>labeled</a:t>
            </a:r>
            <a:r>
              <a:rPr lang="en-IN" sz="1600" dirty="0">
                <a:solidFill>
                  <a:prstClr val="black"/>
                </a:solidFill>
                <a:latin typeface="Work Sans" pitchFamily="2" charset="77"/>
              </a:rPr>
              <a:t> </a:t>
            </a:r>
            <a:r>
              <a:rPr lang="en-IN" sz="1600" i="1" dirty="0">
                <a:solidFill>
                  <a:prstClr val="black"/>
                </a:solidFill>
                <a:latin typeface="Work Sans" pitchFamily="2" charset="77"/>
              </a:rPr>
              <a:t>Resource</a:t>
            </a:r>
            <a:r>
              <a:rPr lang="en-IN" sz="1600" dirty="0">
                <a:solidFill>
                  <a:prstClr val="black"/>
                </a:solidFill>
                <a:latin typeface="Work Sans" pitchFamily="2" charset="77"/>
              </a:rPr>
              <a:t> blocks (e.g., “Retrieved Documents”), keeping different types of information organized.</a:t>
            </a:r>
          </a:p>
          <a:p>
            <a:pPr marL="285750" lvl="0" indent="-285750">
              <a:spcBef>
                <a:spcPts val="0"/>
              </a:spcBef>
              <a:spcAft>
                <a:spcPts val="1200"/>
              </a:spcAft>
              <a:buClrTx/>
              <a:buSzTx/>
              <a:buFont typeface="Arial" panose="020B0604020202020204" pitchFamily="34" charset="0"/>
              <a:buChar char="•"/>
              <a:defRPr/>
            </a:pPr>
            <a:r>
              <a:rPr lang="en-IN" sz="1600" dirty="0">
                <a:solidFill>
                  <a:prstClr val="black"/>
                </a:solidFill>
                <a:latin typeface="Work Sans" pitchFamily="2" charset="77"/>
              </a:rPr>
              <a:t>You can </a:t>
            </a:r>
            <a:r>
              <a:rPr lang="en-IN" sz="1600" b="1" dirty="0">
                <a:solidFill>
                  <a:prstClr val="black"/>
                </a:solidFill>
                <a:latin typeface="Work Sans" pitchFamily="2" charset="77"/>
              </a:rPr>
              <a:t>combine RAG with MCP</a:t>
            </a:r>
            <a:r>
              <a:rPr lang="en-IN" sz="1600" dirty="0">
                <a:solidFill>
                  <a:prstClr val="black"/>
                </a:solidFill>
                <a:latin typeface="Work Sans" pitchFamily="2" charset="77"/>
              </a:rPr>
              <a:t>: fetch via vector search, then pass results as structured context — easier to manage, update, and debug.</a:t>
            </a:r>
          </a:p>
        </p:txBody>
      </p:sp>
    </p:spTree>
    <p:extLst>
      <p:ext uri="{BB962C8B-B14F-4D97-AF65-F5344CB8AC3E}">
        <p14:creationId xmlns:p14="http://schemas.microsoft.com/office/powerpoint/2010/main" val="34819228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0074ED-EE29-3675-482C-CE03D715563E}"/>
            </a:ext>
          </a:extLst>
        </p:cNvPr>
        <p:cNvGrpSpPr/>
        <p:nvPr/>
      </p:nvGrpSpPr>
      <p:grpSpPr>
        <a:xfrm>
          <a:off x="0" y="0"/>
          <a:ext cx="0" cy="0"/>
          <a:chOff x="0" y="0"/>
          <a:chExt cx="0" cy="0"/>
        </a:xfrm>
      </p:grpSpPr>
      <p:pic>
        <p:nvPicPr>
          <p:cNvPr id="3" name="pasted-movie.png" descr="pasted-movie.png">
            <a:extLst>
              <a:ext uri="{FF2B5EF4-FFF2-40B4-BE49-F238E27FC236}">
                <a16:creationId xmlns:a16="http://schemas.microsoft.com/office/drawing/2014/main" id="{7BA5812B-477E-721E-CD5B-8639FA00BF8F}"/>
              </a:ext>
            </a:extLst>
          </p:cNvPr>
          <p:cNvPicPr>
            <a:picLocks noChangeAspect="1"/>
          </p:cNvPicPr>
          <p:nvPr/>
        </p:nvPicPr>
        <p:blipFill>
          <a:blip r:embed="rId3"/>
          <a:srcRect r="83605"/>
          <a:stretch>
            <a:fillRect/>
          </a:stretch>
        </p:blipFill>
        <p:spPr>
          <a:xfrm>
            <a:off x="11771332" y="122773"/>
            <a:ext cx="262547" cy="318005"/>
          </a:xfrm>
          <a:prstGeom prst="rect">
            <a:avLst/>
          </a:prstGeom>
          <a:ln w="3175">
            <a:miter lim="400000"/>
          </a:ln>
        </p:spPr>
      </p:pic>
      <p:sp>
        <p:nvSpPr>
          <p:cNvPr id="9" name="TextBox 8">
            <a:extLst>
              <a:ext uri="{FF2B5EF4-FFF2-40B4-BE49-F238E27FC236}">
                <a16:creationId xmlns:a16="http://schemas.microsoft.com/office/drawing/2014/main" id="{695D7120-6AD4-8377-FEDA-02DA7E68FB69}"/>
              </a:ext>
            </a:extLst>
          </p:cNvPr>
          <p:cNvSpPr txBox="1"/>
          <p:nvPr/>
        </p:nvSpPr>
        <p:spPr>
          <a:xfrm>
            <a:off x="304802" y="297963"/>
            <a:ext cx="11729077" cy="461665"/>
          </a:xfrm>
          <a:prstGeom prst="rect">
            <a:avLst/>
          </a:prstGeom>
          <a:noFill/>
        </p:spPr>
        <p:txBody>
          <a:bodyPr wrap="square">
            <a:spAutoFit/>
          </a:bodyPr>
          <a:lstStyle/>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r>
              <a:rPr kumimoji="0" lang="en-US" sz="2400" b="1" i="0" u="none" strike="noStrike" kern="1200" cap="none" spc="0" normalizeH="0" baseline="0" noProof="0" dirty="0">
                <a:ln>
                  <a:noFill/>
                </a:ln>
                <a:solidFill>
                  <a:prstClr val="black"/>
                </a:solidFill>
                <a:effectLst/>
                <a:uLnTx/>
                <a:uFillTx/>
                <a:latin typeface="Work Sans" pitchFamily="2" charset="77"/>
                <a:sym typeface="LabGrotesque-Black"/>
              </a:rPr>
              <a:t>MCP vs. Monolithic Prompts and Finetuning</a:t>
            </a:r>
            <a:endParaRPr kumimoji="0" lang="en-US" sz="2400" b="0" i="0" u="none" strike="noStrike" kern="1200" cap="none" spc="0" normalizeH="0" baseline="0" noProof="0" dirty="0">
              <a:ln>
                <a:noFill/>
              </a:ln>
              <a:solidFill>
                <a:prstClr val="black"/>
              </a:solidFill>
              <a:effectLst/>
              <a:uLnTx/>
              <a:uFillTx/>
              <a:latin typeface="Work Sans" pitchFamily="2" charset="77"/>
              <a:sym typeface="LabGrotesque-Black"/>
            </a:endParaRPr>
          </a:p>
        </p:txBody>
      </p:sp>
      <p:sp>
        <p:nvSpPr>
          <p:cNvPr id="4" name="Text Placeholder 4">
            <a:extLst>
              <a:ext uri="{FF2B5EF4-FFF2-40B4-BE49-F238E27FC236}">
                <a16:creationId xmlns:a16="http://schemas.microsoft.com/office/drawing/2014/main" id="{33D3CAD5-B0C6-1982-2456-268F614F20BA}"/>
              </a:ext>
            </a:extLst>
          </p:cNvPr>
          <p:cNvSpPr txBox="1">
            <a:spLocks/>
          </p:cNvSpPr>
          <p:nvPr/>
        </p:nvSpPr>
        <p:spPr>
          <a:xfrm>
            <a:off x="375820" y="622301"/>
            <a:ext cx="11658059" cy="3521436"/>
          </a:xfrm>
          <a:prstGeom prst="rect">
            <a:avLst/>
          </a:prstGeom>
        </p:spPr>
        <p:txBody>
          <a:bodyPr vert="horz" lIns="91440" tIns="45720" rIns="91440" bIns="45720" rtlCol="0" anchor="ctr">
            <a:noAutofit/>
          </a:bodyPr>
          <a:lstStyle>
            <a:lvl1pPr marL="228600" indent="-228600" algn="l" defTabSz="457200" rtl="0" eaLnBrk="1" latinLnBrk="0" hangingPunct="1">
              <a:spcBef>
                <a:spcPct val="20000"/>
              </a:spcBef>
              <a:spcAft>
                <a:spcPts val="600"/>
              </a:spcAft>
              <a:buClr>
                <a:schemeClr val="accent2"/>
              </a:buClr>
              <a:buSzPct val="92000"/>
              <a:buFont typeface="Wingdings" panose="05000000000000000000" pitchFamily="2" charset="2"/>
              <a:buChar char="n"/>
              <a:defRPr sz="2400" kern="1200" baseline="0">
                <a:solidFill>
                  <a:schemeClr val="tx2"/>
                </a:solidFill>
                <a:latin typeface="Nissan Pro Regular" panose="02000503030000020003" pitchFamily="50" charset="0"/>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285750" lvl="0" indent="-285750">
              <a:spcBef>
                <a:spcPts val="0"/>
              </a:spcBef>
              <a:spcAft>
                <a:spcPts val="1200"/>
              </a:spcAft>
              <a:buClrTx/>
              <a:buSzTx/>
              <a:buFont typeface="Arial" panose="020B0604020202020204" pitchFamily="34" charset="0"/>
              <a:buChar char="•"/>
              <a:defRPr/>
            </a:pPr>
            <a:r>
              <a:rPr lang="en-IN" sz="1600" dirty="0">
                <a:solidFill>
                  <a:prstClr val="black"/>
                </a:solidFill>
                <a:latin typeface="Work Sans" pitchFamily="2" charset="77"/>
              </a:rPr>
              <a:t>Traditional methods relied on:</a:t>
            </a:r>
          </a:p>
          <a:p>
            <a:pPr marL="742950" lvl="1" indent="-285750">
              <a:spcBef>
                <a:spcPts val="0"/>
              </a:spcBef>
              <a:spcAft>
                <a:spcPts val="1200"/>
              </a:spcAft>
              <a:buClrTx/>
              <a:buSzTx/>
              <a:buFont typeface="Arial" panose="020B0604020202020204" pitchFamily="34" charset="0"/>
              <a:buChar char="•"/>
              <a:defRPr/>
            </a:pPr>
            <a:r>
              <a:rPr lang="en-IN" b="1" dirty="0">
                <a:solidFill>
                  <a:prstClr val="black"/>
                </a:solidFill>
                <a:latin typeface="Work Sans" pitchFamily="2" charset="77"/>
              </a:rPr>
              <a:t>Monolithic prompts</a:t>
            </a:r>
            <a:r>
              <a:rPr lang="en-IN" dirty="0">
                <a:solidFill>
                  <a:prstClr val="black"/>
                </a:solidFill>
                <a:latin typeface="Work Sans" pitchFamily="2" charset="77"/>
              </a:rPr>
              <a:t> – bulky, hard to edit, expensive (token-wise).</a:t>
            </a:r>
          </a:p>
          <a:p>
            <a:pPr marL="742950" lvl="1" indent="-285750">
              <a:spcBef>
                <a:spcPts val="0"/>
              </a:spcBef>
              <a:spcAft>
                <a:spcPts val="1200"/>
              </a:spcAft>
              <a:buClrTx/>
              <a:buSzTx/>
              <a:buFont typeface="Arial" panose="020B0604020202020204" pitchFamily="34" charset="0"/>
              <a:buChar char="•"/>
              <a:defRPr/>
            </a:pPr>
            <a:r>
              <a:rPr lang="en-IN" b="1" dirty="0">
                <a:solidFill>
                  <a:prstClr val="black"/>
                </a:solidFill>
                <a:latin typeface="Work Sans" pitchFamily="2" charset="77"/>
              </a:rPr>
              <a:t>Fine-tuning</a:t>
            </a:r>
            <a:r>
              <a:rPr lang="en-IN" dirty="0">
                <a:solidFill>
                  <a:prstClr val="black"/>
                </a:solidFill>
                <a:latin typeface="Work Sans" pitchFamily="2" charset="77"/>
              </a:rPr>
              <a:t> – slow, costly, hard to adapt on the fly.</a:t>
            </a:r>
          </a:p>
          <a:p>
            <a:pPr marL="285750" lvl="0" indent="-285750">
              <a:spcBef>
                <a:spcPts val="0"/>
              </a:spcBef>
              <a:spcAft>
                <a:spcPts val="1200"/>
              </a:spcAft>
              <a:buClrTx/>
              <a:buSzTx/>
              <a:buFont typeface="Arial" panose="020B0604020202020204" pitchFamily="34" charset="0"/>
              <a:buChar char="•"/>
              <a:defRPr/>
            </a:pPr>
            <a:r>
              <a:rPr lang="en-IN" sz="1600" b="1" dirty="0">
                <a:solidFill>
                  <a:prstClr val="black"/>
                </a:solidFill>
                <a:latin typeface="Work Sans" pitchFamily="2" charset="77"/>
              </a:rPr>
              <a:t>MCP</a:t>
            </a:r>
            <a:r>
              <a:rPr lang="en-IN" sz="1600" dirty="0">
                <a:solidFill>
                  <a:prstClr val="black"/>
                </a:solidFill>
                <a:latin typeface="Work Sans" pitchFamily="2" charset="77"/>
              </a:rPr>
              <a:t> enables </a:t>
            </a:r>
            <a:r>
              <a:rPr lang="en-IN" sz="1600" b="1" dirty="0">
                <a:solidFill>
                  <a:prstClr val="black"/>
                </a:solidFill>
                <a:latin typeface="Work Sans" pitchFamily="2" charset="77"/>
              </a:rPr>
              <a:t>modular prompting</a:t>
            </a:r>
            <a:r>
              <a:rPr lang="en-IN" sz="1600" dirty="0">
                <a:solidFill>
                  <a:prstClr val="black"/>
                </a:solidFill>
                <a:latin typeface="Work Sans" pitchFamily="2" charset="77"/>
              </a:rPr>
              <a:t>:</a:t>
            </a:r>
          </a:p>
          <a:p>
            <a:pPr marL="742950" lvl="1" indent="-285750">
              <a:spcBef>
                <a:spcPts val="0"/>
              </a:spcBef>
              <a:spcAft>
                <a:spcPts val="1200"/>
              </a:spcAft>
              <a:buClrTx/>
              <a:buSzTx/>
              <a:buFont typeface="Arial" panose="020B0604020202020204" pitchFamily="34" charset="0"/>
              <a:buChar char="•"/>
              <a:defRPr/>
            </a:pPr>
            <a:r>
              <a:rPr lang="en-IN" dirty="0">
                <a:solidFill>
                  <a:prstClr val="black"/>
                </a:solidFill>
                <a:latin typeface="Work Sans" pitchFamily="2" charset="77"/>
              </a:rPr>
              <a:t>Define reusable context layers (e.g., “Policy Guidelines”, “User History”).</a:t>
            </a:r>
          </a:p>
          <a:p>
            <a:pPr marL="742950" lvl="1" indent="-285750">
              <a:spcBef>
                <a:spcPts val="0"/>
              </a:spcBef>
              <a:spcAft>
                <a:spcPts val="1200"/>
              </a:spcAft>
              <a:buClrTx/>
              <a:buSzTx/>
              <a:buFont typeface="Arial" panose="020B0604020202020204" pitchFamily="34" charset="0"/>
              <a:buChar char="•"/>
              <a:defRPr/>
            </a:pPr>
            <a:r>
              <a:rPr lang="en-IN" dirty="0">
                <a:solidFill>
                  <a:prstClr val="black"/>
                </a:solidFill>
                <a:latin typeface="Work Sans" pitchFamily="2" charset="77"/>
              </a:rPr>
              <a:t>Update individual layers without rewriting or retraining.</a:t>
            </a:r>
          </a:p>
          <a:p>
            <a:pPr marL="285750" lvl="0" indent="-285750">
              <a:spcBef>
                <a:spcPts val="0"/>
              </a:spcBef>
              <a:spcAft>
                <a:spcPts val="1200"/>
              </a:spcAft>
              <a:buClrTx/>
              <a:buSzTx/>
              <a:buFont typeface="Arial" panose="020B0604020202020204" pitchFamily="34" charset="0"/>
              <a:buChar char="•"/>
              <a:defRPr/>
            </a:pPr>
            <a:r>
              <a:rPr lang="en-IN" sz="1600" dirty="0">
                <a:solidFill>
                  <a:prstClr val="black"/>
                </a:solidFill>
                <a:latin typeface="Work Sans" pitchFamily="2" charset="77"/>
              </a:rPr>
              <a:t>Saves time and tokens while improving flexibility and maintainability.</a:t>
            </a:r>
          </a:p>
        </p:txBody>
      </p:sp>
    </p:spTree>
    <p:extLst>
      <p:ext uri="{BB962C8B-B14F-4D97-AF65-F5344CB8AC3E}">
        <p14:creationId xmlns:p14="http://schemas.microsoft.com/office/powerpoint/2010/main" val="134292913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CBA206-52A8-1AF5-15CC-D66CE4D0E091}"/>
            </a:ext>
          </a:extLst>
        </p:cNvPr>
        <p:cNvGrpSpPr/>
        <p:nvPr/>
      </p:nvGrpSpPr>
      <p:grpSpPr>
        <a:xfrm>
          <a:off x="0" y="0"/>
          <a:ext cx="0" cy="0"/>
          <a:chOff x="0" y="0"/>
          <a:chExt cx="0" cy="0"/>
        </a:xfrm>
      </p:grpSpPr>
      <p:pic>
        <p:nvPicPr>
          <p:cNvPr id="3" name="pasted-movie.png" descr="pasted-movie.png">
            <a:extLst>
              <a:ext uri="{FF2B5EF4-FFF2-40B4-BE49-F238E27FC236}">
                <a16:creationId xmlns:a16="http://schemas.microsoft.com/office/drawing/2014/main" id="{BFC25483-D0BF-F3CB-28C8-332C20EFDF78}"/>
              </a:ext>
            </a:extLst>
          </p:cNvPr>
          <p:cNvPicPr>
            <a:picLocks noChangeAspect="1"/>
          </p:cNvPicPr>
          <p:nvPr/>
        </p:nvPicPr>
        <p:blipFill>
          <a:blip r:embed="rId3"/>
          <a:srcRect r="83605"/>
          <a:stretch>
            <a:fillRect/>
          </a:stretch>
        </p:blipFill>
        <p:spPr>
          <a:xfrm>
            <a:off x="11771332" y="122773"/>
            <a:ext cx="262547" cy="318005"/>
          </a:xfrm>
          <a:prstGeom prst="rect">
            <a:avLst/>
          </a:prstGeom>
          <a:ln w="3175">
            <a:miter lim="400000"/>
          </a:ln>
        </p:spPr>
      </p:pic>
      <p:sp>
        <p:nvSpPr>
          <p:cNvPr id="9" name="TextBox 8">
            <a:extLst>
              <a:ext uri="{FF2B5EF4-FFF2-40B4-BE49-F238E27FC236}">
                <a16:creationId xmlns:a16="http://schemas.microsoft.com/office/drawing/2014/main" id="{576A43FC-5F8D-6CAF-18B5-5D3EDF2D81AD}"/>
              </a:ext>
            </a:extLst>
          </p:cNvPr>
          <p:cNvSpPr txBox="1"/>
          <p:nvPr/>
        </p:nvSpPr>
        <p:spPr>
          <a:xfrm>
            <a:off x="304802" y="297963"/>
            <a:ext cx="11729077" cy="461665"/>
          </a:xfrm>
          <a:prstGeom prst="rect">
            <a:avLst/>
          </a:prstGeom>
          <a:noFill/>
        </p:spPr>
        <p:txBody>
          <a:bodyPr wrap="square">
            <a:spAutoFit/>
          </a:bodyPr>
          <a:lstStyle/>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r>
              <a:rPr kumimoji="0" lang="en-US" sz="2400" b="1" i="0" u="none" strike="noStrike" kern="1200" cap="none" spc="0" normalizeH="0" baseline="0" noProof="0" dirty="0">
                <a:ln>
                  <a:noFill/>
                </a:ln>
                <a:solidFill>
                  <a:prstClr val="black"/>
                </a:solidFill>
                <a:effectLst/>
                <a:uLnTx/>
                <a:uFillTx/>
                <a:latin typeface="Work Sans" pitchFamily="2" charset="77"/>
                <a:sym typeface="LabGrotesque-Black"/>
              </a:rPr>
              <a:t>MCP vs. Function Calling and Plugins</a:t>
            </a:r>
            <a:endParaRPr kumimoji="0" lang="en-US" sz="2400" b="0" i="0" u="none" strike="noStrike" kern="1200" cap="none" spc="0" normalizeH="0" baseline="0" noProof="0" dirty="0">
              <a:ln>
                <a:noFill/>
              </a:ln>
              <a:solidFill>
                <a:prstClr val="black"/>
              </a:solidFill>
              <a:effectLst/>
              <a:uLnTx/>
              <a:uFillTx/>
              <a:latin typeface="Work Sans" pitchFamily="2" charset="77"/>
              <a:sym typeface="LabGrotesque-Black"/>
            </a:endParaRPr>
          </a:p>
        </p:txBody>
      </p:sp>
      <p:sp>
        <p:nvSpPr>
          <p:cNvPr id="4" name="Text Placeholder 4">
            <a:extLst>
              <a:ext uri="{FF2B5EF4-FFF2-40B4-BE49-F238E27FC236}">
                <a16:creationId xmlns:a16="http://schemas.microsoft.com/office/drawing/2014/main" id="{8CFFBABE-F19D-A8F2-BED9-1FF7F703AFFC}"/>
              </a:ext>
            </a:extLst>
          </p:cNvPr>
          <p:cNvSpPr txBox="1">
            <a:spLocks/>
          </p:cNvSpPr>
          <p:nvPr/>
        </p:nvSpPr>
        <p:spPr>
          <a:xfrm>
            <a:off x="375820" y="622301"/>
            <a:ext cx="11658059" cy="2954276"/>
          </a:xfrm>
          <a:prstGeom prst="rect">
            <a:avLst/>
          </a:prstGeom>
        </p:spPr>
        <p:txBody>
          <a:bodyPr vert="horz" lIns="91440" tIns="45720" rIns="91440" bIns="45720" rtlCol="0" anchor="ctr">
            <a:noAutofit/>
          </a:bodyPr>
          <a:lstStyle>
            <a:lvl1pPr marL="228600" indent="-228600" algn="l" defTabSz="457200" rtl="0" eaLnBrk="1" latinLnBrk="0" hangingPunct="1">
              <a:spcBef>
                <a:spcPct val="20000"/>
              </a:spcBef>
              <a:spcAft>
                <a:spcPts val="600"/>
              </a:spcAft>
              <a:buClr>
                <a:schemeClr val="accent2"/>
              </a:buClr>
              <a:buSzPct val="92000"/>
              <a:buFont typeface="Wingdings" panose="05000000000000000000" pitchFamily="2" charset="2"/>
              <a:buChar char="n"/>
              <a:defRPr sz="2400" kern="1200" baseline="0">
                <a:solidFill>
                  <a:schemeClr val="tx2"/>
                </a:solidFill>
                <a:latin typeface="Nissan Pro Regular" panose="02000503030000020003" pitchFamily="50" charset="0"/>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285750" lvl="0" indent="-285750">
              <a:spcBef>
                <a:spcPts val="0"/>
              </a:spcBef>
              <a:spcAft>
                <a:spcPts val="1200"/>
              </a:spcAft>
              <a:buClrTx/>
              <a:buSzTx/>
              <a:buFont typeface="Arial" panose="020B0604020202020204" pitchFamily="34" charset="0"/>
              <a:buChar char="•"/>
              <a:defRPr/>
            </a:pPr>
            <a:r>
              <a:rPr lang="en-IN" sz="1600" dirty="0">
                <a:solidFill>
                  <a:prstClr val="black"/>
                </a:solidFill>
                <a:latin typeface="Work Sans" pitchFamily="2" charset="77"/>
              </a:rPr>
              <a:t>Function calling/tools in LLMs (like OpenAI plugins) are </a:t>
            </a:r>
            <a:r>
              <a:rPr lang="en-IN" sz="1600" b="1" dirty="0">
                <a:solidFill>
                  <a:prstClr val="black"/>
                </a:solidFill>
                <a:latin typeface="Work Sans" pitchFamily="2" charset="77"/>
              </a:rPr>
              <a:t>powerful but fragmented</a:t>
            </a:r>
            <a:r>
              <a:rPr lang="en-IN" sz="1600" dirty="0">
                <a:solidFill>
                  <a:prstClr val="black"/>
                </a:solidFill>
                <a:latin typeface="Work Sans" pitchFamily="2" charset="77"/>
              </a:rPr>
              <a:t> — each provider has its own setup.</a:t>
            </a:r>
          </a:p>
          <a:p>
            <a:pPr marL="285750" lvl="0" indent="-285750">
              <a:spcBef>
                <a:spcPts val="0"/>
              </a:spcBef>
              <a:spcAft>
                <a:spcPts val="1200"/>
              </a:spcAft>
              <a:buClrTx/>
              <a:buSzTx/>
              <a:buFont typeface="Arial" panose="020B0604020202020204" pitchFamily="34" charset="0"/>
              <a:buChar char="•"/>
              <a:defRPr/>
            </a:pPr>
            <a:r>
              <a:rPr lang="en-IN" sz="1600" b="1" dirty="0">
                <a:solidFill>
                  <a:prstClr val="black"/>
                </a:solidFill>
                <a:latin typeface="Work Sans" pitchFamily="2" charset="77"/>
              </a:rPr>
              <a:t>MCP standardizes tool use</a:t>
            </a:r>
            <a:r>
              <a:rPr lang="en-IN" sz="1600" dirty="0">
                <a:solidFill>
                  <a:prstClr val="black"/>
                </a:solidFill>
                <a:latin typeface="Work Sans" pitchFamily="2" charset="77"/>
              </a:rPr>
              <a:t> across models with unified </a:t>
            </a:r>
            <a:r>
              <a:rPr lang="en-IN" sz="1600" i="1" dirty="0">
                <a:solidFill>
                  <a:prstClr val="black"/>
                </a:solidFill>
                <a:latin typeface="Work Sans" pitchFamily="2" charset="77"/>
              </a:rPr>
              <a:t>Tool</a:t>
            </a:r>
            <a:r>
              <a:rPr lang="en-IN" sz="1600" dirty="0">
                <a:solidFill>
                  <a:prstClr val="black"/>
                </a:solidFill>
                <a:latin typeface="Work Sans" pitchFamily="2" charset="77"/>
              </a:rPr>
              <a:t>, </a:t>
            </a:r>
            <a:r>
              <a:rPr lang="en-IN" sz="1600" i="1" dirty="0">
                <a:solidFill>
                  <a:prstClr val="black"/>
                </a:solidFill>
                <a:latin typeface="Work Sans" pitchFamily="2" charset="77"/>
              </a:rPr>
              <a:t>Prompt</a:t>
            </a:r>
            <a:r>
              <a:rPr lang="en-IN" sz="1600" dirty="0">
                <a:solidFill>
                  <a:prstClr val="black"/>
                </a:solidFill>
                <a:latin typeface="Work Sans" pitchFamily="2" charset="77"/>
              </a:rPr>
              <a:t>, and </a:t>
            </a:r>
            <a:r>
              <a:rPr lang="en-IN" sz="1600" i="1" dirty="0">
                <a:solidFill>
                  <a:prstClr val="black"/>
                </a:solidFill>
                <a:latin typeface="Work Sans" pitchFamily="2" charset="77"/>
              </a:rPr>
              <a:t>Resource</a:t>
            </a:r>
            <a:r>
              <a:rPr lang="en-IN" sz="1600" dirty="0">
                <a:solidFill>
                  <a:prstClr val="black"/>
                </a:solidFill>
                <a:latin typeface="Work Sans" pitchFamily="2" charset="77"/>
              </a:rPr>
              <a:t> primitives.</a:t>
            </a:r>
          </a:p>
          <a:p>
            <a:pPr marL="285750" lvl="0" indent="-285750">
              <a:spcBef>
                <a:spcPts val="0"/>
              </a:spcBef>
              <a:spcAft>
                <a:spcPts val="1200"/>
              </a:spcAft>
              <a:buClrTx/>
              <a:buSzTx/>
              <a:buFont typeface="Arial" panose="020B0604020202020204" pitchFamily="34" charset="0"/>
              <a:buChar char="•"/>
              <a:defRPr/>
            </a:pPr>
            <a:r>
              <a:rPr lang="en-IN" sz="1600" b="1" dirty="0">
                <a:solidFill>
                  <a:prstClr val="black"/>
                </a:solidFill>
                <a:latin typeface="Work Sans" pitchFamily="2" charset="77"/>
              </a:rPr>
              <a:t>Interoperable &amp; extensible</a:t>
            </a:r>
            <a:r>
              <a:rPr lang="en-IN" sz="1600" dirty="0">
                <a:solidFill>
                  <a:prstClr val="black"/>
                </a:solidFill>
                <a:latin typeface="Work Sans" pitchFamily="2" charset="77"/>
              </a:rPr>
              <a:t>:</a:t>
            </a:r>
          </a:p>
          <a:p>
            <a:pPr marL="742950" lvl="1" indent="-285750">
              <a:spcBef>
                <a:spcPts val="0"/>
              </a:spcBef>
              <a:spcAft>
                <a:spcPts val="1200"/>
              </a:spcAft>
              <a:buClrTx/>
              <a:buSzTx/>
              <a:buFont typeface="Arial" panose="020B0604020202020204" pitchFamily="34" charset="0"/>
              <a:buChar char="•"/>
              <a:defRPr/>
            </a:pPr>
            <a:r>
              <a:rPr lang="en-IN" dirty="0">
                <a:solidFill>
                  <a:prstClr val="black"/>
                </a:solidFill>
                <a:latin typeface="Work Sans" pitchFamily="2" charset="77"/>
              </a:rPr>
              <a:t>Write once, work across providers (e.g., OpenAI, Claude, Llama).</a:t>
            </a:r>
          </a:p>
          <a:p>
            <a:pPr marL="742950" lvl="1" indent="-285750">
              <a:spcBef>
                <a:spcPts val="0"/>
              </a:spcBef>
              <a:spcAft>
                <a:spcPts val="1200"/>
              </a:spcAft>
              <a:buClrTx/>
              <a:buSzTx/>
              <a:buFont typeface="Arial" panose="020B0604020202020204" pitchFamily="34" charset="0"/>
              <a:buChar char="•"/>
              <a:defRPr/>
            </a:pPr>
            <a:r>
              <a:rPr lang="en-IN" dirty="0">
                <a:solidFill>
                  <a:prstClr val="black"/>
                </a:solidFill>
                <a:latin typeface="Work Sans" pitchFamily="2" charset="77"/>
              </a:rPr>
              <a:t>Covers non-functional context needs (like guidance, templates) beyond API calls.</a:t>
            </a:r>
          </a:p>
        </p:txBody>
      </p:sp>
    </p:spTree>
    <p:extLst>
      <p:ext uri="{BB962C8B-B14F-4D97-AF65-F5344CB8AC3E}">
        <p14:creationId xmlns:p14="http://schemas.microsoft.com/office/powerpoint/2010/main" val="23353803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46F61E-782E-C25E-90A6-8500DB481470}"/>
            </a:ext>
          </a:extLst>
        </p:cNvPr>
        <p:cNvGrpSpPr/>
        <p:nvPr/>
      </p:nvGrpSpPr>
      <p:grpSpPr>
        <a:xfrm>
          <a:off x="0" y="0"/>
          <a:ext cx="0" cy="0"/>
          <a:chOff x="0" y="0"/>
          <a:chExt cx="0" cy="0"/>
        </a:xfrm>
      </p:grpSpPr>
      <p:pic>
        <p:nvPicPr>
          <p:cNvPr id="3" name="pasted-movie.png" descr="pasted-movie.png">
            <a:extLst>
              <a:ext uri="{FF2B5EF4-FFF2-40B4-BE49-F238E27FC236}">
                <a16:creationId xmlns:a16="http://schemas.microsoft.com/office/drawing/2014/main" id="{74909534-6C0A-1E64-3F98-0110E63DBDD4}"/>
              </a:ext>
            </a:extLst>
          </p:cNvPr>
          <p:cNvPicPr>
            <a:picLocks noChangeAspect="1"/>
          </p:cNvPicPr>
          <p:nvPr/>
        </p:nvPicPr>
        <p:blipFill>
          <a:blip r:embed="rId3"/>
          <a:srcRect r="83605"/>
          <a:stretch>
            <a:fillRect/>
          </a:stretch>
        </p:blipFill>
        <p:spPr>
          <a:xfrm>
            <a:off x="11771332" y="122773"/>
            <a:ext cx="262547" cy="318005"/>
          </a:xfrm>
          <a:prstGeom prst="rect">
            <a:avLst/>
          </a:prstGeom>
          <a:ln w="3175">
            <a:miter lim="400000"/>
          </a:ln>
        </p:spPr>
      </p:pic>
      <p:sp>
        <p:nvSpPr>
          <p:cNvPr id="9" name="TextBox 8">
            <a:extLst>
              <a:ext uri="{FF2B5EF4-FFF2-40B4-BE49-F238E27FC236}">
                <a16:creationId xmlns:a16="http://schemas.microsoft.com/office/drawing/2014/main" id="{1ACAA051-0085-78D6-E434-6D87F3F1FBC5}"/>
              </a:ext>
            </a:extLst>
          </p:cNvPr>
          <p:cNvSpPr txBox="1"/>
          <p:nvPr/>
        </p:nvSpPr>
        <p:spPr>
          <a:xfrm>
            <a:off x="304802" y="297963"/>
            <a:ext cx="11729077" cy="461665"/>
          </a:xfrm>
          <a:prstGeom prst="rect">
            <a:avLst/>
          </a:prstGeom>
          <a:noFill/>
        </p:spPr>
        <p:txBody>
          <a:bodyPr wrap="square">
            <a:spAutoFit/>
          </a:bodyPr>
          <a:lstStyle/>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r>
              <a:rPr kumimoji="0" lang="en-US" sz="2400" b="1" i="0" u="none" strike="noStrike" kern="1200" cap="none" spc="0" normalizeH="0" baseline="0" noProof="0" dirty="0">
                <a:ln>
                  <a:noFill/>
                </a:ln>
                <a:solidFill>
                  <a:prstClr val="black"/>
                </a:solidFill>
                <a:effectLst/>
                <a:uLnTx/>
                <a:uFillTx/>
                <a:latin typeface="Work Sans" pitchFamily="2" charset="77"/>
                <a:sym typeface="LabGrotesque-Black"/>
              </a:rPr>
              <a:t>MCP vs. A2A</a:t>
            </a:r>
            <a:endParaRPr kumimoji="0" lang="en-US" sz="2400" b="0" i="0" u="none" strike="noStrike" kern="1200" cap="none" spc="0" normalizeH="0" baseline="0" noProof="0" dirty="0">
              <a:ln>
                <a:noFill/>
              </a:ln>
              <a:solidFill>
                <a:prstClr val="black"/>
              </a:solidFill>
              <a:effectLst/>
              <a:uLnTx/>
              <a:uFillTx/>
              <a:latin typeface="Work Sans" pitchFamily="2" charset="77"/>
              <a:sym typeface="LabGrotesque-Black"/>
            </a:endParaRPr>
          </a:p>
        </p:txBody>
      </p:sp>
      <p:sp>
        <p:nvSpPr>
          <p:cNvPr id="2" name="Text Placeholder 4">
            <a:extLst>
              <a:ext uri="{FF2B5EF4-FFF2-40B4-BE49-F238E27FC236}">
                <a16:creationId xmlns:a16="http://schemas.microsoft.com/office/drawing/2014/main" id="{8DBA539D-4623-CAD8-E098-E006B82F27F4}"/>
              </a:ext>
            </a:extLst>
          </p:cNvPr>
          <p:cNvSpPr txBox="1">
            <a:spLocks/>
          </p:cNvSpPr>
          <p:nvPr/>
        </p:nvSpPr>
        <p:spPr>
          <a:xfrm>
            <a:off x="418739" y="1020884"/>
            <a:ext cx="11658059" cy="446057"/>
          </a:xfrm>
          <a:prstGeom prst="rect">
            <a:avLst/>
          </a:prstGeom>
        </p:spPr>
        <p:txBody>
          <a:bodyPr vert="horz" lIns="91440" tIns="45720" rIns="91440" bIns="45720" rtlCol="0" anchor="ctr">
            <a:normAutofit/>
          </a:bodyPr>
          <a:lstStyle>
            <a:lvl1pPr marL="228600" indent="-228600" algn="l" defTabSz="457200" rtl="0" eaLnBrk="1" latinLnBrk="0" hangingPunct="1">
              <a:spcBef>
                <a:spcPct val="20000"/>
              </a:spcBef>
              <a:spcAft>
                <a:spcPts val="600"/>
              </a:spcAft>
              <a:buClr>
                <a:schemeClr val="accent2"/>
              </a:buClr>
              <a:buSzPct val="92000"/>
              <a:buFont typeface="Wingdings" panose="05000000000000000000" pitchFamily="2" charset="2"/>
              <a:buChar char="n"/>
              <a:defRPr sz="2400" kern="1200" baseline="0">
                <a:solidFill>
                  <a:schemeClr val="tx2"/>
                </a:solidFill>
                <a:latin typeface="Nissan Pro Regular" panose="02000503030000020003" pitchFamily="50" charset="0"/>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marR="0" lvl="0" indent="0" algn="l" defTabSz="457200" rtl="0" eaLnBrk="1" fontAlgn="auto" latinLnBrk="0" hangingPunct="1">
              <a:lnSpc>
                <a:spcPct val="100000"/>
              </a:lnSpc>
              <a:spcBef>
                <a:spcPct val="20000"/>
              </a:spcBef>
              <a:spcAft>
                <a:spcPts val="600"/>
              </a:spcAft>
              <a:buClr>
                <a:srgbClr val="ED8428"/>
              </a:buClr>
              <a:buSzPct val="92000"/>
              <a:buFont typeface="Wingdings" panose="05000000000000000000" pitchFamily="2" charset="2"/>
              <a:buNone/>
              <a:tabLst/>
              <a:defRPr/>
            </a:pPr>
            <a:r>
              <a:rPr kumimoji="0" lang="en-GB" sz="1600" b="0" i="0" u="none" strike="noStrike" kern="1200" cap="none" spc="0" normalizeH="0" baseline="0" noProof="0" dirty="0">
                <a:ln>
                  <a:noFill/>
                </a:ln>
                <a:solidFill>
                  <a:srgbClr val="3D3D3D"/>
                </a:solidFill>
                <a:effectLst/>
                <a:uLnTx/>
                <a:uFillTx/>
                <a:latin typeface="Work Sans" pitchFamily="2" charset="77"/>
              </a:rPr>
              <a:t>A2A and MCP are both complementary protocols</a:t>
            </a:r>
            <a:endParaRPr kumimoji="0" lang="en-IN" sz="1600" b="0" i="0" u="none" strike="noStrike" kern="1200" cap="none" spc="0" normalizeH="0" baseline="0" noProof="0" dirty="0">
              <a:ln>
                <a:noFill/>
              </a:ln>
              <a:solidFill>
                <a:srgbClr val="3D3D3D"/>
              </a:solidFill>
              <a:effectLst/>
              <a:uLnTx/>
              <a:uFillTx/>
              <a:latin typeface="Work Sans" pitchFamily="2" charset="77"/>
            </a:endParaRPr>
          </a:p>
        </p:txBody>
      </p:sp>
      <p:graphicFrame>
        <p:nvGraphicFramePr>
          <p:cNvPr id="5" name="Table 4">
            <a:extLst>
              <a:ext uri="{FF2B5EF4-FFF2-40B4-BE49-F238E27FC236}">
                <a16:creationId xmlns:a16="http://schemas.microsoft.com/office/drawing/2014/main" id="{84C2BF42-03CA-127A-94CD-D945BFDB111B}"/>
              </a:ext>
            </a:extLst>
          </p:cNvPr>
          <p:cNvGraphicFramePr>
            <a:graphicFrameLocks noGrp="1"/>
          </p:cNvGraphicFramePr>
          <p:nvPr>
            <p:extLst>
              <p:ext uri="{D42A27DB-BD31-4B8C-83A1-F6EECF244321}">
                <p14:modId xmlns:p14="http://schemas.microsoft.com/office/powerpoint/2010/main" val="2814443137"/>
              </p:ext>
            </p:extLst>
          </p:nvPr>
        </p:nvGraphicFramePr>
        <p:xfrm>
          <a:off x="339542" y="1661105"/>
          <a:ext cx="5756458" cy="2920026"/>
        </p:xfrm>
        <a:graphic>
          <a:graphicData uri="http://schemas.openxmlformats.org/drawingml/2006/table">
            <a:tbl>
              <a:tblPr/>
              <a:tblGrid>
                <a:gridCol w="1151645">
                  <a:extLst>
                    <a:ext uri="{9D8B030D-6E8A-4147-A177-3AD203B41FA5}">
                      <a16:colId xmlns:a16="http://schemas.microsoft.com/office/drawing/2014/main" val="2346714401"/>
                    </a:ext>
                  </a:extLst>
                </a:gridCol>
                <a:gridCol w="2226193">
                  <a:extLst>
                    <a:ext uri="{9D8B030D-6E8A-4147-A177-3AD203B41FA5}">
                      <a16:colId xmlns:a16="http://schemas.microsoft.com/office/drawing/2014/main" val="3591007889"/>
                    </a:ext>
                  </a:extLst>
                </a:gridCol>
                <a:gridCol w="2378620">
                  <a:extLst>
                    <a:ext uri="{9D8B030D-6E8A-4147-A177-3AD203B41FA5}">
                      <a16:colId xmlns:a16="http://schemas.microsoft.com/office/drawing/2014/main" val="122598193"/>
                    </a:ext>
                  </a:extLst>
                </a:gridCol>
              </a:tblGrid>
              <a:tr h="371826">
                <a:tc>
                  <a:txBody>
                    <a:bodyPr/>
                    <a:lstStyle/>
                    <a:p>
                      <a:pPr algn="ctr" fontAlgn="b"/>
                      <a:r>
                        <a:rPr lang="en-IN" sz="1400" b="1" i="0" u="none" strike="noStrike">
                          <a:solidFill>
                            <a:srgbClr val="000000"/>
                          </a:solidFill>
                          <a:effectLst/>
                          <a:latin typeface="Work Sans" pitchFamily="2" charset="77"/>
                        </a:rPr>
                        <a:t>Feature</a:t>
                      </a:r>
                    </a:p>
                  </a:txBody>
                  <a:tcPr marL="9525" marR="9525" marT="9525" marB="0" anchor="b">
                    <a:lnL w="6350" cap="flat" cmpd="sng" algn="ctr">
                      <a:solidFill>
                        <a:srgbClr val="34A853"/>
                      </a:solidFill>
                      <a:prstDash val="solid"/>
                      <a:round/>
                      <a:headEnd type="none" w="med" len="med"/>
                      <a:tailEnd type="none" w="med" len="med"/>
                    </a:lnL>
                    <a:lnR>
                      <a:noFill/>
                    </a:lnR>
                    <a:lnT w="6350" cap="flat" cmpd="sng" algn="ctr">
                      <a:solidFill>
                        <a:srgbClr val="34A853"/>
                      </a:solidFill>
                      <a:prstDash val="solid"/>
                      <a:round/>
                      <a:headEnd type="none" w="med" len="med"/>
                      <a:tailEnd type="none" w="med" len="med"/>
                    </a:lnT>
                    <a:lnB w="6350" cap="flat" cmpd="sng" algn="ctr">
                      <a:solidFill>
                        <a:srgbClr val="34A853"/>
                      </a:solidFill>
                      <a:prstDash val="solid"/>
                      <a:round/>
                      <a:headEnd type="none" w="med" len="med"/>
                      <a:tailEnd type="none" w="med" len="med"/>
                    </a:lnB>
                    <a:solidFill>
                      <a:srgbClr val="34A853"/>
                    </a:solidFill>
                  </a:tcPr>
                </a:tc>
                <a:tc>
                  <a:txBody>
                    <a:bodyPr/>
                    <a:lstStyle/>
                    <a:p>
                      <a:pPr algn="ctr" fontAlgn="b"/>
                      <a:r>
                        <a:rPr lang="en-IN" sz="1400" b="1" i="0" u="none" strike="noStrike" dirty="0">
                          <a:solidFill>
                            <a:srgbClr val="000000"/>
                          </a:solidFill>
                          <a:effectLst/>
                          <a:latin typeface="Work Sans" pitchFamily="2" charset="77"/>
                        </a:rPr>
                        <a:t>Agent2Agent Protocol</a:t>
                      </a:r>
                    </a:p>
                    <a:p>
                      <a:pPr algn="ctr" fontAlgn="b"/>
                      <a:r>
                        <a:rPr lang="en-IN" sz="1400" b="1" i="0" u="none" strike="noStrike" dirty="0">
                          <a:solidFill>
                            <a:srgbClr val="000000"/>
                          </a:solidFill>
                          <a:effectLst/>
                          <a:latin typeface="Work Sans" pitchFamily="2" charset="77"/>
                        </a:rPr>
                        <a:t>(A2A)</a:t>
                      </a:r>
                    </a:p>
                  </a:txBody>
                  <a:tcPr marL="9525" marR="9525" marT="9525" marB="0" anchor="b">
                    <a:lnL>
                      <a:noFill/>
                    </a:lnL>
                    <a:lnR>
                      <a:noFill/>
                    </a:lnR>
                    <a:lnT w="6350" cap="flat" cmpd="sng" algn="ctr">
                      <a:solidFill>
                        <a:srgbClr val="34A853"/>
                      </a:solidFill>
                      <a:prstDash val="solid"/>
                      <a:round/>
                      <a:headEnd type="none" w="med" len="med"/>
                      <a:tailEnd type="none" w="med" len="med"/>
                    </a:lnT>
                    <a:lnB w="6350" cap="flat" cmpd="sng" algn="ctr">
                      <a:solidFill>
                        <a:srgbClr val="34A853"/>
                      </a:solidFill>
                      <a:prstDash val="solid"/>
                      <a:round/>
                      <a:headEnd type="none" w="med" len="med"/>
                      <a:tailEnd type="none" w="med" len="med"/>
                    </a:lnB>
                    <a:solidFill>
                      <a:srgbClr val="34A853"/>
                    </a:solidFill>
                  </a:tcPr>
                </a:tc>
                <a:tc>
                  <a:txBody>
                    <a:bodyPr/>
                    <a:lstStyle/>
                    <a:p>
                      <a:pPr algn="ctr" fontAlgn="b"/>
                      <a:r>
                        <a:rPr lang="en-IN" sz="1400" b="1" i="0" u="none" strike="noStrike">
                          <a:solidFill>
                            <a:srgbClr val="000000"/>
                          </a:solidFill>
                          <a:effectLst/>
                          <a:latin typeface="Work Sans" pitchFamily="2" charset="77"/>
                        </a:rPr>
                        <a:t>Model Context Protocol (MCP)</a:t>
                      </a:r>
                    </a:p>
                  </a:txBody>
                  <a:tcPr marL="9525" marR="9525" marT="9525" marB="0" anchor="b">
                    <a:lnL>
                      <a:noFill/>
                    </a:lnL>
                    <a:lnR w="6350" cap="flat" cmpd="sng" algn="ctr">
                      <a:solidFill>
                        <a:srgbClr val="34A853"/>
                      </a:solidFill>
                      <a:prstDash val="solid"/>
                      <a:round/>
                      <a:headEnd type="none" w="med" len="med"/>
                      <a:tailEnd type="none" w="med" len="med"/>
                    </a:lnR>
                    <a:lnT w="6350" cap="flat" cmpd="sng" algn="ctr">
                      <a:solidFill>
                        <a:srgbClr val="34A853"/>
                      </a:solidFill>
                      <a:prstDash val="solid"/>
                      <a:round/>
                      <a:headEnd type="none" w="med" len="med"/>
                      <a:tailEnd type="none" w="med" len="med"/>
                    </a:lnT>
                    <a:lnB w="6350" cap="flat" cmpd="sng" algn="ctr">
                      <a:solidFill>
                        <a:srgbClr val="34A853"/>
                      </a:solidFill>
                      <a:prstDash val="solid"/>
                      <a:round/>
                      <a:headEnd type="none" w="med" len="med"/>
                      <a:tailEnd type="none" w="med" len="med"/>
                    </a:lnB>
                    <a:solidFill>
                      <a:srgbClr val="34A853"/>
                    </a:solidFill>
                  </a:tcPr>
                </a:tc>
                <a:extLst>
                  <a:ext uri="{0D108BD9-81ED-4DB2-BD59-A6C34878D82A}">
                    <a16:rowId xmlns:a16="http://schemas.microsoft.com/office/drawing/2014/main" val="4271879402"/>
                  </a:ext>
                </a:extLst>
              </a:tr>
              <a:tr h="527692">
                <a:tc>
                  <a:txBody>
                    <a:bodyPr/>
                    <a:lstStyle/>
                    <a:p>
                      <a:pPr algn="ctr" fontAlgn="b"/>
                      <a:r>
                        <a:rPr lang="en-IN" sz="1400" b="0" i="0" u="none" strike="noStrike" dirty="0">
                          <a:solidFill>
                            <a:srgbClr val="000000"/>
                          </a:solidFill>
                          <a:effectLst/>
                          <a:latin typeface="Work Sans" pitchFamily="2" charset="77"/>
                        </a:rPr>
                        <a:t>Interaction</a:t>
                      </a:r>
                    </a:p>
                  </a:txBody>
                  <a:tcPr marL="9525" marR="9525" marT="9525" marB="0" anchor="b">
                    <a:lnL w="6350" cap="flat" cmpd="sng" algn="ctr">
                      <a:solidFill>
                        <a:srgbClr val="34A853"/>
                      </a:solidFill>
                      <a:prstDash val="solid"/>
                      <a:round/>
                      <a:headEnd type="none" w="med" len="med"/>
                      <a:tailEnd type="none" w="med" len="med"/>
                    </a:lnL>
                    <a:lnR>
                      <a:noFill/>
                    </a:lnR>
                    <a:lnT w="6350" cap="flat" cmpd="sng" algn="ctr">
                      <a:solidFill>
                        <a:srgbClr val="34A853"/>
                      </a:solidFill>
                      <a:prstDash val="solid"/>
                      <a:round/>
                      <a:headEnd type="none" w="med" len="med"/>
                      <a:tailEnd type="none" w="med" len="med"/>
                    </a:lnT>
                    <a:lnB w="6350" cap="flat" cmpd="sng" algn="ctr">
                      <a:solidFill>
                        <a:srgbClr val="34A853"/>
                      </a:solidFill>
                      <a:prstDash val="solid"/>
                      <a:round/>
                      <a:headEnd type="none" w="med" len="med"/>
                      <a:tailEnd type="none" w="med" len="med"/>
                    </a:lnB>
                    <a:noFill/>
                  </a:tcPr>
                </a:tc>
                <a:tc>
                  <a:txBody>
                    <a:bodyPr/>
                    <a:lstStyle/>
                    <a:p>
                      <a:pPr algn="ctr" fontAlgn="b"/>
                      <a:r>
                        <a:rPr lang="en-IN" sz="1400" b="0" i="0" u="none" strike="noStrike" dirty="0">
                          <a:solidFill>
                            <a:srgbClr val="000000"/>
                          </a:solidFill>
                          <a:effectLst/>
                          <a:latin typeface="Work Sans" pitchFamily="2" charset="77"/>
                        </a:rPr>
                        <a:t>Between agents (from different frameworks also!)</a:t>
                      </a:r>
                    </a:p>
                  </a:txBody>
                  <a:tcPr marL="9525" marR="9525" marT="9525" marB="0" anchor="b">
                    <a:lnL>
                      <a:noFill/>
                    </a:lnL>
                    <a:lnR>
                      <a:noFill/>
                    </a:lnR>
                    <a:lnT w="6350" cap="flat" cmpd="sng" algn="ctr">
                      <a:solidFill>
                        <a:srgbClr val="34A853"/>
                      </a:solidFill>
                      <a:prstDash val="solid"/>
                      <a:round/>
                      <a:headEnd type="none" w="med" len="med"/>
                      <a:tailEnd type="none" w="med" len="med"/>
                    </a:lnT>
                    <a:lnB w="6350" cap="flat" cmpd="sng" algn="ctr">
                      <a:solidFill>
                        <a:srgbClr val="34A853"/>
                      </a:solidFill>
                      <a:prstDash val="solid"/>
                      <a:round/>
                      <a:headEnd type="none" w="med" len="med"/>
                      <a:tailEnd type="none" w="med" len="med"/>
                    </a:lnB>
                    <a:noFill/>
                  </a:tcPr>
                </a:tc>
                <a:tc>
                  <a:txBody>
                    <a:bodyPr/>
                    <a:lstStyle/>
                    <a:p>
                      <a:pPr algn="ctr" fontAlgn="b"/>
                      <a:r>
                        <a:rPr lang="en-IN" sz="1400" b="0" i="0" u="none" strike="noStrike" dirty="0">
                          <a:solidFill>
                            <a:srgbClr val="000000"/>
                          </a:solidFill>
                          <a:effectLst/>
                          <a:latin typeface="Work Sans" pitchFamily="2" charset="77"/>
                        </a:rPr>
                        <a:t>Between agent and tools</a:t>
                      </a:r>
                    </a:p>
                  </a:txBody>
                  <a:tcPr marL="9525" marR="9525" marT="9525" marB="0" anchor="b">
                    <a:lnL>
                      <a:noFill/>
                    </a:lnL>
                    <a:lnR w="6350" cap="flat" cmpd="sng" algn="ctr">
                      <a:solidFill>
                        <a:srgbClr val="34A853"/>
                      </a:solidFill>
                      <a:prstDash val="solid"/>
                      <a:round/>
                      <a:headEnd type="none" w="med" len="med"/>
                      <a:tailEnd type="none" w="med" len="med"/>
                    </a:lnR>
                    <a:lnT w="6350" cap="flat" cmpd="sng" algn="ctr">
                      <a:solidFill>
                        <a:srgbClr val="34A853"/>
                      </a:solidFill>
                      <a:prstDash val="solid"/>
                      <a:round/>
                      <a:headEnd type="none" w="med" len="med"/>
                      <a:tailEnd type="none" w="med" len="med"/>
                    </a:lnT>
                    <a:lnB w="6350" cap="flat" cmpd="sng" algn="ctr">
                      <a:solidFill>
                        <a:srgbClr val="34A853"/>
                      </a:solidFill>
                      <a:prstDash val="solid"/>
                      <a:round/>
                      <a:headEnd type="none" w="med" len="med"/>
                      <a:tailEnd type="none" w="med" len="med"/>
                    </a:lnB>
                    <a:noFill/>
                  </a:tcPr>
                </a:tc>
                <a:extLst>
                  <a:ext uri="{0D108BD9-81ED-4DB2-BD59-A6C34878D82A}">
                    <a16:rowId xmlns:a16="http://schemas.microsoft.com/office/drawing/2014/main" val="3819689808"/>
                  </a:ext>
                </a:extLst>
              </a:tr>
              <a:tr h="731175">
                <a:tc>
                  <a:txBody>
                    <a:bodyPr/>
                    <a:lstStyle/>
                    <a:p>
                      <a:pPr algn="ctr" fontAlgn="b"/>
                      <a:r>
                        <a:rPr lang="en-IN" sz="1400" b="0" i="0" u="none" strike="noStrike">
                          <a:solidFill>
                            <a:srgbClr val="000000"/>
                          </a:solidFill>
                          <a:effectLst/>
                          <a:latin typeface="Work Sans" pitchFamily="2" charset="77"/>
                        </a:rPr>
                        <a:t>Use Case</a:t>
                      </a:r>
                    </a:p>
                  </a:txBody>
                  <a:tcPr marL="9525" marR="9525" marT="9525" marB="0" anchor="b">
                    <a:lnL w="6350" cap="flat" cmpd="sng" algn="ctr">
                      <a:solidFill>
                        <a:srgbClr val="34A853"/>
                      </a:solidFill>
                      <a:prstDash val="solid"/>
                      <a:round/>
                      <a:headEnd type="none" w="med" len="med"/>
                      <a:tailEnd type="none" w="med" len="med"/>
                    </a:lnL>
                    <a:lnR>
                      <a:noFill/>
                    </a:lnR>
                    <a:lnT w="6350" cap="flat" cmpd="sng" algn="ctr">
                      <a:solidFill>
                        <a:srgbClr val="34A853"/>
                      </a:solidFill>
                      <a:prstDash val="solid"/>
                      <a:round/>
                      <a:headEnd type="none" w="med" len="med"/>
                      <a:tailEnd type="none" w="med" len="med"/>
                    </a:lnT>
                    <a:lnB w="6350" cap="flat" cmpd="sng" algn="ctr">
                      <a:solidFill>
                        <a:srgbClr val="34A853"/>
                      </a:solidFill>
                      <a:prstDash val="solid"/>
                      <a:round/>
                      <a:headEnd type="none" w="med" len="med"/>
                      <a:tailEnd type="none" w="med" len="med"/>
                    </a:lnB>
                    <a:noFill/>
                  </a:tcPr>
                </a:tc>
                <a:tc>
                  <a:txBody>
                    <a:bodyPr/>
                    <a:lstStyle/>
                    <a:p>
                      <a:pPr algn="ctr" fontAlgn="b"/>
                      <a:r>
                        <a:rPr lang="en-IN" sz="1400" b="0" i="0" u="none" strike="noStrike" dirty="0">
                          <a:solidFill>
                            <a:srgbClr val="000000"/>
                          </a:solidFill>
                          <a:effectLst/>
                          <a:latin typeface="Work Sans" pitchFamily="2" charset="77"/>
                        </a:rPr>
                        <a:t>Delegating tasks to other agents</a:t>
                      </a:r>
                    </a:p>
                  </a:txBody>
                  <a:tcPr marL="9525" marR="9525" marT="9525" marB="0" anchor="b">
                    <a:lnL>
                      <a:noFill/>
                    </a:lnL>
                    <a:lnR>
                      <a:noFill/>
                    </a:lnR>
                    <a:lnT w="6350" cap="flat" cmpd="sng" algn="ctr">
                      <a:solidFill>
                        <a:srgbClr val="34A853"/>
                      </a:solidFill>
                      <a:prstDash val="solid"/>
                      <a:round/>
                      <a:headEnd type="none" w="med" len="med"/>
                      <a:tailEnd type="none" w="med" len="med"/>
                    </a:lnT>
                    <a:lnB w="6350" cap="flat" cmpd="sng" algn="ctr">
                      <a:solidFill>
                        <a:srgbClr val="34A853"/>
                      </a:solidFill>
                      <a:prstDash val="solid"/>
                      <a:round/>
                      <a:headEnd type="none" w="med" len="med"/>
                      <a:tailEnd type="none" w="med" len="med"/>
                    </a:lnB>
                    <a:noFill/>
                  </a:tcPr>
                </a:tc>
                <a:tc>
                  <a:txBody>
                    <a:bodyPr/>
                    <a:lstStyle/>
                    <a:p>
                      <a:pPr algn="ctr" fontAlgn="b"/>
                      <a:r>
                        <a:rPr lang="en-IN" sz="1400" b="0" i="0" u="none" strike="noStrike">
                          <a:solidFill>
                            <a:srgbClr val="000000"/>
                          </a:solidFill>
                          <a:effectLst/>
                          <a:latin typeface="Work Sans" pitchFamily="2" charset="77"/>
                        </a:rPr>
                        <a:t>Enhancing context with external data</a:t>
                      </a:r>
                    </a:p>
                  </a:txBody>
                  <a:tcPr marL="9525" marR="9525" marT="9525" marB="0" anchor="b">
                    <a:lnL>
                      <a:noFill/>
                    </a:lnL>
                    <a:lnR w="6350" cap="flat" cmpd="sng" algn="ctr">
                      <a:solidFill>
                        <a:srgbClr val="34A853"/>
                      </a:solidFill>
                      <a:prstDash val="solid"/>
                      <a:round/>
                      <a:headEnd type="none" w="med" len="med"/>
                      <a:tailEnd type="none" w="med" len="med"/>
                    </a:lnR>
                    <a:lnT w="6350" cap="flat" cmpd="sng" algn="ctr">
                      <a:solidFill>
                        <a:srgbClr val="34A853"/>
                      </a:solidFill>
                      <a:prstDash val="solid"/>
                      <a:round/>
                      <a:headEnd type="none" w="med" len="med"/>
                      <a:tailEnd type="none" w="med" len="med"/>
                    </a:lnT>
                    <a:lnB w="6350" cap="flat" cmpd="sng" algn="ctr">
                      <a:solidFill>
                        <a:srgbClr val="34A853"/>
                      </a:solidFill>
                      <a:prstDash val="solid"/>
                      <a:round/>
                      <a:headEnd type="none" w="med" len="med"/>
                      <a:tailEnd type="none" w="med" len="med"/>
                    </a:lnB>
                    <a:noFill/>
                  </a:tcPr>
                </a:tc>
                <a:extLst>
                  <a:ext uri="{0D108BD9-81ED-4DB2-BD59-A6C34878D82A}">
                    <a16:rowId xmlns:a16="http://schemas.microsoft.com/office/drawing/2014/main" val="2121601058"/>
                  </a:ext>
                </a:extLst>
              </a:tr>
              <a:tr h="371826">
                <a:tc>
                  <a:txBody>
                    <a:bodyPr/>
                    <a:lstStyle/>
                    <a:p>
                      <a:pPr algn="ctr" fontAlgn="b"/>
                      <a:r>
                        <a:rPr lang="en-IN" sz="1400" b="0" i="0" u="none" strike="noStrike">
                          <a:solidFill>
                            <a:srgbClr val="000000"/>
                          </a:solidFill>
                          <a:effectLst/>
                          <a:latin typeface="Work Sans" pitchFamily="2" charset="77"/>
                        </a:rPr>
                        <a:t>Dependency</a:t>
                      </a:r>
                    </a:p>
                  </a:txBody>
                  <a:tcPr marL="9525" marR="9525" marT="9525" marB="0" anchor="b">
                    <a:lnL w="6350" cap="flat" cmpd="sng" algn="ctr">
                      <a:solidFill>
                        <a:srgbClr val="34A853"/>
                      </a:solidFill>
                      <a:prstDash val="solid"/>
                      <a:round/>
                      <a:headEnd type="none" w="med" len="med"/>
                      <a:tailEnd type="none" w="med" len="med"/>
                    </a:lnL>
                    <a:lnR>
                      <a:noFill/>
                    </a:lnR>
                    <a:lnT w="6350" cap="flat" cmpd="sng" algn="ctr">
                      <a:solidFill>
                        <a:srgbClr val="34A853"/>
                      </a:solidFill>
                      <a:prstDash val="solid"/>
                      <a:round/>
                      <a:headEnd type="none" w="med" len="med"/>
                      <a:tailEnd type="none" w="med" len="med"/>
                    </a:lnT>
                    <a:lnB w="6350" cap="flat" cmpd="sng" algn="ctr">
                      <a:solidFill>
                        <a:srgbClr val="34A853"/>
                      </a:solidFill>
                      <a:prstDash val="solid"/>
                      <a:round/>
                      <a:headEnd type="none" w="med" len="med"/>
                      <a:tailEnd type="none" w="med" len="med"/>
                    </a:lnB>
                    <a:noFill/>
                  </a:tcPr>
                </a:tc>
                <a:tc>
                  <a:txBody>
                    <a:bodyPr/>
                    <a:lstStyle/>
                    <a:p>
                      <a:pPr algn="ctr" fontAlgn="b"/>
                      <a:r>
                        <a:rPr lang="en-IN" sz="1400" b="0" i="0" u="none" strike="noStrike" dirty="0">
                          <a:solidFill>
                            <a:srgbClr val="000000"/>
                          </a:solidFill>
                          <a:effectLst/>
                          <a:latin typeface="Work Sans" pitchFamily="2" charset="77"/>
                        </a:rPr>
                        <a:t>Relies on other agents</a:t>
                      </a:r>
                    </a:p>
                  </a:txBody>
                  <a:tcPr marL="9525" marR="9525" marT="9525" marB="0" anchor="b">
                    <a:lnL>
                      <a:noFill/>
                    </a:lnL>
                    <a:lnR>
                      <a:noFill/>
                    </a:lnR>
                    <a:lnT w="6350" cap="flat" cmpd="sng" algn="ctr">
                      <a:solidFill>
                        <a:srgbClr val="34A853"/>
                      </a:solidFill>
                      <a:prstDash val="solid"/>
                      <a:round/>
                      <a:headEnd type="none" w="med" len="med"/>
                      <a:tailEnd type="none" w="med" len="med"/>
                    </a:lnT>
                    <a:lnB w="6350" cap="flat" cmpd="sng" algn="ctr">
                      <a:solidFill>
                        <a:srgbClr val="34A853"/>
                      </a:solidFill>
                      <a:prstDash val="solid"/>
                      <a:round/>
                      <a:headEnd type="none" w="med" len="med"/>
                      <a:tailEnd type="none" w="med" len="med"/>
                    </a:lnB>
                    <a:noFill/>
                  </a:tcPr>
                </a:tc>
                <a:tc>
                  <a:txBody>
                    <a:bodyPr/>
                    <a:lstStyle/>
                    <a:p>
                      <a:pPr algn="ctr" fontAlgn="b"/>
                      <a:r>
                        <a:rPr lang="en-IN" sz="1400" b="0" i="0" u="none" strike="noStrike">
                          <a:solidFill>
                            <a:srgbClr val="000000"/>
                          </a:solidFill>
                          <a:effectLst/>
                          <a:latin typeface="Work Sans" pitchFamily="2" charset="77"/>
                        </a:rPr>
                        <a:t>Relies on tool integrations</a:t>
                      </a:r>
                    </a:p>
                  </a:txBody>
                  <a:tcPr marL="9525" marR="9525" marT="9525" marB="0" anchor="b">
                    <a:lnL>
                      <a:noFill/>
                    </a:lnL>
                    <a:lnR w="6350" cap="flat" cmpd="sng" algn="ctr">
                      <a:solidFill>
                        <a:srgbClr val="34A853"/>
                      </a:solidFill>
                      <a:prstDash val="solid"/>
                      <a:round/>
                      <a:headEnd type="none" w="med" len="med"/>
                      <a:tailEnd type="none" w="med" len="med"/>
                    </a:lnR>
                    <a:lnT w="6350" cap="flat" cmpd="sng" algn="ctr">
                      <a:solidFill>
                        <a:srgbClr val="34A853"/>
                      </a:solidFill>
                      <a:prstDash val="solid"/>
                      <a:round/>
                      <a:headEnd type="none" w="med" len="med"/>
                      <a:tailEnd type="none" w="med" len="med"/>
                    </a:lnT>
                    <a:lnB w="6350" cap="flat" cmpd="sng" algn="ctr">
                      <a:solidFill>
                        <a:srgbClr val="34A853"/>
                      </a:solidFill>
                      <a:prstDash val="solid"/>
                      <a:round/>
                      <a:headEnd type="none" w="med" len="med"/>
                      <a:tailEnd type="none" w="med" len="med"/>
                    </a:lnB>
                    <a:noFill/>
                  </a:tcPr>
                </a:tc>
                <a:extLst>
                  <a:ext uri="{0D108BD9-81ED-4DB2-BD59-A6C34878D82A}">
                    <a16:rowId xmlns:a16="http://schemas.microsoft.com/office/drawing/2014/main" val="112540403"/>
                  </a:ext>
                </a:extLst>
              </a:tr>
              <a:tr h="731175">
                <a:tc>
                  <a:txBody>
                    <a:bodyPr/>
                    <a:lstStyle/>
                    <a:p>
                      <a:pPr algn="ctr" fontAlgn="b"/>
                      <a:r>
                        <a:rPr lang="en-IN" sz="1400" b="0" i="0" u="none" strike="noStrike">
                          <a:solidFill>
                            <a:srgbClr val="000000"/>
                          </a:solidFill>
                          <a:effectLst/>
                          <a:latin typeface="Work Sans" pitchFamily="2" charset="77"/>
                        </a:rPr>
                        <a:t>Architecture</a:t>
                      </a:r>
                    </a:p>
                  </a:txBody>
                  <a:tcPr marL="9525" marR="9525" marT="9525" marB="0" anchor="b">
                    <a:lnL w="6350" cap="flat" cmpd="sng" algn="ctr">
                      <a:solidFill>
                        <a:srgbClr val="34A853"/>
                      </a:solidFill>
                      <a:prstDash val="solid"/>
                      <a:round/>
                      <a:headEnd type="none" w="med" len="med"/>
                      <a:tailEnd type="none" w="med" len="med"/>
                    </a:lnL>
                    <a:lnR>
                      <a:noFill/>
                    </a:lnR>
                    <a:lnT w="6350" cap="flat" cmpd="sng" algn="ctr">
                      <a:solidFill>
                        <a:srgbClr val="34A853"/>
                      </a:solidFill>
                      <a:prstDash val="solid"/>
                      <a:round/>
                      <a:headEnd type="none" w="med" len="med"/>
                      <a:tailEnd type="none" w="med" len="med"/>
                    </a:lnT>
                    <a:lnB w="6350" cap="flat" cmpd="sng" algn="ctr">
                      <a:solidFill>
                        <a:srgbClr val="34A853"/>
                      </a:solidFill>
                      <a:prstDash val="solid"/>
                      <a:round/>
                      <a:headEnd type="none" w="med" len="med"/>
                      <a:tailEnd type="none" w="med" len="med"/>
                    </a:lnB>
                    <a:noFill/>
                  </a:tcPr>
                </a:tc>
                <a:tc>
                  <a:txBody>
                    <a:bodyPr/>
                    <a:lstStyle/>
                    <a:p>
                      <a:pPr algn="ctr" fontAlgn="b"/>
                      <a:r>
                        <a:rPr lang="en-IN" sz="1400" b="0" i="0" u="none" strike="noStrike" dirty="0">
                          <a:solidFill>
                            <a:srgbClr val="000000"/>
                          </a:solidFill>
                          <a:effectLst/>
                          <a:latin typeface="Work Sans" pitchFamily="2" charset="77"/>
                        </a:rPr>
                        <a:t>Multi-agent system</a:t>
                      </a:r>
                    </a:p>
                  </a:txBody>
                  <a:tcPr marL="9525" marR="9525" marT="9525" marB="0" anchor="b">
                    <a:lnL>
                      <a:noFill/>
                    </a:lnL>
                    <a:lnR>
                      <a:noFill/>
                    </a:lnR>
                    <a:lnT w="6350" cap="flat" cmpd="sng" algn="ctr">
                      <a:solidFill>
                        <a:srgbClr val="34A853"/>
                      </a:solidFill>
                      <a:prstDash val="solid"/>
                      <a:round/>
                      <a:headEnd type="none" w="med" len="med"/>
                      <a:tailEnd type="none" w="med" len="med"/>
                    </a:lnT>
                    <a:lnB w="6350" cap="flat" cmpd="sng" algn="ctr">
                      <a:solidFill>
                        <a:srgbClr val="34A853"/>
                      </a:solidFill>
                      <a:prstDash val="solid"/>
                      <a:round/>
                      <a:headEnd type="none" w="med" len="med"/>
                      <a:tailEnd type="none" w="med" len="med"/>
                    </a:lnB>
                    <a:noFill/>
                  </a:tcPr>
                </a:tc>
                <a:tc>
                  <a:txBody>
                    <a:bodyPr/>
                    <a:lstStyle/>
                    <a:p>
                      <a:pPr algn="ctr" fontAlgn="b"/>
                      <a:r>
                        <a:rPr lang="en-IN" sz="1400" b="0" i="0" u="none" strike="noStrike" dirty="0">
                          <a:solidFill>
                            <a:srgbClr val="000000"/>
                          </a:solidFill>
                          <a:effectLst/>
                          <a:latin typeface="Work Sans" pitchFamily="2" charset="77"/>
                        </a:rPr>
                        <a:t>Tool-augmented single-agent system</a:t>
                      </a:r>
                    </a:p>
                  </a:txBody>
                  <a:tcPr marL="9525" marR="9525" marT="9525" marB="0" anchor="b">
                    <a:lnL>
                      <a:noFill/>
                    </a:lnL>
                    <a:lnR w="6350" cap="flat" cmpd="sng" algn="ctr">
                      <a:solidFill>
                        <a:srgbClr val="34A853"/>
                      </a:solidFill>
                      <a:prstDash val="solid"/>
                      <a:round/>
                      <a:headEnd type="none" w="med" len="med"/>
                      <a:tailEnd type="none" w="med" len="med"/>
                    </a:lnR>
                    <a:lnT w="6350" cap="flat" cmpd="sng" algn="ctr">
                      <a:solidFill>
                        <a:srgbClr val="34A853"/>
                      </a:solidFill>
                      <a:prstDash val="solid"/>
                      <a:round/>
                      <a:headEnd type="none" w="med" len="med"/>
                      <a:tailEnd type="none" w="med" len="med"/>
                    </a:lnT>
                    <a:lnB w="6350" cap="flat" cmpd="sng" algn="ctr">
                      <a:solidFill>
                        <a:srgbClr val="34A853"/>
                      </a:solidFill>
                      <a:prstDash val="solid"/>
                      <a:round/>
                      <a:headEnd type="none" w="med" len="med"/>
                      <a:tailEnd type="none" w="med" len="med"/>
                    </a:lnB>
                    <a:noFill/>
                  </a:tcPr>
                </a:tc>
                <a:extLst>
                  <a:ext uri="{0D108BD9-81ED-4DB2-BD59-A6C34878D82A}">
                    <a16:rowId xmlns:a16="http://schemas.microsoft.com/office/drawing/2014/main" val="2128946110"/>
                  </a:ext>
                </a:extLst>
              </a:tr>
            </a:tbl>
          </a:graphicData>
        </a:graphic>
      </p:graphicFrame>
      <p:pic>
        <p:nvPicPr>
          <p:cNvPr id="6" name="Picture 2" descr="A2A vs MCP: Two complementary protocols for the emerging agent ecosystem ·  Logto blog">
            <a:extLst>
              <a:ext uri="{FF2B5EF4-FFF2-40B4-BE49-F238E27FC236}">
                <a16:creationId xmlns:a16="http://schemas.microsoft.com/office/drawing/2014/main" id="{7AAFFB20-462C-994A-5F1E-D49D8CB8BB0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29603" y="1661105"/>
            <a:ext cx="5130203" cy="2908460"/>
          </a:xfrm>
          <a:prstGeom prst="rect">
            <a:avLst/>
          </a:prstGeom>
          <a:noFill/>
          <a:ln>
            <a:solidFill>
              <a:schemeClr val="tx1">
                <a:lumMod val="85000"/>
                <a:lumOff val="15000"/>
              </a:schemeClr>
            </a:solidFill>
          </a:ln>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E67C60A-1E4C-AF35-9486-E31BDA2CC2C5}"/>
              </a:ext>
            </a:extLst>
          </p:cNvPr>
          <p:cNvSpPr txBox="1"/>
          <p:nvPr/>
        </p:nvSpPr>
        <p:spPr>
          <a:xfrm>
            <a:off x="10090913" y="6313816"/>
            <a:ext cx="1079142" cy="215444"/>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0" i="1" u="none" strike="noStrike" kern="1200" cap="none" spc="0" normalizeH="0" baseline="0" noProof="0" dirty="0">
                <a:ln>
                  <a:noFill/>
                </a:ln>
                <a:solidFill>
                  <a:prstClr val="black"/>
                </a:solidFill>
                <a:effectLst/>
                <a:uLnTx/>
                <a:uFillTx/>
                <a:latin typeface="Work Sans" pitchFamily="2" charset="77"/>
              </a:rPr>
              <a:t>Inage source </a:t>
            </a:r>
            <a:r>
              <a:rPr kumimoji="0" lang="en-US" sz="800" b="0" i="1" u="none" strike="noStrike" kern="1200" cap="none" spc="0" normalizeH="0" baseline="0" noProof="0" dirty="0">
                <a:ln>
                  <a:noFill/>
                </a:ln>
                <a:solidFill>
                  <a:prstClr val="black"/>
                </a:solidFill>
                <a:effectLst/>
                <a:uLnTx/>
                <a:uFillTx/>
                <a:latin typeface="Work Sans" pitchFamily="2" charset="77"/>
                <a:hlinkClick r:id="rId5"/>
              </a:rPr>
              <a:t>here</a:t>
            </a:r>
            <a:endParaRPr kumimoji="0" lang="en-US" sz="800" b="0" i="1" u="none" strike="noStrike" kern="1200" cap="none" spc="0" normalizeH="0" baseline="0" noProof="0" dirty="0">
              <a:ln>
                <a:noFill/>
              </a:ln>
              <a:solidFill>
                <a:prstClr val="black"/>
              </a:solidFill>
              <a:effectLst/>
              <a:uLnTx/>
              <a:uFillTx/>
              <a:latin typeface="Work Sans" pitchFamily="2" charset="77"/>
            </a:endParaRPr>
          </a:p>
        </p:txBody>
      </p:sp>
      <p:sp>
        <p:nvSpPr>
          <p:cNvPr id="10" name="Text Placeholder 4">
            <a:extLst>
              <a:ext uri="{FF2B5EF4-FFF2-40B4-BE49-F238E27FC236}">
                <a16:creationId xmlns:a16="http://schemas.microsoft.com/office/drawing/2014/main" id="{EDD64E29-E1E1-6E7C-FD9E-3E92BD26C66A}"/>
              </a:ext>
            </a:extLst>
          </p:cNvPr>
          <p:cNvSpPr txBox="1">
            <a:spLocks/>
          </p:cNvSpPr>
          <p:nvPr/>
        </p:nvSpPr>
        <p:spPr>
          <a:xfrm>
            <a:off x="304802" y="5547027"/>
            <a:ext cx="11658059" cy="446057"/>
          </a:xfrm>
          <a:prstGeom prst="rect">
            <a:avLst/>
          </a:prstGeom>
        </p:spPr>
        <p:txBody>
          <a:bodyPr vert="horz" lIns="91440" tIns="45720" rIns="91440" bIns="45720" rtlCol="0" anchor="ctr">
            <a:noAutofit/>
          </a:bodyPr>
          <a:lstStyle>
            <a:lvl1pPr marL="228600" indent="-228600" algn="l" defTabSz="457200" rtl="0" eaLnBrk="1" latinLnBrk="0" hangingPunct="1">
              <a:spcBef>
                <a:spcPct val="20000"/>
              </a:spcBef>
              <a:spcAft>
                <a:spcPts val="600"/>
              </a:spcAft>
              <a:buClr>
                <a:schemeClr val="accent2"/>
              </a:buClr>
              <a:buSzPct val="92000"/>
              <a:buFont typeface="Wingdings" panose="05000000000000000000" pitchFamily="2" charset="2"/>
              <a:buChar char="n"/>
              <a:defRPr sz="2400" kern="1200" baseline="0">
                <a:solidFill>
                  <a:schemeClr val="tx2"/>
                </a:solidFill>
                <a:latin typeface="Nissan Pro Regular" panose="02000503030000020003" pitchFamily="50" charset="0"/>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marR="0" lvl="0" indent="0" algn="l" defTabSz="457200" rtl="0" eaLnBrk="1" fontAlgn="auto" latinLnBrk="0" hangingPunct="1">
              <a:lnSpc>
                <a:spcPct val="100000"/>
              </a:lnSpc>
              <a:spcBef>
                <a:spcPct val="20000"/>
              </a:spcBef>
              <a:spcAft>
                <a:spcPts val="600"/>
              </a:spcAft>
              <a:buClr>
                <a:srgbClr val="ED8428"/>
              </a:buClr>
              <a:buSzPct val="92000"/>
              <a:buFont typeface="Wingdings" panose="05000000000000000000" pitchFamily="2" charset="2"/>
              <a:buNone/>
              <a:tabLst/>
              <a:defRPr/>
            </a:pPr>
            <a:r>
              <a:rPr kumimoji="0" lang="en-IN" sz="1600" b="1" i="0" u="none" strike="noStrike" kern="1200" cap="none" spc="0" normalizeH="0" baseline="0" noProof="0" dirty="0">
                <a:ln>
                  <a:noFill/>
                </a:ln>
                <a:solidFill>
                  <a:srgbClr val="3D3D3D"/>
                </a:solidFill>
                <a:effectLst/>
                <a:uLnTx/>
                <a:uFillTx/>
                <a:latin typeface="Work Sans" pitchFamily="2" charset="77"/>
              </a:rPr>
              <a:t>MCP and A2A Integration</a:t>
            </a:r>
            <a:r>
              <a:rPr kumimoji="0" lang="en-IN" sz="1600" b="0" i="0" u="none" strike="noStrike" kern="1200" cap="none" spc="0" normalizeH="0" baseline="0" noProof="0" dirty="0">
                <a:ln>
                  <a:noFill/>
                </a:ln>
                <a:solidFill>
                  <a:srgbClr val="3D3D3D"/>
                </a:solidFill>
                <a:effectLst/>
                <a:uLnTx/>
                <a:uFillTx/>
                <a:latin typeface="Work Sans" pitchFamily="2" charset="77"/>
              </a:rPr>
              <a:t> </a:t>
            </a:r>
          </a:p>
          <a:p>
            <a:pPr marL="228600" marR="0" lvl="0" indent="-228600" algn="l" defTabSz="457200" rtl="0" eaLnBrk="1" fontAlgn="auto" latinLnBrk="0" hangingPunct="1">
              <a:lnSpc>
                <a:spcPct val="100000"/>
              </a:lnSpc>
              <a:spcBef>
                <a:spcPct val="20000"/>
              </a:spcBef>
              <a:spcAft>
                <a:spcPts val="600"/>
              </a:spcAft>
              <a:buClr>
                <a:srgbClr val="ED8428"/>
              </a:buClr>
              <a:buSzPct val="92000"/>
              <a:buFont typeface="Wingdings" pitchFamily="2" charset="2"/>
              <a:buChar char="ü"/>
              <a:tabLst/>
              <a:defRPr/>
            </a:pPr>
            <a:r>
              <a:rPr kumimoji="0" lang="en-IN" sz="1600" b="0" i="0" u="none" strike="noStrike" kern="1200" cap="none" spc="0" normalizeH="0" baseline="0" noProof="0" dirty="0">
                <a:ln>
                  <a:noFill/>
                </a:ln>
                <a:solidFill>
                  <a:srgbClr val="3D3D3D"/>
                </a:solidFill>
                <a:effectLst/>
                <a:uLnTx/>
                <a:uFillTx/>
                <a:latin typeface="Work Sans" pitchFamily="2" charset="77"/>
              </a:rPr>
              <a:t>By representing </a:t>
            </a:r>
            <a:r>
              <a:rPr kumimoji="0" lang="en-IN" sz="1600" b="1" i="0" u="none" strike="noStrike" kern="1200" cap="none" spc="0" normalizeH="0" baseline="0" noProof="0" dirty="0">
                <a:ln>
                  <a:noFill/>
                </a:ln>
                <a:solidFill>
                  <a:srgbClr val="3D3D3D"/>
                </a:solidFill>
                <a:effectLst/>
                <a:uLnTx/>
                <a:uFillTx/>
                <a:latin typeface="Work Sans" pitchFamily="2" charset="77"/>
              </a:rPr>
              <a:t>A2A agents as MCP resources</a:t>
            </a:r>
            <a:r>
              <a:rPr kumimoji="0" lang="en-IN" sz="1600" b="0" i="0" u="none" strike="noStrike" kern="1200" cap="none" spc="0" normalizeH="0" baseline="0" noProof="0" dirty="0">
                <a:ln>
                  <a:noFill/>
                </a:ln>
                <a:solidFill>
                  <a:srgbClr val="3D3D3D"/>
                </a:solidFill>
                <a:effectLst/>
                <a:uLnTx/>
                <a:uFillTx/>
                <a:latin typeface="Work Sans" pitchFamily="2" charset="77"/>
              </a:rPr>
              <a:t>—encapsulated within their </a:t>
            </a:r>
            <a:r>
              <a:rPr kumimoji="0" lang="en-IN" sz="1600" b="1" i="0" u="none" strike="noStrike" kern="1200" cap="none" spc="0" normalizeH="0" baseline="0" noProof="0" dirty="0" err="1">
                <a:ln>
                  <a:noFill/>
                </a:ln>
                <a:solidFill>
                  <a:srgbClr val="3D3D3D"/>
                </a:solidFill>
                <a:effectLst/>
                <a:uLnTx/>
                <a:uFillTx/>
                <a:latin typeface="Work Sans" pitchFamily="2" charset="77"/>
              </a:rPr>
              <a:t>AgentCards</a:t>
            </a:r>
            <a:r>
              <a:rPr kumimoji="0" lang="en-IN" sz="1600" b="0" i="0" u="none" strike="noStrike" kern="1200" cap="none" spc="0" normalizeH="0" baseline="0" noProof="0" dirty="0">
                <a:ln>
                  <a:noFill/>
                </a:ln>
                <a:solidFill>
                  <a:srgbClr val="3D3D3D"/>
                </a:solidFill>
                <a:effectLst/>
                <a:uLnTx/>
                <a:uFillTx/>
                <a:latin typeface="Work Sans" pitchFamily="2" charset="77"/>
              </a:rPr>
              <a:t>—AI applications facilitate </a:t>
            </a:r>
            <a:r>
              <a:rPr kumimoji="0" lang="en-IN" sz="1600" b="1" i="0" u="none" strike="noStrike" kern="1200" cap="none" spc="0" normalizeH="0" baseline="0" noProof="0" dirty="0">
                <a:ln>
                  <a:noFill/>
                </a:ln>
                <a:solidFill>
                  <a:srgbClr val="3D3D3D"/>
                </a:solidFill>
                <a:effectLst/>
                <a:uLnTx/>
                <a:uFillTx/>
                <a:latin typeface="Work Sans" pitchFamily="2" charset="77"/>
              </a:rPr>
              <a:t>dynamic agent discovery</a:t>
            </a:r>
            <a:r>
              <a:rPr kumimoji="0" lang="en-IN" sz="1600" b="0" i="0" u="none" strike="noStrike" kern="1200" cap="none" spc="0" normalizeH="0" baseline="0" noProof="0" dirty="0">
                <a:ln>
                  <a:noFill/>
                </a:ln>
                <a:solidFill>
                  <a:srgbClr val="3D3D3D"/>
                </a:solidFill>
                <a:effectLst/>
                <a:uLnTx/>
                <a:uFillTx/>
                <a:latin typeface="Work Sans" pitchFamily="2" charset="77"/>
              </a:rPr>
              <a:t>. </a:t>
            </a:r>
          </a:p>
          <a:p>
            <a:pPr marL="228600" marR="0" lvl="0" indent="-228600" algn="l" defTabSz="457200" rtl="0" eaLnBrk="1" fontAlgn="auto" latinLnBrk="0" hangingPunct="1">
              <a:lnSpc>
                <a:spcPct val="100000"/>
              </a:lnSpc>
              <a:spcBef>
                <a:spcPct val="20000"/>
              </a:spcBef>
              <a:spcAft>
                <a:spcPts val="600"/>
              </a:spcAft>
              <a:buClr>
                <a:srgbClr val="ED8428"/>
              </a:buClr>
              <a:buSzPct val="92000"/>
              <a:buFont typeface="Wingdings" pitchFamily="2" charset="2"/>
              <a:buChar char="ü"/>
              <a:tabLst/>
              <a:defRPr/>
            </a:pPr>
            <a:r>
              <a:rPr kumimoji="0" lang="en-IN" sz="1600" b="0" i="0" u="none" strike="noStrike" kern="1200" cap="none" spc="0" normalizeH="0" baseline="0" noProof="0" dirty="0">
                <a:ln>
                  <a:noFill/>
                </a:ln>
                <a:solidFill>
                  <a:srgbClr val="3D3D3D"/>
                </a:solidFill>
                <a:effectLst/>
                <a:uLnTx/>
                <a:uFillTx/>
                <a:latin typeface="Work Sans" pitchFamily="2" charset="77"/>
              </a:rPr>
              <a:t>This allows agents on an MCP server to </a:t>
            </a:r>
            <a:r>
              <a:rPr kumimoji="0" lang="en-IN" sz="1600" b="1" i="0" u="none" strike="noStrike" kern="1200" cap="none" spc="0" normalizeH="0" baseline="0" noProof="0" dirty="0">
                <a:ln>
                  <a:noFill/>
                </a:ln>
                <a:solidFill>
                  <a:srgbClr val="3D3D3D"/>
                </a:solidFill>
                <a:effectLst/>
                <a:uLnTx/>
                <a:uFillTx/>
                <a:latin typeface="Work Sans" pitchFamily="2" charset="77"/>
              </a:rPr>
              <a:t>connect and collaborate</a:t>
            </a:r>
            <a:r>
              <a:rPr kumimoji="0" lang="en-IN" sz="1600" b="0" i="0" u="none" strike="noStrike" kern="1200" cap="none" spc="0" normalizeH="0" baseline="0" noProof="0" dirty="0">
                <a:ln>
                  <a:noFill/>
                </a:ln>
                <a:solidFill>
                  <a:srgbClr val="3D3D3D"/>
                </a:solidFill>
                <a:effectLst/>
                <a:uLnTx/>
                <a:uFillTx/>
                <a:latin typeface="Work Sans" pitchFamily="2" charset="77"/>
              </a:rPr>
              <a:t> via the A2A protocol.</a:t>
            </a:r>
          </a:p>
        </p:txBody>
      </p:sp>
    </p:spTree>
    <p:extLst>
      <p:ext uri="{BB962C8B-B14F-4D97-AF65-F5344CB8AC3E}">
        <p14:creationId xmlns:p14="http://schemas.microsoft.com/office/powerpoint/2010/main" val="259438642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18">
          <a:extLst>
            <a:ext uri="{FF2B5EF4-FFF2-40B4-BE49-F238E27FC236}">
              <a16:creationId xmlns:a16="http://schemas.microsoft.com/office/drawing/2014/main" id="{9759D21B-C5FC-B546-FF48-F48532EA355D}"/>
            </a:ext>
          </a:extLst>
        </p:cNvPr>
        <p:cNvGrpSpPr/>
        <p:nvPr/>
      </p:nvGrpSpPr>
      <p:grpSpPr>
        <a:xfrm>
          <a:off x="0" y="0"/>
          <a:ext cx="0" cy="0"/>
          <a:chOff x="0" y="0"/>
          <a:chExt cx="0" cy="0"/>
        </a:xfrm>
      </p:grpSpPr>
      <p:sp>
        <p:nvSpPr>
          <p:cNvPr id="119" name="Google Shape;119;p1">
            <a:extLst>
              <a:ext uri="{FF2B5EF4-FFF2-40B4-BE49-F238E27FC236}">
                <a16:creationId xmlns:a16="http://schemas.microsoft.com/office/drawing/2014/main" id="{3CC84593-FEA2-CBF8-2AAC-4B665091B407}"/>
              </a:ext>
            </a:extLst>
          </p:cNvPr>
          <p:cNvSpPr txBox="1"/>
          <p:nvPr/>
        </p:nvSpPr>
        <p:spPr>
          <a:xfrm>
            <a:off x="701040" y="3429000"/>
            <a:ext cx="10790000" cy="618591"/>
          </a:xfrm>
          <a:prstGeom prst="rect">
            <a:avLst/>
          </a:prstGeom>
          <a:noFill/>
          <a:ln>
            <a:noFill/>
          </a:ln>
        </p:spPr>
        <p:txBody>
          <a:bodyPr spcFirstLastPara="1" wrap="square" lIns="91433" tIns="45700" rIns="91433" bIns="45700" anchor="b" anchorCtr="0">
            <a:spAutoFit/>
          </a:bodyPr>
          <a:lstStyle/>
          <a:p>
            <a:pPr marL="0" marR="0" lvl="0" indent="0" algn="l" defTabSz="1219170" rtl="0" eaLnBrk="1" fontAlgn="auto" latinLnBrk="0" hangingPunct="0">
              <a:lnSpc>
                <a:spcPct val="95000"/>
              </a:lnSpc>
              <a:spcBef>
                <a:spcPts val="0"/>
              </a:spcBef>
              <a:spcAft>
                <a:spcPts val="0"/>
              </a:spcAft>
              <a:buClrTx/>
              <a:buSzTx/>
              <a:buFontTx/>
              <a:buNone/>
              <a:tabLst/>
              <a:defRPr/>
            </a:pPr>
            <a:r>
              <a:rPr kumimoji="0" lang="en-US" sz="3600" b="1" i="0" u="none" strike="noStrike" kern="0" cap="none" spc="0" normalizeH="0" baseline="0" noProof="0" dirty="0">
                <a:ln>
                  <a:noFill/>
                </a:ln>
                <a:solidFill>
                  <a:srgbClr val="FFFFFF"/>
                </a:solidFill>
                <a:effectLst/>
                <a:uLnTx/>
                <a:uFillTx/>
                <a:latin typeface="Poppins"/>
                <a:ea typeface="+mn-ea"/>
                <a:cs typeface="Poppins"/>
                <a:sym typeface="Poppins"/>
              </a:rPr>
              <a:t>Basics of </a:t>
            </a:r>
            <a:r>
              <a:rPr kumimoji="0" lang="en-US" sz="3600" b="1" i="0" u="none" strike="noStrike" kern="0" cap="none" spc="0" normalizeH="0" baseline="0" noProof="0" dirty="0" err="1">
                <a:ln>
                  <a:noFill/>
                </a:ln>
                <a:solidFill>
                  <a:srgbClr val="FFFFFF"/>
                </a:solidFill>
                <a:effectLst/>
                <a:uLnTx/>
                <a:uFillTx/>
                <a:latin typeface="Poppins"/>
                <a:ea typeface="+mn-ea"/>
                <a:cs typeface="Poppins"/>
                <a:sym typeface="Poppins"/>
              </a:rPr>
              <a:t>FastMCP</a:t>
            </a:r>
            <a:r>
              <a:rPr kumimoji="0" lang="en-US" sz="3600" b="1" i="0" u="none" strike="noStrike" kern="0" cap="none" spc="0" normalizeH="0" baseline="0" noProof="0" dirty="0">
                <a:ln>
                  <a:noFill/>
                </a:ln>
                <a:solidFill>
                  <a:srgbClr val="FFFFFF"/>
                </a:solidFill>
                <a:effectLst/>
                <a:uLnTx/>
                <a:uFillTx/>
                <a:latin typeface="Poppins"/>
                <a:ea typeface="+mn-ea"/>
                <a:cs typeface="Poppins"/>
                <a:sym typeface="Poppins"/>
              </a:rPr>
              <a:t> and </a:t>
            </a:r>
            <a:r>
              <a:rPr kumimoji="0" lang="en-US" sz="3600" b="1" i="0" u="none" strike="noStrike" kern="0" cap="none" spc="0" normalizeH="0" baseline="0" noProof="0" dirty="0" err="1">
                <a:ln>
                  <a:noFill/>
                </a:ln>
                <a:solidFill>
                  <a:srgbClr val="FFFFFF"/>
                </a:solidFill>
                <a:effectLst/>
                <a:uLnTx/>
                <a:uFillTx/>
                <a:latin typeface="Poppins"/>
                <a:ea typeface="+mn-ea"/>
                <a:cs typeface="Poppins"/>
                <a:sym typeface="Poppins"/>
              </a:rPr>
              <a:t>CrewAI</a:t>
            </a:r>
            <a:endParaRPr kumimoji="0" lang="en-US" sz="2000" b="0" i="0" u="none" strike="noStrike" kern="0" cap="none" spc="0" normalizeH="0" baseline="0" noProof="0" dirty="0">
              <a:ln>
                <a:noFill/>
              </a:ln>
              <a:solidFill>
                <a:srgbClr val="000000"/>
              </a:solidFill>
              <a:effectLst/>
              <a:uLnTx/>
              <a:uFillTx/>
              <a:latin typeface="LabGrotesque-Bold"/>
              <a:ea typeface="+mn-ea"/>
              <a:cs typeface="+mn-cs"/>
              <a:sym typeface="LabGrotesque-Bold"/>
            </a:endParaRPr>
          </a:p>
        </p:txBody>
      </p:sp>
      <p:sp>
        <p:nvSpPr>
          <p:cNvPr id="2" name="TextBox 1">
            <a:extLst>
              <a:ext uri="{FF2B5EF4-FFF2-40B4-BE49-F238E27FC236}">
                <a16:creationId xmlns:a16="http://schemas.microsoft.com/office/drawing/2014/main" id="{CBC32BCB-B535-2078-E4F2-2D50246B1711}"/>
              </a:ext>
            </a:extLst>
          </p:cNvPr>
          <p:cNvSpPr txBox="1"/>
          <p:nvPr/>
        </p:nvSpPr>
        <p:spPr>
          <a:xfrm>
            <a:off x="10496733" y="418012"/>
            <a:ext cx="184731" cy="502766"/>
          </a:xfrm>
          <a:prstGeom prst="rect">
            <a:avLst/>
          </a:prstGeom>
          <a:noFill/>
        </p:spPr>
        <p:txBody>
          <a:bodyPr wrap="none" rtlCol="0">
            <a:spAutoFit/>
          </a:bodyPr>
          <a:lstStyle/>
          <a:p>
            <a:pPr marL="0" marR="0" lvl="0" indent="0" algn="l" defTabSz="412750" rtl="0" eaLnBrk="1" fontAlgn="auto" latinLnBrk="0" hangingPunct="0">
              <a:lnSpc>
                <a:spcPct val="100000"/>
              </a:lnSpc>
              <a:spcBef>
                <a:spcPts val="0"/>
              </a:spcBef>
              <a:spcAft>
                <a:spcPts val="0"/>
              </a:spcAft>
              <a:buClrTx/>
              <a:buSzTx/>
              <a:buFontTx/>
              <a:buNone/>
              <a:tabLst/>
              <a:defRPr/>
            </a:pPr>
            <a:endParaRPr kumimoji="0" lang="en-US" sz="2667" b="0" i="0" u="none" strike="noStrike" kern="0" cap="none" spc="0" normalizeH="0" baseline="0" noProof="0">
              <a:ln>
                <a:noFill/>
              </a:ln>
              <a:solidFill>
                <a:srgbClr val="000000"/>
              </a:solidFill>
              <a:effectLst/>
              <a:uLnTx/>
              <a:uFillTx/>
              <a:latin typeface="LabGrotesque-Bold"/>
              <a:ea typeface="+mn-ea"/>
              <a:cs typeface="+mn-cs"/>
              <a:sym typeface="LabGrotesque-Bold"/>
            </a:endParaRPr>
          </a:p>
        </p:txBody>
      </p:sp>
    </p:spTree>
    <p:extLst>
      <p:ext uri="{BB962C8B-B14F-4D97-AF65-F5344CB8AC3E}">
        <p14:creationId xmlns:p14="http://schemas.microsoft.com/office/powerpoint/2010/main" val="259744415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3473D5-4953-CDB4-7112-2E4095191B72}"/>
            </a:ext>
          </a:extLst>
        </p:cNvPr>
        <p:cNvGrpSpPr/>
        <p:nvPr/>
      </p:nvGrpSpPr>
      <p:grpSpPr>
        <a:xfrm>
          <a:off x="0" y="0"/>
          <a:ext cx="0" cy="0"/>
          <a:chOff x="0" y="0"/>
          <a:chExt cx="0" cy="0"/>
        </a:xfrm>
      </p:grpSpPr>
      <p:pic>
        <p:nvPicPr>
          <p:cNvPr id="3" name="pasted-movie.png" descr="pasted-movie.png">
            <a:extLst>
              <a:ext uri="{FF2B5EF4-FFF2-40B4-BE49-F238E27FC236}">
                <a16:creationId xmlns:a16="http://schemas.microsoft.com/office/drawing/2014/main" id="{5085E15B-D2BC-1649-3AE4-3A3E9408CD7B}"/>
              </a:ext>
            </a:extLst>
          </p:cNvPr>
          <p:cNvPicPr>
            <a:picLocks noChangeAspect="1"/>
          </p:cNvPicPr>
          <p:nvPr/>
        </p:nvPicPr>
        <p:blipFill>
          <a:blip r:embed="rId3"/>
          <a:srcRect r="83605"/>
          <a:stretch>
            <a:fillRect/>
          </a:stretch>
        </p:blipFill>
        <p:spPr>
          <a:xfrm>
            <a:off x="11771332" y="122773"/>
            <a:ext cx="262547" cy="318005"/>
          </a:xfrm>
          <a:prstGeom prst="rect">
            <a:avLst/>
          </a:prstGeom>
          <a:ln w="3175">
            <a:miter lim="400000"/>
          </a:ln>
        </p:spPr>
      </p:pic>
      <p:sp>
        <p:nvSpPr>
          <p:cNvPr id="9" name="TextBox 8">
            <a:extLst>
              <a:ext uri="{FF2B5EF4-FFF2-40B4-BE49-F238E27FC236}">
                <a16:creationId xmlns:a16="http://schemas.microsoft.com/office/drawing/2014/main" id="{C2E4B788-2D6E-F373-EBB3-6D05B8ED28A7}"/>
              </a:ext>
            </a:extLst>
          </p:cNvPr>
          <p:cNvSpPr txBox="1"/>
          <p:nvPr/>
        </p:nvSpPr>
        <p:spPr>
          <a:xfrm>
            <a:off x="304802" y="297963"/>
            <a:ext cx="11729077" cy="461665"/>
          </a:xfrm>
          <a:prstGeom prst="rect">
            <a:avLst/>
          </a:prstGeom>
          <a:noFill/>
        </p:spPr>
        <p:txBody>
          <a:bodyPr wrap="square">
            <a:spAutoFit/>
          </a:bodyPr>
          <a:lstStyle/>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r>
              <a:rPr kumimoji="0" lang="en-US" sz="2400" b="1" i="0" u="none" strike="noStrike" kern="1200" cap="none" spc="0" normalizeH="0" baseline="0" noProof="0" dirty="0">
                <a:ln>
                  <a:noFill/>
                </a:ln>
                <a:solidFill>
                  <a:prstClr val="black"/>
                </a:solidFill>
                <a:effectLst/>
                <a:uLnTx/>
                <a:uFillTx/>
                <a:latin typeface="Work Sans" pitchFamily="2" charset="77"/>
                <a:sym typeface="LabGrotesque-Black"/>
              </a:rPr>
              <a:t>Important Links for </a:t>
            </a:r>
            <a:r>
              <a:rPr kumimoji="0" lang="en-US" sz="2400" b="1" i="0" u="none" strike="noStrike" kern="1200" cap="none" spc="0" normalizeH="0" baseline="0" noProof="0" dirty="0" err="1">
                <a:ln>
                  <a:noFill/>
                </a:ln>
                <a:solidFill>
                  <a:prstClr val="black"/>
                </a:solidFill>
                <a:effectLst/>
                <a:uLnTx/>
                <a:uFillTx/>
                <a:latin typeface="Work Sans" pitchFamily="2" charset="77"/>
                <a:sym typeface="LabGrotesque-Black"/>
              </a:rPr>
              <a:t>FastMCP</a:t>
            </a:r>
            <a:endParaRPr kumimoji="0" lang="en-US" sz="2400" b="0" i="0" u="none" strike="noStrike" kern="1200" cap="none" spc="0" normalizeH="0" baseline="0" noProof="0" dirty="0">
              <a:ln>
                <a:noFill/>
              </a:ln>
              <a:solidFill>
                <a:prstClr val="black"/>
              </a:solidFill>
              <a:effectLst/>
              <a:uLnTx/>
              <a:uFillTx/>
              <a:latin typeface="Work Sans" pitchFamily="2" charset="77"/>
              <a:sym typeface="LabGrotesque-Black"/>
            </a:endParaRPr>
          </a:p>
        </p:txBody>
      </p:sp>
      <p:sp>
        <p:nvSpPr>
          <p:cNvPr id="4" name="TextBox 3">
            <a:extLst>
              <a:ext uri="{FF2B5EF4-FFF2-40B4-BE49-F238E27FC236}">
                <a16:creationId xmlns:a16="http://schemas.microsoft.com/office/drawing/2014/main" id="{0CD4A7C6-7017-A36A-8A5E-267547686074}"/>
              </a:ext>
            </a:extLst>
          </p:cNvPr>
          <p:cNvSpPr txBox="1"/>
          <p:nvPr/>
        </p:nvSpPr>
        <p:spPr>
          <a:xfrm>
            <a:off x="2079898" y="2306858"/>
            <a:ext cx="8253292" cy="2554545"/>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Work Sans" pitchFamily="2" charset="77"/>
                <a:hlinkClick r:id="rId4"/>
              </a:rPr>
              <a:t>https://gofastmcp.com/tutorials/mcp</a:t>
            </a:r>
            <a:endParaRPr kumimoji="0" lang="en-US" sz="2000" b="0" i="0" u="none" strike="noStrike" kern="1200" cap="none" spc="0" normalizeH="0" baseline="0" noProof="0" dirty="0">
              <a:ln>
                <a:noFill/>
              </a:ln>
              <a:solidFill>
                <a:prstClr val="black"/>
              </a:solidFill>
              <a:effectLst/>
              <a:uLnTx/>
              <a:uFillTx/>
              <a:latin typeface="Work Sans" pitchFamily="2" charset="77"/>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Work Sans" pitchFamily="2" charset="77"/>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Work Sans" pitchFamily="2" charset="77"/>
                <a:hlinkClick r:id="rId5"/>
              </a:rPr>
              <a:t>https://gofastmcp.com/tutorials/create-mcp-server</a:t>
            </a:r>
            <a:endParaRPr kumimoji="0" lang="en-US" sz="2000" b="0" i="0" u="none" strike="noStrike" kern="1200" cap="none" spc="0" normalizeH="0" baseline="0" noProof="0" dirty="0">
              <a:ln>
                <a:noFill/>
              </a:ln>
              <a:solidFill>
                <a:prstClr val="black"/>
              </a:solidFill>
              <a:effectLst/>
              <a:uLnTx/>
              <a:uFillTx/>
              <a:latin typeface="Work Sans" pitchFamily="2" charset="77"/>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Work Sans" pitchFamily="2" charset="77"/>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Work Sans" pitchFamily="2" charset="77"/>
                <a:hlinkClick r:id="rId6"/>
              </a:rPr>
              <a:t>https://gofastmcp.com/getting-started/quickstart</a:t>
            </a:r>
            <a:endParaRPr kumimoji="0" lang="en-US" sz="2000" b="0" i="0" u="none" strike="noStrike" kern="1200" cap="none" spc="0" normalizeH="0" baseline="0" noProof="0" dirty="0">
              <a:ln>
                <a:noFill/>
              </a:ln>
              <a:solidFill>
                <a:prstClr val="black"/>
              </a:solidFill>
              <a:effectLst/>
              <a:uLnTx/>
              <a:uFillTx/>
              <a:latin typeface="Work Sans" pitchFamily="2" charset="77"/>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Work Sans" pitchFamily="2" charset="77"/>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Work Sans" pitchFamily="2" charset="77"/>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Work Sans" pitchFamily="2" charset="77"/>
            </a:endParaRPr>
          </a:p>
        </p:txBody>
      </p:sp>
    </p:spTree>
    <p:extLst>
      <p:ext uri="{BB962C8B-B14F-4D97-AF65-F5344CB8AC3E}">
        <p14:creationId xmlns:p14="http://schemas.microsoft.com/office/powerpoint/2010/main" val="269519016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1AF880-93A9-F6E1-699B-D10CCB87A2BE}"/>
            </a:ext>
          </a:extLst>
        </p:cNvPr>
        <p:cNvGrpSpPr/>
        <p:nvPr/>
      </p:nvGrpSpPr>
      <p:grpSpPr>
        <a:xfrm>
          <a:off x="0" y="0"/>
          <a:ext cx="0" cy="0"/>
          <a:chOff x="0" y="0"/>
          <a:chExt cx="0" cy="0"/>
        </a:xfrm>
      </p:grpSpPr>
      <p:pic>
        <p:nvPicPr>
          <p:cNvPr id="3" name="pasted-movie.png" descr="pasted-movie.png">
            <a:extLst>
              <a:ext uri="{FF2B5EF4-FFF2-40B4-BE49-F238E27FC236}">
                <a16:creationId xmlns:a16="http://schemas.microsoft.com/office/drawing/2014/main" id="{8E87EBBF-6500-40A9-3C4E-058446587998}"/>
              </a:ext>
            </a:extLst>
          </p:cNvPr>
          <p:cNvPicPr>
            <a:picLocks noChangeAspect="1"/>
          </p:cNvPicPr>
          <p:nvPr/>
        </p:nvPicPr>
        <p:blipFill>
          <a:blip r:embed="rId3"/>
          <a:srcRect r="83605"/>
          <a:stretch>
            <a:fillRect/>
          </a:stretch>
        </p:blipFill>
        <p:spPr>
          <a:xfrm>
            <a:off x="11771332" y="122773"/>
            <a:ext cx="262547" cy="318005"/>
          </a:xfrm>
          <a:prstGeom prst="rect">
            <a:avLst/>
          </a:prstGeom>
          <a:ln w="3175">
            <a:miter lim="400000"/>
          </a:ln>
        </p:spPr>
      </p:pic>
      <p:sp>
        <p:nvSpPr>
          <p:cNvPr id="9" name="TextBox 8">
            <a:extLst>
              <a:ext uri="{FF2B5EF4-FFF2-40B4-BE49-F238E27FC236}">
                <a16:creationId xmlns:a16="http://schemas.microsoft.com/office/drawing/2014/main" id="{90D92877-B2A3-5CF7-0AE0-5B4E3BD10644}"/>
              </a:ext>
            </a:extLst>
          </p:cNvPr>
          <p:cNvSpPr txBox="1"/>
          <p:nvPr/>
        </p:nvSpPr>
        <p:spPr>
          <a:xfrm>
            <a:off x="304802" y="297963"/>
            <a:ext cx="11729077" cy="461665"/>
          </a:xfrm>
          <a:prstGeom prst="rect">
            <a:avLst/>
          </a:prstGeom>
          <a:noFill/>
        </p:spPr>
        <p:txBody>
          <a:bodyPr wrap="square">
            <a:spAutoFit/>
          </a:bodyPr>
          <a:lstStyle/>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r>
              <a:rPr kumimoji="0" lang="en-US" sz="2400" b="1" i="0" u="none" strike="noStrike" kern="1200" cap="none" spc="0" normalizeH="0" baseline="0" noProof="0" dirty="0">
                <a:ln>
                  <a:noFill/>
                </a:ln>
                <a:solidFill>
                  <a:prstClr val="black"/>
                </a:solidFill>
                <a:effectLst/>
                <a:uLnTx/>
                <a:uFillTx/>
                <a:latin typeface="Work Sans" pitchFamily="2" charset="77"/>
                <a:sym typeface="LabGrotesque-Black"/>
              </a:rPr>
              <a:t>What </a:t>
            </a:r>
            <a:r>
              <a:rPr kumimoji="0" lang="en-US" sz="2400" b="1" i="0" u="none" strike="noStrike" kern="1200" cap="none" spc="0" normalizeH="0" baseline="0" noProof="0" dirty="0" err="1">
                <a:ln>
                  <a:noFill/>
                </a:ln>
                <a:solidFill>
                  <a:prstClr val="black"/>
                </a:solidFill>
                <a:effectLst/>
                <a:uLnTx/>
                <a:uFillTx/>
                <a:latin typeface="Work Sans" pitchFamily="2" charset="77"/>
                <a:sym typeface="LabGrotesque-Black"/>
              </a:rPr>
              <a:t>CrewAI</a:t>
            </a:r>
            <a:r>
              <a:rPr kumimoji="0" lang="en-US" sz="2400" b="1" i="0" u="none" strike="noStrike" kern="1200" cap="none" spc="0" normalizeH="0" baseline="0" noProof="0" dirty="0">
                <a:ln>
                  <a:noFill/>
                </a:ln>
                <a:solidFill>
                  <a:prstClr val="black"/>
                </a:solidFill>
                <a:effectLst/>
                <a:uLnTx/>
                <a:uFillTx/>
                <a:latin typeface="Work Sans" pitchFamily="2" charset="77"/>
                <a:sym typeface="LabGrotesque-Black"/>
              </a:rPr>
              <a:t> Says</a:t>
            </a:r>
            <a:endParaRPr kumimoji="0" lang="en-US" sz="2400" b="0" i="0" u="none" strike="noStrike" kern="1200" cap="none" spc="0" normalizeH="0" baseline="0" noProof="0" dirty="0">
              <a:ln>
                <a:noFill/>
              </a:ln>
              <a:solidFill>
                <a:prstClr val="black"/>
              </a:solidFill>
              <a:effectLst/>
              <a:uLnTx/>
              <a:uFillTx/>
              <a:latin typeface="Work Sans" pitchFamily="2" charset="77"/>
              <a:sym typeface="LabGrotesque-Black"/>
            </a:endParaRPr>
          </a:p>
        </p:txBody>
      </p:sp>
      <p:pic>
        <p:nvPicPr>
          <p:cNvPr id="2" name="Picture 1">
            <a:extLst>
              <a:ext uri="{FF2B5EF4-FFF2-40B4-BE49-F238E27FC236}">
                <a16:creationId xmlns:a16="http://schemas.microsoft.com/office/drawing/2014/main" id="{C198C23A-F563-4CC9-433D-57A8E5D4BC24}"/>
              </a:ext>
            </a:extLst>
          </p:cNvPr>
          <p:cNvPicPr>
            <a:picLocks noChangeAspect="1"/>
          </p:cNvPicPr>
          <p:nvPr/>
        </p:nvPicPr>
        <p:blipFill>
          <a:blip r:embed="rId4"/>
          <a:stretch>
            <a:fillRect/>
          </a:stretch>
        </p:blipFill>
        <p:spPr>
          <a:xfrm>
            <a:off x="2624817" y="1166849"/>
            <a:ext cx="7887748" cy="4732647"/>
          </a:xfrm>
          <a:prstGeom prst="rect">
            <a:avLst/>
          </a:prstGeom>
        </p:spPr>
      </p:pic>
      <p:sp>
        <p:nvSpPr>
          <p:cNvPr id="5" name="TextBox 4">
            <a:extLst>
              <a:ext uri="{FF2B5EF4-FFF2-40B4-BE49-F238E27FC236}">
                <a16:creationId xmlns:a16="http://schemas.microsoft.com/office/drawing/2014/main" id="{839E7FAF-4CAE-02ED-8705-9C4DF45CCDF6}"/>
              </a:ext>
            </a:extLst>
          </p:cNvPr>
          <p:cNvSpPr txBox="1"/>
          <p:nvPr/>
        </p:nvSpPr>
        <p:spPr>
          <a:xfrm>
            <a:off x="3518193" y="6132832"/>
            <a:ext cx="6100996" cy="276999"/>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dirty="0">
                <a:ln>
                  <a:noFill/>
                </a:ln>
                <a:solidFill>
                  <a:prstClr val="black"/>
                </a:solidFill>
                <a:effectLst/>
                <a:uLnTx/>
                <a:uFillTx/>
                <a:latin typeface="Gill Sans MT" panose="020B0502020104020203"/>
                <a:ea typeface="+mn-ea"/>
                <a:cs typeface="+mn-cs"/>
                <a:hlinkClick r:id="rId5"/>
              </a:rPr>
              <a:t>https://github.com/crewAIInc/crewAI?tab=readme-ov-file#how-crewai-compares</a:t>
            </a:r>
            <a:endParaRPr kumimoji="0" lang="en-US" sz="1200" b="0" i="1" u="none" strike="noStrike" kern="1200" cap="none" spc="0" normalizeH="0" baseline="0" noProof="0" dirty="0">
              <a:ln>
                <a:noFill/>
              </a:ln>
              <a:solidFill>
                <a:prstClr val="black"/>
              </a:solidFill>
              <a:effectLst/>
              <a:uLnTx/>
              <a:uFillTx/>
              <a:latin typeface="Gill Sans MT" panose="020B0502020104020203"/>
              <a:ea typeface="+mn-ea"/>
              <a:cs typeface="+mn-cs"/>
            </a:endParaRPr>
          </a:p>
        </p:txBody>
      </p:sp>
    </p:spTree>
    <p:extLst>
      <p:ext uri="{BB962C8B-B14F-4D97-AF65-F5344CB8AC3E}">
        <p14:creationId xmlns:p14="http://schemas.microsoft.com/office/powerpoint/2010/main" val="23341366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E4BF74-F3D4-9DB0-3C96-1B6E0384BC98}"/>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249102AE-EB5B-B1E9-1C00-DD4E868B9AF3}"/>
              </a:ext>
            </a:extLst>
          </p:cNvPr>
          <p:cNvSpPr/>
          <p:nvPr/>
        </p:nvSpPr>
        <p:spPr>
          <a:xfrm>
            <a:off x="4239051" y="1450887"/>
            <a:ext cx="2554880" cy="4375992"/>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Work Sans" pitchFamily="2" charset="77"/>
            </a:endParaRPr>
          </a:p>
        </p:txBody>
      </p:sp>
      <p:pic>
        <p:nvPicPr>
          <p:cNvPr id="3" name="Picture 2">
            <a:extLst>
              <a:ext uri="{FF2B5EF4-FFF2-40B4-BE49-F238E27FC236}">
                <a16:creationId xmlns:a16="http://schemas.microsoft.com/office/drawing/2014/main" id="{7B775A18-9596-5ACD-4306-467CD97B0F5F}"/>
              </a:ext>
            </a:extLst>
          </p:cNvPr>
          <p:cNvPicPr>
            <a:picLocks noChangeAspect="1"/>
          </p:cNvPicPr>
          <p:nvPr/>
        </p:nvPicPr>
        <p:blipFill>
          <a:blip r:embed="rId3"/>
          <a:stretch>
            <a:fillRect/>
          </a:stretch>
        </p:blipFill>
        <p:spPr>
          <a:xfrm>
            <a:off x="7989133" y="1861003"/>
            <a:ext cx="650570" cy="704336"/>
          </a:xfrm>
          <a:prstGeom prst="rect">
            <a:avLst/>
          </a:prstGeom>
        </p:spPr>
      </p:pic>
      <p:sp>
        <p:nvSpPr>
          <p:cNvPr id="4" name="TextBox 3">
            <a:extLst>
              <a:ext uri="{FF2B5EF4-FFF2-40B4-BE49-F238E27FC236}">
                <a16:creationId xmlns:a16="http://schemas.microsoft.com/office/drawing/2014/main" id="{A0E2E649-CCC6-2066-4798-A449FC22934E}"/>
              </a:ext>
            </a:extLst>
          </p:cNvPr>
          <p:cNvSpPr txBox="1"/>
          <p:nvPr/>
        </p:nvSpPr>
        <p:spPr>
          <a:xfrm>
            <a:off x="223965" y="4314962"/>
            <a:ext cx="1337226"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000000"/>
                </a:solidFill>
                <a:effectLst/>
                <a:uLnTx/>
                <a:uFillTx/>
                <a:latin typeface="Work Sans" pitchFamily="2" charset="77"/>
                <a:ea typeface="メイリオ"/>
              </a:rPr>
              <a:t>TECHNIQUES</a:t>
            </a:r>
          </a:p>
        </p:txBody>
      </p:sp>
      <p:sp>
        <p:nvSpPr>
          <p:cNvPr id="5" name="TextBox 4">
            <a:extLst>
              <a:ext uri="{FF2B5EF4-FFF2-40B4-BE49-F238E27FC236}">
                <a16:creationId xmlns:a16="http://schemas.microsoft.com/office/drawing/2014/main" id="{CD765AC4-0CA1-9DFE-6816-09F35AEC76FB}"/>
              </a:ext>
            </a:extLst>
          </p:cNvPr>
          <p:cNvSpPr txBox="1"/>
          <p:nvPr/>
        </p:nvSpPr>
        <p:spPr>
          <a:xfrm>
            <a:off x="505343" y="5354475"/>
            <a:ext cx="643959"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000000"/>
                </a:solidFill>
                <a:effectLst/>
                <a:uLnTx/>
                <a:uFillTx/>
                <a:latin typeface="Work Sans" pitchFamily="2" charset="77"/>
                <a:ea typeface="メイリオ"/>
              </a:rPr>
              <a:t>HOW</a:t>
            </a:r>
          </a:p>
        </p:txBody>
      </p:sp>
      <p:sp>
        <p:nvSpPr>
          <p:cNvPr id="7" name="Rectangle 6">
            <a:extLst>
              <a:ext uri="{FF2B5EF4-FFF2-40B4-BE49-F238E27FC236}">
                <a16:creationId xmlns:a16="http://schemas.microsoft.com/office/drawing/2014/main" id="{A0E22B55-9983-6486-EF23-3B6EFA01689A}"/>
              </a:ext>
            </a:extLst>
          </p:cNvPr>
          <p:cNvSpPr/>
          <p:nvPr/>
        </p:nvSpPr>
        <p:spPr>
          <a:xfrm>
            <a:off x="1633743" y="4030755"/>
            <a:ext cx="2385379" cy="89535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200" b="1" i="0" u="none" strike="noStrike" kern="1200" cap="none" spc="0" normalizeH="0" baseline="0" noProof="0" dirty="0">
                <a:ln>
                  <a:noFill/>
                </a:ln>
                <a:solidFill>
                  <a:srgbClr val="000000"/>
                </a:solidFill>
                <a:effectLst/>
                <a:uLnTx/>
                <a:uFillTx/>
                <a:latin typeface="Work Sans" pitchFamily="2" charset="77"/>
                <a:ea typeface="メイリオ"/>
              </a:rPr>
              <a:t>Few-shot learning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200" b="1" i="0" u="none" strike="noStrike" kern="1200" cap="none" spc="0" normalizeH="0" baseline="0" noProof="0" dirty="0">
                <a:ln>
                  <a:noFill/>
                </a:ln>
                <a:solidFill>
                  <a:srgbClr val="000000"/>
                </a:solidFill>
                <a:effectLst/>
                <a:uLnTx/>
                <a:uFillTx/>
                <a:latin typeface="Work Sans" pitchFamily="2" charset="77"/>
                <a:ea typeface="メイリオ"/>
              </a:rPr>
              <a:t>Chain-of-thought reasoning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200" b="1" i="0" u="none" strike="noStrike" kern="1200" cap="none" spc="0" normalizeH="0" baseline="0" noProof="0" dirty="0">
                <a:ln>
                  <a:noFill/>
                </a:ln>
                <a:solidFill>
                  <a:srgbClr val="000000"/>
                </a:solidFill>
                <a:effectLst/>
                <a:uLnTx/>
                <a:uFillTx/>
                <a:latin typeface="Work Sans" pitchFamily="2" charset="77"/>
                <a:ea typeface="メイリオ"/>
              </a:rPr>
              <a:t>Least-to-most prompting</a:t>
            </a:r>
          </a:p>
        </p:txBody>
      </p:sp>
      <p:sp>
        <p:nvSpPr>
          <p:cNvPr id="13" name="Rectangle 12">
            <a:extLst>
              <a:ext uri="{FF2B5EF4-FFF2-40B4-BE49-F238E27FC236}">
                <a16:creationId xmlns:a16="http://schemas.microsoft.com/office/drawing/2014/main" id="{B28FF337-DB19-FEEF-9F7D-8DAE33CEFA92}"/>
              </a:ext>
            </a:extLst>
          </p:cNvPr>
          <p:cNvSpPr/>
          <p:nvPr/>
        </p:nvSpPr>
        <p:spPr>
          <a:xfrm>
            <a:off x="1633743" y="5352587"/>
            <a:ext cx="2385379" cy="345195"/>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dirty="0">
                <a:ln>
                  <a:noFill/>
                </a:ln>
                <a:solidFill>
                  <a:srgbClr val="000000"/>
                </a:solidFill>
                <a:effectLst/>
                <a:uLnTx/>
                <a:uFillTx/>
                <a:latin typeface="Work Sans" pitchFamily="2" charset="77"/>
                <a:ea typeface="メイリオ"/>
              </a:rPr>
              <a:t>Prompt templates</a:t>
            </a:r>
          </a:p>
        </p:txBody>
      </p:sp>
      <p:sp>
        <p:nvSpPr>
          <p:cNvPr id="14" name="Rectangle 13">
            <a:extLst>
              <a:ext uri="{FF2B5EF4-FFF2-40B4-BE49-F238E27FC236}">
                <a16:creationId xmlns:a16="http://schemas.microsoft.com/office/drawing/2014/main" id="{C4A043CF-055C-9B64-B0EA-751903FB876E}"/>
              </a:ext>
            </a:extLst>
          </p:cNvPr>
          <p:cNvSpPr/>
          <p:nvPr/>
        </p:nvSpPr>
        <p:spPr>
          <a:xfrm>
            <a:off x="4319793" y="4030755"/>
            <a:ext cx="2385379" cy="89535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200" b="1" i="0" u="none" strike="noStrike" kern="1200" cap="none" spc="0" normalizeH="0" baseline="0" noProof="0" dirty="0">
                <a:ln>
                  <a:noFill/>
                </a:ln>
                <a:solidFill>
                  <a:srgbClr val="000000"/>
                </a:solidFill>
                <a:effectLst/>
                <a:uLnTx/>
                <a:uFillTx/>
                <a:latin typeface="Work Sans" pitchFamily="2" charset="77"/>
                <a:ea typeface="メイリオ"/>
              </a:rPr>
              <a:t>Retrieval augmented generation (RAG)</a:t>
            </a:r>
          </a:p>
        </p:txBody>
      </p:sp>
      <p:sp>
        <p:nvSpPr>
          <p:cNvPr id="15" name="Rectangle 14">
            <a:extLst>
              <a:ext uri="{FF2B5EF4-FFF2-40B4-BE49-F238E27FC236}">
                <a16:creationId xmlns:a16="http://schemas.microsoft.com/office/drawing/2014/main" id="{F758560E-D436-DA7C-489E-5AF564622416}"/>
              </a:ext>
            </a:extLst>
          </p:cNvPr>
          <p:cNvSpPr/>
          <p:nvPr/>
        </p:nvSpPr>
        <p:spPr>
          <a:xfrm>
            <a:off x="4319793" y="5352587"/>
            <a:ext cx="2385379" cy="345195"/>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dirty="0">
                <a:ln>
                  <a:noFill/>
                </a:ln>
                <a:solidFill>
                  <a:srgbClr val="000000"/>
                </a:solidFill>
                <a:effectLst/>
                <a:uLnTx/>
                <a:uFillTx/>
                <a:latin typeface="Work Sans" pitchFamily="2" charset="77"/>
                <a:ea typeface="メイリオ"/>
              </a:rPr>
              <a:t>Using vector databases</a:t>
            </a:r>
          </a:p>
        </p:txBody>
      </p:sp>
      <p:sp>
        <p:nvSpPr>
          <p:cNvPr id="16" name="Rectangle 15">
            <a:extLst>
              <a:ext uri="{FF2B5EF4-FFF2-40B4-BE49-F238E27FC236}">
                <a16:creationId xmlns:a16="http://schemas.microsoft.com/office/drawing/2014/main" id="{3F8754B6-8993-B2A1-9B80-54B7DFD7527A}"/>
              </a:ext>
            </a:extLst>
          </p:cNvPr>
          <p:cNvSpPr/>
          <p:nvPr/>
        </p:nvSpPr>
        <p:spPr>
          <a:xfrm>
            <a:off x="7005843" y="4030755"/>
            <a:ext cx="2385379" cy="89535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200" b="1" i="0" u="none" strike="noStrike" kern="1200" cap="none" spc="0" normalizeH="0" baseline="0" noProof="0" dirty="0">
                <a:ln>
                  <a:noFill/>
                </a:ln>
                <a:solidFill>
                  <a:srgbClr val="000000"/>
                </a:solidFill>
                <a:effectLst/>
                <a:uLnTx/>
                <a:uFillTx/>
                <a:latin typeface="Work Sans" pitchFamily="2" charset="77"/>
                <a:ea typeface="メイリオ"/>
              </a:rPr>
              <a:t>Adapters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200" b="1" i="0" u="none" strike="noStrike" kern="1200" cap="none" spc="0" normalizeH="0" baseline="0" noProof="0" dirty="0" err="1">
                <a:ln>
                  <a:noFill/>
                </a:ln>
                <a:solidFill>
                  <a:srgbClr val="000000"/>
                </a:solidFill>
                <a:effectLst/>
                <a:uLnTx/>
                <a:uFillTx/>
                <a:latin typeface="Work Sans" pitchFamily="2" charset="77"/>
                <a:ea typeface="メイリオ"/>
              </a:rPr>
              <a:t>LoRA</a:t>
            </a:r>
            <a:endParaRPr kumimoji="0" lang="en-IN" sz="1200" b="1" i="0" u="none" strike="noStrike" kern="1200" cap="none" spc="0" normalizeH="0" baseline="0" noProof="0" dirty="0">
              <a:ln>
                <a:noFill/>
              </a:ln>
              <a:solidFill>
                <a:srgbClr val="000000"/>
              </a:solidFill>
              <a:effectLst/>
              <a:uLnTx/>
              <a:uFillTx/>
              <a:latin typeface="Work Sans" pitchFamily="2" charset="77"/>
              <a:ea typeface="メイリオ"/>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200" b="1" i="0" u="none" strike="noStrike" kern="1200" cap="none" spc="0" normalizeH="0" baseline="0" noProof="0" dirty="0">
                <a:ln>
                  <a:noFill/>
                </a:ln>
                <a:solidFill>
                  <a:srgbClr val="000000"/>
                </a:solidFill>
                <a:effectLst/>
                <a:uLnTx/>
                <a:uFillTx/>
                <a:latin typeface="Work Sans" pitchFamily="2" charset="77"/>
                <a:ea typeface="メイリオ"/>
              </a:rPr>
              <a:t>IA3</a:t>
            </a:r>
          </a:p>
        </p:txBody>
      </p:sp>
      <p:sp>
        <p:nvSpPr>
          <p:cNvPr id="17" name="Rectangle 16">
            <a:extLst>
              <a:ext uri="{FF2B5EF4-FFF2-40B4-BE49-F238E27FC236}">
                <a16:creationId xmlns:a16="http://schemas.microsoft.com/office/drawing/2014/main" id="{FEE09D9F-8B2E-AD74-7779-7A4A351240AF}"/>
              </a:ext>
            </a:extLst>
          </p:cNvPr>
          <p:cNvSpPr/>
          <p:nvPr/>
        </p:nvSpPr>
        <p:spPr>
          <a:xfrm>
            <a:off x="7005843" y="5352587"/>
            <a:ext cx="2385379" cy="345195"/>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dirty="0">
                <a:ln>
                  <a:noFill/>
                </a:ln>
                <a:solidFill>
                  <a:srgbClr val="000000"/>
                </a:solidFill>
                <a:effectLst/>
                <a:uLnTx/>
                <a:uFillTx/>
                <a:latin typeface="Work Sans" pitchFamily="2" charset="77"/>
                <a:ea typeface="メイリオ"/>
              </a:rPr>
              <a:t>Add “custom” layers to LLM</a:t>
            </a:r>
          </a:p>
        </p:txBody>
      </p:sp>
      <p:sp>
        <p:nvSpPr>
          <p:cNvPr id="18" name="Rectangle 17">
            <a:extLst>
              <a:ext uri="{FF2B5EF4-FFF2-40B4-BE49-F238E27FC236}">
                <a16:creationId xmlns:a16="http://schemas.microsoft.com/office/drawing/2014/main" id="{7D551B90-4082-D31B-8A91-D7044FB5D12A}"/>
              </a:ext>
            </a:extLst>
          </p:cNvPr>
          <p:cNvSpPr/>
          <p:nvPr/>
        </p:nvSpPr>
        <p:spPr>
          <a:xfrm>
            <a:off x="9691893" y="4030755"/>
            <a:ext cx="2385379" cy="89535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200" b="1" i="0" u="none" strike="noStrike" kern="1200" cap="none" spc="0" normalizeH="0" baseline="0" noProof="0" dirty="0">
                <a:ln>
                  <a:noFill/>
                </a:ln>
                <a:solidFill>
                  <a:srgbClr val="000000"/>
                </a:solidFill>
                <a:effectLst/>
                <a:uLnTx/>
                <a:uFillTx/>
                <a:latin typeface="Work Sans" pitchFamily="2" charset="77"/>
                <a:ea typeface="メイリオ"/>
              </a:rPr>
              <a:t>SFT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200" b="1" i="0" u="none" strike="noStrike" kern="1200" cap="none" spc="0" normalizeH="0" baseline="0" noProof="0" dirty="0">
                <a:ln>
                  <a:noFill/>
                </a:ln>
                <a:solidFill>
                  <a:srgbClr val="000000"/>
                </a:solidFill>
                <a:effectLst/>
                <a:uLnTx/>
                <a:uFillTx/>
                <a:latin typeface="Work Sans" pitchFamily="2" charset="77"/>
                <a:ea typeface="メイリオ"/>
              </a:rPr>
              <a:t>RLHF</a:t>
            </a:r>
          </a:p>
        </p:txBody>
      </p:sp>
      <p:sp>
        <p:nvSpPr>
          <p:cNvPr id="19" name="Rectangle 18">
            <a:extLst>
              <a:ext uri="{FF2B5EF4-FFF2-40B4-BE49-F238E27FC236}">
                <a16:creationId xmlns:a16="http://schemas.microsoft.com/office/drawing/2014/main" id="{69234465-33FB-5593-2EDE-01996651FA37}"/>
              </a:ext>
            </a:extLst>
          </p:cNvPr>
          <p:cNvSpPr/>
          <p:nvPr/>
        </p:nvSpPr>
        <p:spPr>
          <a:xfrm>
            <a:off x="9691893" y="5352587"/>
            <a:ext cx="2385379" cy="345195"/>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dirty="0">
                <a:ln>
                  <a:noFill/>
                </a:ln>
                <a:solidFill>
                  <a:srgbClr val="000000"/>
                </a:solidFill>
                <a:effectLst/>
                <a:uLnTx/>
                <a:uFillTx/>
                <a:latin typeface="Work Sans" pitchFamily="2" charset="77"/>
                <a:ea typeface="メイリオ"/>
              </a:rPr>
              <a:t>Tune LLM model weights</a:t>
            </a:r>
          </a:p>
        </p:txBody>
      </p:sp>
      <p:cxnSp>
        <p:nvCxnSpPr>
          <p:cNvPr id="20" name="Straight Arrow Connector 19">
            <a:extLst>
              <a:ext uri="{FF2B5EF4-FFF2-40B4-BE49-F238E27FC236}">
                <a16:creationId xmlns:a16="http://schemas.microsoft.com/office/drawing/2014/main" id="{63452486-AC83-8FB0-07E1-4A4228B432BB}"/>
              </a:ext>
            </a:extLst>
          </p:cNvPr>
          <p:cNvCxnSpPr>
            <a:cxnSpLocks/>
          </p:cNvCxnSpPr>
          <p:nvPr/>
        </p:nvCxnSpPr>
        <p:spPr>
          <a:xfrm flipH="1" flipV="1">
            <a:off x="1319004" y="1308929"/>
            <a:ext cx="414" cy="20116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16E73DDA-AC6E-8EDA-3676-8E63DEED3BDA}"/>
              </a:ext>
            </a:extLst>
          </p:cNvPr>
          <p:cNvCxnSpPr>
            <a:cxnSpLocks/>
          </p:cNvCxnSpPr>
          <p:nvPr/>
        </p:nvCxnSpPr>
        <p:spPr>
          <a:xfrm>
            <a:off x="1319004" y="3320579"/>
            <a:ext cx="1075826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D31F1F16-D102-1594-26DC-1EEDBE6B17E9}"/>
              </a:ext>
            </a:extLst>
          </p:cNvPr>
          <p:cNvSpPr txBox="1"/>
          <p:nvPr/>
        </p:nvSpPr>
        <p:spPr>
          <a:xfrm>
            <a:off x="1698537" y="2885859"/>
            <a:ext cx="1954381"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srgbClr val="000000"/>
                </a:solidFill>
                <a:effectLst/>
                <a:uLnTx/>
                <a:uFillTx/>
                <a:latin typeface="Work Sans" pitchFamily="2" charset="77"/>
                <a:ea typeface="メイリオ"/>
              </a:rPr>
              <a:t>PROMPT ENGINEERING</a:t>
            </a:r>
          </a:p>
        </p:txBody>
      </p:sp>
      <p:sp>
        <p:nvSpPr>
          <p:cNvPr id="23" name="TextBox 22">
            <a:extLst>
              <a:ext uri="{FF2B5EF4-FFF2-40B4-BE49-F238E27FC236}">
                <a16:creationId xmlns:a16="http://schemas.microsoft.com/office/drawing/2014/main" id="{1F7F9719-8E40-BB97-A961-BE6CB3022DF4}"/>
              </a:ext>
            </a:extLst>
          </p:cNvPr>
          <p:cNvSpPr txBox="1"/>
          <p:nvPr/>
        </p:nvSpPr>
        <p:spPr>
          <a:xfrm>
            <a:off x="5032935" y="2873603"/>
            <a:ext cx="505267"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srgbClr val="000000"/>
                </a:solidFill>
                <a:effectLst/>
                <a:uLnTx/>
                <a:uFillTx/>
                <a:latin typeface="Work Sans" pitchFamily="2" charset="77"/>
                <a:ea typeface="メイリオ"/>
              </a:rPr>
              <a:t>RAG</a:t>
            </a:r>
          </a:p>
        </p:txBody>
      </p:sp>
      <p:sp>
        <p:nvSpPr>
          <p:cNvPr id="24" name="TextBox 23">
            <a:extLst>
              <a:ext uri="{FF2B5EF4-FFF2-40B4-BE49-F238E27FC236}">
                <a16:creationId xmlns:a16="http://schemas.microsoft.com/office/drawing/2014/main" id="{0177940F-C334-3A1F-92E4-BDEA5BFC20F8}"/>
              </a:ext>
            </a:extLst>
          </p:cNvPr>
          <p:cNvSpPr txBox="1"/>
          <p:nvPr/>
        </p:nvSpPr>
        <p:spPr>
          <a:xfrm>
            <a:off x="6780634" y="2885859"/>
            <a:ext cx="3194208"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srgbClr val="000000"/>
                </a:solidFill>
                <a:effectLst/>
                <a:uLnTx/>
                <a:uFillTx/>
                <a:latin typeface="Work Sans" pitchFamily="2" charset="77"/>
                <a:ea typeface="メイリオ"/>
              </a:rPr>
              <a:t>PARAMETER-EFFICIENT FINE-TUNING</a:t>
            </a:r>
          </a:p>
        </p:txBody>
      </p:sp>
      <p:sp>
        <p:nvSpPr>
          <p:cNvPr id="25" name="TextBox 24">
            <a:extLst>
              <a:ext uri="{FF2B5EF4-FFF2-40B4-BE49-F238E27FC236}">
                <a16:creationId xmlns:a16="http://schemas.microsoft.com/office/drawing/2014/main" id="{B52D8027-E26E-2A91-9CB5-23B42CBABA34}"/>
              </a:ext>
            </a:extLst>
          </p:cNvPr>
          <p:cNvSpPr txBox="1"/>
          <p:nvPr/>
        </p:nvSpPr>
        <p:spPr>
          <a:xfrm>
            <a:off x="10316169" y="2891352"/>
            <a:ext cx="1181734"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srgbClr val="000000"/>
                </a:solidFill>
                <a:effectLst/>
                <a:uLnTx/>
                <a:uFillTx/>
                <a:latin typeface="Work Sans" pitchFamily="2" charset="77"/>
                <a:ea typeface="メイリオ"/>
              </a:rPr>
              <a:t>FINE TUNING</a:t>
            </a:r>
          </a:p>
        </p:txBody>
      </p:sp>
      <p:sp>
        <p:nvSpPr>
          <p:cNvPr id="26" name="TextBox 25">
            <a:extLst>
              <a:ext uri="{FF2B5EF4-FFF2-40B4-BE49-F238E27FC236}">
                <a16:creationId xmlns:a16="http://schemas.microsoft.com/office/drawing/2014/main" id="{9227D908-79E7-065E-171D-D592B06BA2AD}"/>
              </a:ext>
            </a:extLst>
          </p:cNvPr>
          <p:cNvSpPr txBox="1"/>
          <p:nvPr/>
        </p:nvSpPr>
        <p:spPr>
          <a:xfrm>
            <a:off x="84051" y="1466980"/>
            <a:ext cx="1215395" cy="73866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000000"/>
                </a:solidFill>
                <a:effectLst/>
                <a:uLnTx/>
                <a:uFillTx/>
                <a:latin typeface="Work Sans" pitchFamily="2" charset="77"/>
                <a:ea typeface="メイリオ"/>
              </a:rPr>
              <a:t>Data, compute &amp; investment</a:t>
            </a:r>
          </a:p>
        </p:txBody>
      </p:sp>
      <p:sp>
        <p:nvSpPr>
          <p:cNvPr id="27" name="TextBox 26">
            <a:extLst>
              <a:ext uri="{FF2B5EF4-FFF2-40B4-BE49-F238E27FC236}">
                <a16:creationId xmlns:a16="http://schemas.microsoft.com/office/drawing/2014/main" id="{3E0CD0A1-F3FF-1282-0996-08FAA8E53E40}"/>
              </a:ext>
            </a:extLst>
          </p:cNvPr>
          <p:cNvSpPr txBox="1"/>
          <p:nvPr/>
        </p:nvSpPr>
        <p:spPr>
          <a:xfrm>
            <a:off x="7215195" y="3336668"/>
            <a:ext cx="5336970"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000000"/>
                </a:solidFill>
                <a:effectLst/>
                <a:uLnTx/>
                <a:uFillTx/>
                <a:latin typeface="Work Sans" pitchFamily="2" charset="77"/>
                <a:ea typeface="メイリオ"/>
              </a:rPr>
              <a:t>Accuracy for specific use-cases</a:t>
            </a:r>
          </a:p>
        </p:txBody>
      </p:sp>
      <p:pic>
        <p:nvPicPr>
          <p:cNvPr id="28" name="Picture 27">
            <a:extLst>
              <a:ext uri="{FF2B5EF4-FFF2-40B4-BE49-F238E27FC236}">
                <a16:creationId xmlns:a16="http://schemas.microsoft.com/office/drawing/2014/main" id="{DF698CFD-4790-A513-AAB8-740B1A29DADD}"/>
              </a:ext>
            </a:extLst>
          </p:cNvPr>
          <p:cNvPicPr>
            <a:picLocks noChangeAspect="1"/>
          </p:cNvPicPr>
          <p:nvPr/>
        </p:nvPicPr>
        <p:blipFill>
          <a:blip r:embed="rId4"/>
          <a:stretch>
            <a:fillRect/>
          </a:stretch>
        </p:blipFill>
        <p:spPr>
          <a:xfrm>
            <a:off x="2571042" y="2264273"/>
            <a:ext cx="510778" cy="478518"/>
          </a:xfrm>
          <a:prstGeom prst="rect">
            <a:avLst/>
          </a:prstGeom>
        </p:spPr>
      </p:pic>
      <p:sp>
        <p:nvSpPr>
          <p:cNvPr id="29" name="Oval 28">
            <a:extLst>
              <a:ext uri="{FF2B5EF4-FFF2-40B4-BE49-F238E27FC236}">
                <a16:creationId xmlns:a16="http://schemas.microsoft.com/office/drawing/2014/main" id="{AC959B0A-47F9-67E9-9732-B6C99302BB13}"/>
              </a:ext>
            </a:extLst>
          </p:cNvPr>
          <p:cNvSpPr/>
          <p:nvPr/>
        </p:nvSpPr>
        <p:spPr>
          <a:xfrm>
            <a:off x="2349778" y="1974486"/>
            <a:ext cx="914400" cy="9144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Work Sans" pitchFamily="2" charset="77"/>
              <a:ea typeface="メイリオ"/>
            </a:endParaRPr>
          </a:p>
        </p:txBody>
      </p:sp>
      <p:pic>
        <p:nvPicPr>
          <p:cNvPr id="30" name="Picture 29">
            <a:extLst>
              <a:ext uri="{FF2B5EF4-FFF2-40B4-BE49-F238E27FC236}">
                <a16:creationId xmlns:a16="http://schemas.microsoft.com/office/drawing/2014/main" id="{1A9B3FF8-4D5B-BCBC-F1B0-CAECD8DF2784}"/>
              </a:ext>
            </a:extLst>
          </p:cNvPr>
          <p:cNvPicPr>
            <a:picLocks noChangeAspect="1"/>
          </p:cNvPicPr>
          <p:nvPr/>
        </p:nvPicPr>
        <p:blipFill>
          <a:blip r:embed="rId5"/>
          <a:stretch>
            <a:fillRect/>
          </a:stretch>
        </p:blipFill>
        <p:spPr>
          <a:xfrm>
            <a:off x="4969160" y="2040351"/>
            <a:ext cx="543038" cy="510778"/>
          </a:xfrm>
          <a:prstGeom prst="rect">
            <a:avLst/>
          </a:prstGeom>
        </p:spPr>
      </p:pic>
      <p:pic>
        <p:nvPicPr>
          <p:cNvPr id="31" name="Picture 30">
            <a:extLst>
              <a:ext uri="{FF2B5EF4-FFF2-40B4-BE49-F238E27FC236}">
                <a16:creationId xmlns:a16="http://schemas.microsoft.com/office/drawing/2014/main" id="{4A195147-8FA8-80DD-1AF9-E785D7F31A0F}"/>
              </a:ext>
            </a:extLst>
          </p:cNvPr>
          <p:cNvPicPr>
            <a:picLocks noChangeAspect="1"/>
          </p:cNvPicPr>
          <p:nvPr/>
        </p:nvPicPr>
        <p:blipFill>
          <a:blip r:embed="rId6"/>
          <a:stretch>
            <a:fillRect/>
          </a:stretch>
        </p:blipFill>
        <p:spPr>
          <a:xfrm>
            <a:off x="10527036" y="1553652"/>
            <a:ext cx="715090" cy="768855"/>
          </a:xfrm>
          <a:prstGeom prst="rect">
            <a:avLst/>
          </a:prstGeom>
        </p:spPr>
      </p:pic>
      <p:sp>
        <p:nvSpPr>
          <p:cNvPr id="32" name="Oval 31">
            <a:extLst>
              <a:ext uri="{FF2B5EF4-FFF2-40B4-BE49-F238E27FC236}">
                <a16:creationId xmlns:a16="http://schemas.microsoft.com/office/drawing/2014/main" id="{BBF89568-FEE7-CDBD-2037-19E3451AAE92}"/>
              </a:ext>
            </a:extLst>
          </p:cNvPr>
          <p:cNvSpPr/>
          <p:nvPr/>
        </p:nvSpPr>
        <p:spPr>
          <a:xfrm>
            <a:off x="4737759" y="1764954"/>
            <a:ext cx="1005840" cy="100584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Work Sans" pitchFamily="2" charset="77"/>
              <a:ea typeface="メイリオ"/>
            </a:endParaRPr>
          </a:p>
        </p:txBody>
      </p:sp>
      <p:sp>
        <p:nvSpPr>
          <p:cNvPr id="33" name="Oval 32">
            <a:extLst>
              <a:ext uri="{FF2B5EF4-FFF2-40B4-BE49-F238E27FC236}">
                <a16:creationId xmlns:a16="http://schemas.microsoft.com/office/drawing/2014/main" id="{BCCEAEDA-EBB6-A0E2-1020-E8412A1308EC}"/>
              </a:ext>
            </a:extLst>
          </p:cNvPr>
          <p:cNvSpPr/>
          <p:nvPr/>
        </p:nvSpPr>
        <p:spPr>
          <a:xfrm>
            <a:off x="7693574" y="1603180"/>
            <a:ext cx="1106424" cy="1106424"/>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Work Sans" pitchFamily="2" charset="77"/>
              <a:ea typeface="メイリオ"/>
            </a:endParaRPr>
          </a:p>
        </p:txBody>
      </p:sp>
      <p:sp>
        <p:nvSpPr>
          <p:cNvPr id="34" name="Oval 33">
            <a:extLst>
              <a:ext uri="{FF2B5EF4-FFF2-40B4-BE49-F238E27FC236}">
                <a16:creationId xmlns:a16="http://schemas.microsoft.com/office/drawing/2014/main" id="{ED96747D-D281-75B5-7283-E76BF46C0279}"/>
              </a:ext>
            </a:extLst>
          </p:cNvPr>
          <p:cNvSpPr/>
          <p:nvPr/>
        </p:nvSpPr>
        <p:spPr>
          <a:xfrm>
            <a:off x="10200161" y="1308929"/>
            <a:ext cx="1217066" cy="1217066"/>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Work Sans" pitchFamily="2" charset="77"/>
              <a:ea typeface="メイリオ"/>
            </a:endParaRPr>
          </a:p>
        </p:txBody>
      </p:sp>
      <p:sp>
        <p:nvSpPr>
          <p:cNvPr id="36" name="TextBox 35">
            <a:extLst>
              <a:ext uri="{FF2B5EF4-FFF2-40B4-BE49-F238E27FC236}">
                <a16:creationId xmlns:a16="http://schemas.microsoft.com/office/drawing/2014/main" id="{1D11DB31-3BD2-5B09-DA49-7F547D7FE5F5}"/>
              </a:ext>
            </a:extLst>
          </p:cNvPr>
          <p:cNvSpPr txBox="1"/>
          <p:nvPr/>
        </p:nvSpPr>
        <p:spPr>
          <a:xfrm>
            <a:off x="8873559" y="5767182"/>
            <a:ext cx="2714205" cy="21544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1" u="none" strike="noStrike" kern="1200" cap="none" spc="0" normalizeH="0" baseline="0" noProof="0" dirty="0">
                <a:ln>
                  <a:noFill/>
                </a:ln>
                <a:solidFill>
                  <a:srgbClr val="000000"/>
                </a:solidFill>
                <a:effectLst/>
                <a:uLnTx/>
                <a:uFillTx/>
                <a:latin typeface="Work Sans" pitchFamily="2" charset="77"/>
                <a:ea typeface="メイリオ"/>
              </a:rPr>
              <a:t>Adapted from Nvidia Research with a few changes</a:t>
            </a:r>
          </a:p>
        </p:txBody>
      </p:sp>
      <p:pic>
        <p:nvPicPr>
          <p:cNvPr id="8" name="pasted-movie.png" descr="pasted-movie.png">
            <a:extLst>
              <a:ext uri="{FF2B5EF4-FFF2-40B4-BE49-F238E27FC236}">
                <a16:creationId xmlns:a16="http://schemas.microsoft.com/office/drawing/2014/main" id="{76D56D4E-4F98-FAC1-BF1F-636AB332F217}"/>
              </a:ext>
            </a:extLst>
          </p:cNvPr>
          <p:cNvPicPr>
            <a:picLocks noChangeAspect="1"/>
          </p:cNvPicPr>
          <p:nvPr/>
        </p:nvPicPr>
        <p:blipFill>
          <a:blip r:embed="rId7"/>
          <a:srcRect r="83605"/>
          <a:stretch>
            <a:fillRect/>
          </a:stretch>
        </p:blipFill>
        <p:spPr>
          <a:xfrm>
            <a:off x="11771332" y="122773"/>
            <a:ext cx="262547" cy="318005"/>
          </a:xfrm>
          <a:prstGeom prst="rect">
            <a:avLst/>
          </a:prstGeom>
          <a:ln w="3175">
            <a:miter lim="400000"/>
          </a:ln>
        </p:spPr>
      </p:pic>
      <p:sp>
        <p:nvSpPr>
          <p:cNvPr id="10" name="TextBox 9">
            <a:extLst>
              <a:ext uri="{FF2B5EF4-FFF2-40B4-BE49-F238E27FC236}">
                <a16:creationId xmlns:a16="http://schemas.microsoft.com/office/drawing/2014/main" id="{7A7FA83A-18B1-4A0D-85D3-3399693426B6}"/>
              </a:ext>
            </a:extLst>
          </p:cNvPr>
          <p:cNvSpPr txBox="1"/>
          <p:nvPr/>
        </p:nvSpPr>
        <p:spPr>
          <a:xfrm>
            <a:off x="304802" y="297963"/>
            <a:ext cx="11729077" cy="461665"/>
          </a:xfrm>
          <a:prstGeom prst="rect">
            <a:avLst/>
          </a:prstGeom>
          <a:noFill/>
        </p:spPr>
        <p:txBody>
          <a:bodyPr wrap="square">
            <a:spAutoFit/>
          </a:bodyPr>
          <a:lstStyle/>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r>
              <a:rPr kumimoji="0" lang="en-US" sz="2400" b="1" i="0" u="none" strike="noStrike" kern="1200" cap="none" spc="0" normalizeH="0" baseline="0" noProof="0" dirty="0">
                <a:ln>
                  <a:noFill/>
                </a:ln>
                <a:effectLst/>
                <a:uLnTx/>
                <a:uFillTx/>
                <a:latin typeface="Work Sans" pitchFamily="2" charset="77"/>
                <a:sym typeface="LabGrotesque-Black"/>
              </a:rPr>
              <a:t>Customizing* LLMs for Tasks - Overview</a:t>
            </a:r>
            <a:endParaRPr lang="en-US" sz="2400" dirty="0">
              <a:latin typeface="Work Sans" pitchFamily="2" charset="77"/>
              <a:sym typeface="LabGrotesque-Black"/>
            </a:endParaRPr>
          </a:p>
        </p:txBody>
      </p:sp>
      <p:sp>
        <p:nvSpPr>
          <p:cNvPr id="35" name="TextBox 34">
            <a:extLst>
              <a:ext uri="{FF2B5EF4-FFF2-40B4-BE49-F238E27FC236}">
                <a16:creationId xmlns:a16="http://schemas.microsoft.com/office/drawing/2014/main" id="{8AAA4E1E-CB0C-26BD-D0C1-C148D0799471}"/>
              </a:ext>
            </a:extLst>
          </p:cNvPr>
          <p:cNvSpPr txBox="1"/>
          <p:nvPr/>
        </p:nvSpPr>
        <p:spPr>
          <a:xfrm>
            <a:off x="337727" y="6561767"/>
            <a:ext cx="12045285" cy="246221"/>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dirty="0">
                <a:ln>
                  <a:noFill/>
                </a:ln>
                <a:solidFill>
                  <a:prstClr val="black"/>
                </a:solidFill>
                <a:effectLst/>
                <a:uLnTx/>
                <a:uFillTx/>
                <a:latin typeface="Work Sans" pitchFamily="2" charset="77"/>
              </a:rPr>
              <a:t>*Note that this is called “finetuning” loosely, and even Prompt Engineering and RAG can be considered as finetuning for your application - a common understanding of the word “finetuning”</a:t>
            </a:r>
          </a:p>
        </p:txBody>
      </p:sp>
    </p:spTree>
    <p:extLst>
      <p:ext uri="{BB962C8B-B14F-4D97-AF65-F5344CB8AC3E}">
        <p14:creationId xmlns:p14="http://schemas.microsoft.com/office/powerpoint/2010/main" val="187588740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18">
          <a:extLst>
            <a:ext uri="{FF2B5EF4-FFF2-40B4-BE49-F238E27FC236}">
              <a16:creationId xmlns:a16="http://schemas.microsoft.com/office/drawing/2014/main" id="{EB302886-C308-4193-F701-6294F6D3574E}"/>
            </a:ext>
          </a:extLst>
        </p:cNvPr>
        <p:cNvGrpSpPr/>
        <p:nvPr/>
      </p:nvGrpSpPr>
      <p:grpSpPr>
        <a:xfrm>
          <a:off x="0" y="0"/>
          <a:ext cx="0" cy="0"/>
          <a:chOff x="0" y="0"/>
          <a:chExt cx="0" cy="0"/>
        </a:xfrm>
      </p:grpSpPr>
      <p:sp>
        <p:nvSpPr>
          <p:cNvPr id="119" name="Google Shape;119;p1">
            <a:extLst>
              <a:ext uri="{FF2B5EF4-FFF2-40B4-BE49-F238E27FC236}">
                <a16:creationId xmlns:a16="http://schemas.microsoft.com/office/drawing/2014/main" id="{7D943520-2DA6-5616-7D06-1DBAE9D2FCEC}"/>
              </a:ext>
            </a:extLst>
          </p:cNvPr>
          <p:cNvSpPr txBox="1"/>
          <p:nvPr/>
        </p:nvSpPr>
        <p:spPr>
          <a:xfrm>
            <a:off x="701040" y="3429000"/>
            <a:ext cx="10790000" cy="618591"/>
          </a:xfrm>
          <a:prstGeom prst="rect">
            <a:avLst/>
          </a:prstGeom>
          <a:noFill/>
          <a:ln>
            <a:noFill/>
          </a:ln>
        </p:spPr>
        <p:txBody>
          <a:bodyPr spcFirstLastPara="1" wrap="square" lIns="91433" tIns="45700" rIns="91433" bIns="45700" anchor="b" anchorCtr="0">
            <a:spAutoFit/>
          </a:bodyPr>
          <a:lstStyle/>
          <a:p>
            <a:pPr marL="0" marR="0" lvl="0" indent="0" algn="l" defTabSz="1219170" rtl="0" eaLnBrk="1" fontAlgn="auto" latinLnBrk="0" hangingPunct="0">
              <a:lnSpc>
                <a:spcPct val="95000"/>
              </a:lnSpc>
              <a:spcBef>
                <a:spcPts val="0"/>
              </a:spcBef>
              <a:spcAft>
                <a:spcPts val="0"/>
              </a:spcAft>
              <a:buClrTx/>
              <a:buSzTx/>
              <a:buFontTx/>
              <a:buNone/>
              <a:tabLst/>
              <a:defRPr/>
            </a:pPr>
            <a:r>
              <a:rPr kumimoji="0" lang="en-US" sz="3600" b="1" i="0" u="none" strike="noStrike" kern="0" cap="none" spc="0" normalizeH="0" baseline="0" noProof="0" dirty="0">
                <a:ln>
                  <a:noFill/>
                </a:ln>
                <a:solidFill>
                  <a:srgbClr val="FFFFFF"/>
                </a:solidFill>
                <a:effectLst/>
                <a:uLnTx/>
                <a:uFillTx/>
                <a:latin typeface="Poppins"/>
                <a:ea typeface="+mn-ea"/>
                <a:cs typeface="Poppins"/>
                <a:sym typeface="Poppins"/>
              </a:rPr>
              <a:t>Deploy Your First MCP Server</a:t>
            </a:r>
            <a:endParaRPr kumimoji="0" lang="en-US" sz="2000" b="0" i="0" u="none" strike="noStrike" kern="0" cap="none" spc="0" normalizeH="0" baseline="0" noProof="0" dirty="0">
              <a:ln>
                <a:noFill/>
              </a:ln>
              <a:solidFill>
                <a:srgbClr val="000000"/>
              </a:solidFill>
              <a:effectLst/>
              <a:uLnTx/>
              <a:uFillTx/>
              <a:latin typeface="LabGrotesque-Bold"/>
              <a:ea typeface="+mn-ea"/>
              <a:cs typeface="+mn-cs"/>
              <a:sym typeface="LabGrotesque-Bold"/>
            </a:endParaRPr>
          </a:p>
        </p:txBody>
      </p:sp>
      <p:sp>
        <p:nvSpPr>
          <p:cNvPr id="2" name="TextBox 1">
            <a:extLst>
              <a:ext uri="{FF2B5EF4-FFF2-40B4-BE49-F238E27FC236}">
                <a16:creationId xmlns:a16="http://schemas.microsoft.com/office/drawing/2014/main" id="{A1502C51-61AF-7EE5-6EC2-C24593EA07F6}"/>
              </a:ext>
            </a:extLst>
          </p:cNvPr>
          <p:cNvSpPr txBox="1"/>
          <p:nvPr/>
        </p:nvSpPr>
        <p:spPr>
          <a:xfrm>
            <a:off x="10496733" y="418012"/>
            <a:ext cx="184731" cy="502766"/>
          </a:xfrm>
          <a:prstGeom prst="rect">
            <a:avLst/>
          </a:prstGeom>
          <a:noFill/>
        </p:spPr>
        <p:txBody>
          <a:bodyPr wrap="none" rtlCol="0">
            <a:spAutoFit/>
          </a:bodyPr>
          <a:lstStyle/>
          <a:p>
            <a:pPr marL="0" marR="0" lvl="0" indent="0" algn="l" defTabSz="412750" rtl="0" eaLnBrk="1" fontAlgn="auto" latinLnBrk="0" hangingPunct="0">
              <a:lnSpc>
                <a:spcPct val="100000"/>
              </a:lnSpc>
              <a:spcBef>
                <a:spcPts val="0"/>
              </a:spcBef>
              <a:spcAft>
                <a:spcPts val="0"/>
              </a:spcAft>
              <a:buClrTx/>
              <a:buSzTx/>
              <a:buFontTx/>
              <a:buNone/>
              <a:tabLst/>
              <a:defRPr/>
            </a:pPr>
            <a:endParaRPr kumimoji="0" lang="en-US" sz="2667" b="0" i="0" u="none" strike="noStrike" kern="0" cap="none" spc="0" normalizeH="0" baseline="0" noProof="0">
              <a:ln>
                <a:noFill/>
              </a:ln>
              <a:solidFill>
                <a:srgbClr val="000000"/>
              </a:solidFill>
              <a:effectLst/>
              <a:uLnTx/>
              <a:uFillTx/>
              <a:latin typeface="LabGrotesque-Bold"/>
              <a:ea typeface="+mn-ea"/>
              <a:cs typeface="+mn-cs"/>
              <a:sym typeface="LabGrotesque-Bold"/>
            </a:endParaRPr>
          </a:p>
        </p:txBody>
      </p:sp>
    </p:spTree>
    <p:extLst>
      <p:ext uri="{BB962C8B-B14F-4D97-AF65-F5344CB8AC3E}">
        <p14:creationId xmlns:p14="http://schemas.microsoft.com/office/powerpoint/2010/main" val="374025831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118">
          <a:extLst>
            <a:ext uri="{FF2B5EF4-FFF2-40B4-BE49-F238E27FC236}">
              <a16:creationId xmlns:a16="http://schemas.microsoft.com/office/drawing/2014/main" id="{49D3F5E4-BF71-7779-496A-B19110C0CBBA}"/>
            </a:ext>
          </a:extLst>
        </p:cNvPr>
        <p:cNvGrpSpPr/>
        <p:nvPr/>
      </p:nvGrpSpPr>
      <p:grpSpPr>
        <a:xfrm>
          <a:off x="0" y="0"/>
          <a:ext cx="0" cy="0"/>
          <a:chOff x="0" y="0"/>
          <a:chExt cx="0" cy="0"/>
        </a:xfrm>
      </p:grpSpPr>
      <p:sp>
        <p:nvSpPr>
          <p:cNvPr id="119" name="Google Shape;119;p1">
            <a:extLst>
              <a:ext uri="{FF2B5EF4-FFF2-40B4-BE49-F238E27FC236}">
                <a16:creationId xmlns:a16="http://schemas.microsoft.com/office/drawing/2014/main" id="{5A5ACFD1-BDA1-0D42-4C92-2D2B3AEEC32F}"/>
              </a:ext>
            </a:extLst>
          </p:cNvPr>
          <p:cNvSpPr txBox="1"/>
          <p:nvPr/>
        </p:nvSpPr>
        <p:spPr>
          <a:xfrm>
            <a:off x="701040" y="3429000"/>
            <a:ext cx="10790000" cy="618591"/>
          </a:xfrm>
          <a:prstGeom prst="rect">
            <a:avLst/>
          </a:prstGeom>
          <a:noFill/>
          <a:ln>
            <a:noFill/>
          </a:ln>
        </p:spPr>
        <p:txBody>
          <a:bodyPr spcFirstLastPara="1" wrap="square" lIns="91433" tIns="45700" rIns="91433" bIns="45700" anchor="b" anchorCtr="0">
            <a:spAutoFit/>
          </a:bodyPr>
          <a:lstStyle/>
          <a:p>
            <a:pPr marL="0" marR="0" lvl="0" indent="0" algn="l" defTabSz="1219170" rtl="0" eaLnBrk="1" fontAlgn="auto" latinLnBrk="0" hangingPunct="0">
              <a:lnSpc>
                <a:spcPct val="95000"/>
              </a:lnSpc>
              <a:spcBef>
                <a:spcPts val="0"/>
              </a:spcBef>
              <a:spcAft>
                <a:spcPts val="0"/>
              </a:spcAft>
              <a:buClrTx/>
              <a:buSzTx/>
              <a:buFontTx/>
              <a:buNone/>
              <a:tabLst/>
              <a:defRPr/>
            </a:pPr>
            <a:r>
              <a:rPr kumimoji="0" lang="en-US" sz="3600" b="1" i="0" u="none" strike="noStrike" kern="0" cap="none" spc="0" normalizeH="0" baseline="0" noProof="0" dirty="0">
                <a:ln>
                  <a:noFill/>
                </a:ln>
                <a:solidFill>
                  <a:srgbClr val="FFFFFF"/>
                </a:solidFill>
                <a:effectLst/>
                <a:uLnTx/>
                <a:uFillTx/>
                <a:latin typeface="Poppins"/>
                <a:ea typeface="+mn-ea"/>
                <a:cs typeface="Poppins"/>
                <a:sym typeface="Poppins"/>
              </a:rPr>
              <a:t>CI/CD</a:t>
            </a:r>
            <a:endParaRPr kumimoji="0" lang="en-US" sz="2000" b="0" i="0" u="none" strike="noStrike" kern="0" cap="none" spc="0" normalizeH="0" baseline="0" noProof="0" dirty="0">
              <a:ln>
                <a:noFill/>
              </a:ln>
              <a:solidFill>
                <a:srgbClr val="000000"/>
              </a:solidFill>
              <a:effectLst/>
              <a:uLnTx/>
              <a:uFillTx/>
              <a:latin typeface="LabGrotesque-Bold"/>
              <a:ea typeface="+mn-ea"/>
              <a:cs typeface="+mn-cs"/>
              <a:sym typeface="LabGrotesque-Bold"/>
            </a:endParaRPr>
          </a:p>
        </p:txBody>
      </p:sp>
      <p:sp>
        <p:nvSpPr>
          <p:cNvPr id="2" name="TextBox 1">
            <a:extLst>
              <a:ext uri="{FF2B5EF4-FFF2-40B4-BE49-F238E27FC236}">
                <a16:creationId xmlns:a16="http://schemas.microsoft.com/office/drawing/2014/main" id="{2A8854B9-095B-0FEB-41E1-7F53F612576E}"/>
              </a:ext>
            </a:extLst>
          </p:cNvPr>
          <p:cNvSpPr txBox="1"/>
          <p:nvPr/>
        </p:nvSpPr>
        <p:spPr>
          <a:xfrm>
            <a:off x="10496733" y="418012"/>
            <a:ext cx="184731" cy="502766"/>
          </a:xfrm>
          <a:prstGeom prst="rect">
            <a:avLst/>
          </a:prstGeom>
          <a:noFill/>
        </p:spPr>
        <p:txBody>
          <a:bodyPr wrap="none" rtlCol="0">
            <a:spAutoFit/>
          </a:bodyPr>
          <a:lstStyle/>
          <a:p>
            <a:pPr marL="0" marR="0" lvl="0" indent="0" algn="l" defTabSz="412750" rtl="0" eaLnBrk="1" fontAlgn="auto" latinLnBrk="0" hangingPunct="0">
              <a:lnSpc>
                <a:spcPct val="100000"/>
              </a:lnSpc>
              <a:spcBef>
                <a:spcPts val="0"/>
              </a:spcBef>
              <a:spcAft>
                <a:spcPts val="0"/>
              </a:spcAft>
              <a:buClrTx/>
              <a:buSzTx/>
              <a:buFontTx/>
              <a:buNone/>
              <a:tabLst/>
              <a:defRPr/>
            </a:pPr>
            <a:endParaRPr kumimoji="0" lang="en-US" sz="2667" b="0" i="0" u="none" strike="noStrike" kern="0" cap="none" spc="0" normalizeH="0" baseline="0" noProof="0">
              <a:ln>
                <a:noFill/>
              </a:ln>
              <a:solidFill>
                <a:srgbClr val="000000"/>
              </a:solidFill>
              <a:effectLst/>
              <a:uLnTx/>
              <a:uFillTx/>
              <a:latin typeface="LabGrotesque-Bold"/>
              <a:ea typeface="+mn-ea"/>
              <a:cs typeface="+mn-cs"/>
              <a:sym typeface="LabGrotesque-Bold"/>
            </a:endParaRPr>
          </a:p>
        </p:txBody>
      </p:sp>
    </p:spTree>
    <p:extLst>
      <p:ext uri="{BB962C8B-B14F-4D97-AF65-F5344CB8AC3E}">
        <p14:creationId xmlns:p14="http://schemas.microsoft.com/office/powerpoint/2010/main" val="46305609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DE5D46-466E-2CD0-5B47-4AA868EDB436}"/>
            </a:ext>
          </a:extLst>
        </p:cNvPr>
        <p:cNvGrpSpPr/>
        <p:nvPr/>
      </p:nvGrpSpPr>
      <p:grpSpPr>
        <a:xfrm>
          <a:off x="0" y="0"/>
          <a:ext cx="0" cy="0"/>
          <a:chOff x="0" y="0"/>
          <a:chExt cx="0" cy="0"/>
        </a:xfrm>
      </p:grpSpPr>
      <p:sp>
        <p:nvSpPr>
          <p:cNvPr id="8" name="TextBox 7">
            <a:extLst>
              <a:ext uri="{FF2B5EF4-FFF2-40B4-BE49-F238E27FC236}">
                <a16:creationId xmlns:a16="http://schemas.microsoft.com/office/drawing/2014/main" id="{C912B9C4-0F3E-EE77-4780-89E1F05218D9}"/>
              </a:ext>
            </a:extLst>
          </p:cNvPr>
          <p:cNvSpPr txBox="1"/>
          <p:nvPr/>
        </p:nvSpPr>
        <p:spPr>
          <a:xfrm>
            <a:off x="304802" y="297963"/>
            <a:ext cx="11729077" cy="461665"/>
          </a:xfrm>
          <a:prstGeom prst="rect">
            <a:avLst/>
          </a:prstGeom>
          <a:noFill/>
        </p:spPr>
        <p:txBody>
          <a:bodyPr wrap="square">
            <a:spAutoFit/>
          </a:bodyPr>
          <a:lstStyle/>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r>
              <a:rPr kumimoji="0" lang="en-US" sz="2400" b="1" i="0" u="none" strike="noStrike" kern="1200" cap="none" spc="0" normalizeH="0" baseline="0" noProof="0" dirty="0">
                <a:ln>
                  <a:noFill/>
                </a:ln>
                <a:solidFill>
                  <a:prstClr val="black"/>
                </a:solidFill>
                <a:effectLst/>
                <a:uLnTx/>
                <a:uFillTx/>
                <a:latin typeface="Work Sans" pitchFamily="2" charset="77"/>
                <a:sym typeface="LabGrotesque-Black"/>
              </a:rPr>
              <a:t>What Does It Mean for Agentic AI?</a:t>
            </a:r>
            <a:endParaRPr kumimoji="0" lang="en-US" sz="2400" b="0" i="0" u="none" strike="noStrike" kern="1200" cap="none" spc="0" normalizeH="0" baseline="0" noProof="0" dirty="0">
              <a:ln>
                <a:noFill/>
              </a:ln>
              <a:solidFill>
                <a:prstClr val="black"/>
              </a:solidFill>
              <a:effectLst/>
              <a:uLnTx/>
              <a:uFillTx/>
              <a:latin typeface="Work Sans" pitchFamily="2" charset="77"/>
              <a:sym typeface="LabGrotesque-Black"/>
            </a:endParaRPr>
          </a:p>
        </p:txBody>
      </p:sp>
      <p:pic>
        <p:nvPicPr>
          <p:cNvPr id="10" name="pasted-movie.png" descr="pasted-movie.png">
            <a:extLst>
              <a:ext uri="{FF2B5EF4-FFF2-40B4-BE49-F238E27FC236}">
                <a16:creationId xmlns:a16="http://schemas.microsoft.com/office/drawing/2014/main" id="{6832157A-F4E4-E79B-83A9-3ECE9953D237}"/>
              </a:ext>
            </a:extLst>
          </p:cNvPr>
          <p:cNvPicPr>
            <a:picLocks noChangeAspect="1"/>
          </p:cNvPicPr>
          <p:nvPr/>
        </p:nvPicPr>
        <p:blipFill>
          <a:blip r:embed="rId3"/>
          <a:srcRect r="83605"/>
          <a:stretch>
            <a:fillRect/>
          </a:stretch>
        </p:blipFill>
        <p:spPr>
          <a:xfrm>
            <a:off x="11771332" y="122773"/>
            <a:ext cx="262547" cy="318005"/>
          </a:xfrm>
          <a:prstGeom prst="rect">
            <a:avLst/>
          </a:prstGeom>
          <a:ln w="3175">
            <a:miter lim="400000"/>
          </a:ln>
        </p:spPr>
      </p:pic>
    </p:spTree>
    <p:extLst>
      <p:ext uri="{BB962C8B-B14F-4D97-AF65-F5344CB8AC3E}">
        <p14:creationId xmlns:p14="http://schemas.microsoft.com/office/powerpoint/2010/main" val="62700501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118">
          <a:extLst>
            <a:ext uri="{FF2B5EF4-FFF2-40B4-BE49-F238E27FC236}">
              <a16:creationId xmlns:a16="http://schemas.microsoft.com/office/drawing/2014/main" id="{7615EA7B-1E4B-123C-F697-035E2474F0D7}"/>
            </a:ext>
          </a:extLst>
        </p:cNvPr>
        <p:cNvGrpSpPr/>
        <p:nvPr/>
      </p:nvGrpSpPr>
      <p:grpSpPr>
        <a:xfrm>
          <a:off x="0" y="0"/>
          <a:ext cx="0" cy="0"/>
          <a:chOff x="0" y="0"/>
          <a:chExt cx="0" cy="0"/>
        </a:xfrm>
      </p:grpSpPr>
      <p:sp>
        <p:nvSpPr>
          <p:cNvPr id="119" name="Google Shape;119;p1">
            <a:extLst>
              <a:ext uri="{FF2B5EF4-FFF2-40B4-BE49-F238E27FC236}">
                <a16:creationId xmlns:a16="http://schemas.microsoft.com/office/drawing/2014/main" id="{A0B8616A-DA2F-40EB-FE0A-53FA7CB4799B}"/>
              </a:ext>
            </a:extLst>
          </p:cNvPr>
          <p:cNvSpPr txBox="1"/>
          <p:nvPr/>
        </p:nvSpPr>
        <p:spPr>
          <a:xfrm>
            <a:off x="701040" y="3429000"/>
            <a:ext cx="10790000" cy="618591"/>
          </a:xfrm>
          <a:prstGeom prst="rect">
            <a:avLst/>
          </a:prstGeom>
          <a:noFill/>
          <a:ln>
            <a:noFill/>
          </a:ln>
        </p:spPr>
        <p:txBody>
          <a:bodyPr spcFirstLastPara="1" wrap="square" lIns="91433" tIns="45700" rIns="91433" bIns="45700" anchor="b" anchorCtr="0">
            <a:spAutoFit/>
          </a:bodyPr>
          <a:lstStyle/>
          <a:p>
            <a:pPr marL="0" marR="0" lvl="0" indent="0" algn="l" defTabSz="1219170" rtl="0" eaLnBrk="1" fontAlgn="auto" latinLnBrk="0" hangingPunct="0">
              <a:lnSpc>
                <a:spcPct val="95000"/>
              </a:lnSpc>
              <a:spcBef>
                <a:spcPts val="0"/>
              </a:spcBef>
              <a:spcAft>
                <a:spcPts val="0"/>
              </a:spcAft>
              <a:buClrTx/>
              <a:buSzTx/>
              <a:buFontTx/>
              <a:buNone/>
              <a:tabLst/>
              <a:defRPr/>
            </a:pPr>
            <a:r>
              <a:rPr kumimoji="0" lang="en-US" sz="3600" b="1" i="0" u="none" strike="noStrike" kern="0" cap="none" spc="0" normalizeH="0" baseline="0" noProof="0" dirty="0">
                <a:ln>
                  <a:noFill/>
                </a:ln>
                <a:solidFill>
                  <a:srgbClr val="FFFFFF"/>
                </a:solidFill>
                <a:effectLst/>
                <a:uLnTx/>
                <a:uFillTx/>
                <a:latin typeface="Poppins"/>
                <a:ea typeface="+mn-ea"/>
                <a:cs typeface="Poppins"/>
                <a:sym typeface="Poppins"/>
              </a:rPr>
              <a:t>Evaluating LLM Applications</a:t>
            </a:r>
            <a:endParaRPr kumimoji="0" lang="en-US" sz="2000" b="0" i="0" u="none" strike="noStrike" kern="0" cap="none" spc="0" normalizeH="0" baseline="0" noProof="0" dirty="0">
              <a:ln>
                <a:noFill/>
              </a:ln>
              <a:solidFill>
                <a:srgbClr val="000000"/>
              </a:solidFill>
              <a:effectLst/>
              <a:uLnTx/>
              <a:uFillTx/>
              <a:latin typeface="LabGrotesque-Bold"/>
              <a:ea typeface="+mn-ea"/>
              <a:cs typeface="+mn-cs"/>
              <a:sym typeface="LabGrotesque-Bold"/>
            </a:endParaRPr>
          </a:p>
        </p:txBody>
      </p:sp>
      <p:sp>
        <p:nvSpPr>
          <p:cNvPr id="2" name="TextBox 1">
            <a:extLst>
              <a:ext uri="{FF2B5EF4-FFF2-40B4-BE49-F238E27FC236}">
                <a16:creationId xmlns:a16="http://schemas.microsoft.com/office/drawing/2014/main" id="{F39F1217-96F6-3344-8DC9-AFA411EF8427}"/>
              </a:ext>
            </a:extLst>
          </p:cNvPr>
          <p:cNvSpPr txBox="1"/>
          <p:nvPr/>
        </p:nvSpPr>
        <p:spPr>
          <a:xfrm>
            <a:off x="10496733" y="418012"/>
            <a:ext cx="184731" cy="502766"/>
          </a:xfrm>
          <a:prstGeom prst="rect">
            <a:avLst/>
          </a:prstGeom>
          <a:noFill/>
        </p:spPr>
        <p:txBody>
          <a:bodyPr wrap="none" rtlCol="0">
            <a:spAutoFit/>
          </a:bodyPr>
          <a:lstStyle/>
          <a:p>
            <a:pPr marL="0" marR="0" lvl="0" indent="0" algn="l" defTabSz="412750" rtl="0" eaLnBrk="1" fontAlgn="auto" latinLnBrk="0" hangingPunct="0">
              <a:lnSpc>
                <a:spcPct val="100000"/>
              </a:lnSpc>
              <a:spcBef>
                <a:spcPts val="0"/>
              </a:spcBef>
              <a:spcAft>
                <a:spcPts val="0"/>
              </a:spcAft>
              <a:buClrTx/>
              <a:buSzTx/>
              <a:buFontTx/>
              <a:buNone/>
              <a:tabLst/>
              <a:defRPr/>
            </a:pPr>
            <a:endParaRPr kumimoji="0" lang="en-US" sz="2667" b="0" i="0" u="none" strike="noStrike" kern="0" cap="none" spc="0" normalizeH="0" baseline="0" noProof="0">
              <a:ln>
                <a:noFill/>
              </a:ln>
              <a:solidFill>
                <a:srgbClr val="000000"/>
              </a:solidFill>
              <a:effectLst/>
              <a:uLnTx/>
              <a:uFillTx/>
              <a:latin typeface="LabGrotesque-Bold"/>
              <a:ea typeface="+mn-ea"/>
              <a:cs typeface="+mn-cs"/>
              <a:sym typeface="LabGrotesque-Bold"/>
            </a:endParaRPr>
          </a:p>
        </p:txBody>
      </p:sp>
    </p:spTree>
    <p:extLst>
      <p:ext uri="{BB962C8B-B14F-4D97-AF65-F5344CB8AC3E}">
        <p14:creationId xmlns:p14="http://schemas.microsoft.com/office/powerpoint/2010/main" val="332657345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EA4F24-A5AC-54F1-BABF-221C39FB6221}"/>
            </a:ext>
          </a:extLst>
        </p:cNvPr>
        <p:cNvGrpSpPr/>
        <p:nvPr/>
      </p:nvGrpSpPr>
      <p:grpSpPr>
        <a:xfrm>
          <a:off x="0" y="0"/>
          <a:ext cx="0" cy="0"/>
          <a:chOff x="0" y="0"/>
          <a:chExt cx="0" cy="0"/>
        </a:xfrm>
      </p:grpSpPr>
      <p:sp>
        <p:nvSpPr>
          <p:cNvPr id="8" name="TextBox 7">
            <a:extLst>
              <a:ext uri="{FF2B5EF4-FFF2-40B4-BE49-F238E27FC236}">
                <a16:creationId xmlns:a16="http://schemas.microsoft.com/office/drawing/2014/main" id="{25B7F759-6E9B-BAAA-AB67-8522D1ED24C3}"/>
              </a:ext>
            </a:extLst>
          </p:cNvPr>
          <p:cNvSpPr txBox="1"/>
          <p:nvPr/>
        </p:nvSpPr>
        <p:spPr>
          <a:xfrm>
            <a:off x="304802" y="297963"/>
            <a:ext cx="11729077" cy="461665"/>
          </a:xfrm>
          <a:prstGeom prst="rect">
            <a:avLst/>
          </a:prstGeom>
          <a:noFill/>
        </p:spPr>
        <p:txBody>
          <a:bodyPr wrap="square">
            <a:spAutoFit/>
          </a:bodyPr>
          <a:lstStyle/>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r>
              <a:rPr kumimoji="0" lang="en-US" sz="2400" b="1" i="0" u="none" strike="noStrike" kern="1200" cap="none" spc="0" normalizeH="0" baseline="0" noProof="0" dirty="0">
                <a:ln>
                  <a:noFill/>
                </a:ln>
                <a:solidFill>
                  <a:prstClr val="black"/>
                </a:solidFill>
                <a:effectLst/>
                <a:uLnTx/>
                <a:uFillTx/>
                <a:latin typeface="Work Sans" pitchFamily="2" charset="77"/>
                <a:sym typeface="LabGrotesque-Black"/>
              </a:rPr>
              <a:t>Why Evaluate at All?</a:t>
            </a:r>
            <a:endParaRPr kumimoji="0" lang="en-US" sz="2400" b="0" i="0" u="none" strike="noStrike" kern="1200" cap="none" spc="0" normalizeH="0" baseline="0" noProof="0" dirty="0">
              <a:ln>
                <a:noFill/>
              </a:ln>
              <a:solidFill>
                <a:prstClr val="black"/>
              </a:solidFill>
              <a:effectLst/>
              <a:uLnTx/>
              <a:uFillTx/>
              <a:latin typeface="Work Sans" pitchFamily="2" charset="77"/>
              <a:sym typeface="LabGrotesque-Black"/>
            </a:endParaRPr>
          </a:p>
        </p:txBody>
      </p:sp>
      <p:pic>
        <p:nvPicPr>
          <p:cNvPr id="10" name="pasted-movie.png" descr="pasted-movie.png">
            <a:extLst>
              <a:ext uri="{FF2B5EF4-FFF2-40B4-BE49-F238E27FC236}">
                <a16:creationId xmlns:a16="http://schemas.microsoft.com/office/drawing/2014/main" id="{2FA1FECD-AF09-8295-0CF9-73B08623FEE9}"/>
              </a:ext>
            </a:extLst>
          </p:cNvPr>
          <p:cNvPicPr>
            <a:picLocks noChangeAspect="1"/>
          </p:cNvPicPr>
          <p:nvPr/>
        </p:nvPicPr>
        <p:blipFill>
          <a:blip r:embed="rId3"/>
          <a:srcRect r="83605"/>
          <a:stretch>
            <a:fillRect/>
          </a:stretch>
        </p:blipFill>
        <p:spPr>
          <a:xfrm>
            <a:off x="11771332" y="122773"/>
            <a:ext cx="262547" cy="318005"/>
          </a:xfrm>
          <a:prstGeom prst="rect">
            <a:avLst/>
          </a:prstGeom>
          <a:ln w="3175">
            <a:miter lim="400000"/>
          </a:ln>
        </p:spPr>
      </p:pic>
      <p:sp>
        <p:nvSpPr>
          <p:cNvPr id="2" name="Text Placeholder 4">
            <a:extLst>
              <a:ext uri="{FF2B5EF4-FFF2-40B4-BE49-F238E27FC236}">
                <a16:creationId xmlns:a16="http://schemas.microsoft.com/office/drawing/2014/main" id="{65073B52-4A27-7FF4-4CB4-64F65BDCD2EA}"/>
              </a:ext>
            </a:extLst>
          </p:cNvPr>
          <p:cNvSpPr txBox="1">
            <a:spLocks/>
          </p:cNvSpPr>
          <p:nvPr/>
        </p:nvSpPr>
        <p:spPr>
          <a:xfrm>
            <a:off x="304802" y="1158753"/>
            <a:ext cx="11818257" cy="3505142"/>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kumimoji="1" sz="1600" kern="1200">
                <a:solidFill>
                  <a:schemeClr val="tx1"/>
                </a:solidFill>
                <a:latin typeface="Meiryo UI" panose="020B0604030504040204" pitchFamily="50" charset="-128"/>
                <a:ea typeface="Meiryo UI"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en-US" sz="1600" b="0" i="0" u="none" strike="noStrike" kern="1200" cap="none" spc="0" normalizeH="0" baseline="0" noProof="0" dirty="0">
                <a:ln>
                  <a:noFill/>
                </a:ln>
                <a:solidFill>
                  <a:srgbClr val="000000"/>
                </a:solidFill>
                <a:effectLst/>
                <a:uLnTx/>
                <a:uFillTx/>
                <a:latin typeface="Work Sans" pitchFamily="2" charset="77"/>
              </a:rPr>
              <a:t>Evaluation helps address and identify the bottlenecks related to:</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1" lang="en-US" sz="1600" b="1" i="0" u="none" strike="noStrike" kern="1200" cap="none" spc="0" normalizeH="0" baseline="0" noProof="0" dirty="0">
              <a:ln>
                <a:noFill/>
              </a:ln>
              <a:solidFill>
                <a:srgbClr val="000000"/>
              </a:solidFill>
              <a:effectLst/>
              <a:uLnTx/>
              <a:uFillTx/>
              <a:latin typeface="Work Sans" pitchFamily="2" charset="77"/>
            </a:endParaRPr>
          </a:p>
          <a:p>
            <a:pPr marL="285750" marR="0" lvl="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1" lang="en-US" sz="1600" b="0" i="0" u="none" strike="noStrike" kern="1200" cap="none" spc="0" normalizeH="0" baseline="0" noProof="0" dirty="0">
                <a:ln>
                  <a:noFill/>
                </a:ln>
                <a:solidFill>
                  <a:srgbClr val="000000"/>
                </a:solidFill>
                <a:effectLst/>
                <a:uLnTx/>
                <a:uFillTx/>
                <a:latin typeface="Work Sans" pitchFamily="2" charset="77"/>
              </a:rPr>
              <a:t>Hallucinations </a:t>
            </a:r>
            <a:r>
              <a:rPr kumimoji="1" lang="en-US" sz="1600" b="0" i="1" u="none" strike="noStrike" kern="1200" cap="none" spc="0" normalizeH="0" baseline="0" noProof="0" dirty="0">
                <a:ln>
                  <a:noFill/>
                </a:ln>
                <a:solidFill>
                  <a:srgbClr val="000000"/>
                </a:solidFill>
                <a:effectLst/>
                <a:uLnTx/>
                <a:uFillTx/>
                <a:latin typeface="Work Sans" pitchFamily="2" charset="77"/>
              </a:rPr>
              <a:t>(absence of relevant context in final prompt is the most common reason for this, but there could be others)</a:t>
            </a:r>
          </a:p>
          <a:p>
            <a:pPr marL="285750" marR="0" lvl="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1" lang="en-US" sz="1600" b="0" i="0" u="none" strike="noStrike" kern="1200" cap="none" spc="0" normalizeH="0" baseline="0" noProof="0" dirty="0">
                <a:ln>
                  <a:noFill/>
                </a:ln>
                <a:solidFill>
                  <a:srgbClr val="000000"/>
                </a:solidFill>
                <a:effectLst/>
                <a:uLnTx/>
                <a:uFillTx/>
                <a:latin typeface="Work Sans" pitchFamily="2" charset="77"/>
              </a:rPr>
              <a:t>Reduced reasoning capabilities (</a:t>
            </a:r>
            <a:r>
              <a:rPr kumimoji="1" lang="en-US" sz="1600" b="0" i="1" u="none" strike="noStrike" kern="1200" cap="none" spc="0" normalizeH="0" baseline="0" noProof="0" dirty="0">
                <a:ln>
                  <a:noFill/>
                </a:ln>
                <a:solidFill>
                  <a:srgbClr val="000000"/>
                </a:solidFill>
                <a:effectLst/>
                <a:uLnTx/>
                <a:uFillTx/>
                <a:latin typeface="Work Sans" pitchFamily="2" charset="77"/>
              </a:rPr>
              <a:t>if all the relevant context is not provided to LLM, it can lead to this</a:t>
            </a:r>
            <a:r>
              <a:rPr kumimoji="1" lang="en-US" sz="1600" b="0" i="0" u="none" strike="noStrike" kern="1200" cap="none" spc="0" normalizeH="0" baseline="0" noProof="0" dirty="0">
                <a:ln>
                  <a:noFill/>
                </a:ln>
                <a:solidFill>
                  <a:srgbClr val="000000"/>
                </a:solidFill>
                <a:effectLst/>
                <a:uLnTx/>
                <a:uFillTx/>
                <a:latin typeface="Work Sans" pitchFamily="2" charset="77"/>
              </a:rPr>
              <a:t>)</a:t>
            </a:r>
          </a:p>
          <a:p>
            <a:pPr marL="285750" marR="0" lvl="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1" lang="en-US" sz="1600" b="0" i="0" u="none" strike="noStrike" kern="1200" cap="none" spc="0" normalizeH="0" baseline="0" noProof="0" dirty="0">
                <a:ln>
                  <a:noFill/>
                </a:ln>
                <a:solidFill>
                  <a:srgbClr val="000000"/>
                </a:solidFill>
                <a:effectLst/>
                <a:uLnTx/>
                <a:uFillTx/>
                <a:latin typeface="Work Sans" pitchFamily="2" charset="77"/>
              </a:rPr>
              <a:t>Unexpected latencies (</a:t>
            </a:r>
            <a:r>
              <a:rPr kumimoji="1" lang="en-US" sz="1600" b="0" i="1" u="none" strike="noStrike" kern="1200" cap="none" spc="0" normalizeH="0" baseline="0" noProof="0" dirty="0">
                <a:ln>
                  <a:noFill/>
                </a:ln>
                <a:solidFill>
                  <a:srgbClr val="000000"/>
                </a:solidFill>
                <a:effectLst/>
                <a:uLnTx/>
                <a:uFillTx/>
                <a:latin typeface="Work Sans" pitchFamily="2" charset="77"/>
              </a:rPr>
              <a:t>what would happen is the retrieval might not be efficient leading to high latencies</a:t>
            </a:r>
            <a:r>
              <a:rPr kumimoji="1" lang="en-US" sz="1600" b="0" i="0" u="none" strike="noStrike" kern="1200" cap="none" spc="0" normalizeH="0" baseline="0" noProof="0" dirty="0">
                <a:ln>
                  <a:noFill/>
                </a:ln>
                <a:solidFill>
                  <a:srgbClr val="000000"/>
                </a:solidFill>
                <a:effectLst/>
                <a:uLnTx/>
                <a:uFillTx/>
                <a:latin typeface="Work Sans" pitchFamily="2" charset="77"/>
              </a:rPr>
              <a:t>)</a:t>
            </a:r>
          </a:p>
          <a:p>
            <a:pPr marL="285750" marR="0" lvl="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1" lang="en-US" sz="1600" b="0" i="0" u="none" strike="noStrike" kern="1200" cap="none" spc="0" normalizeH="0" baseline="0" noProof="0" dirty="0">
                <a:ln>
                  <a:noFill/>
                </a:ln>
                <a:solidFill>
                  <a:srgbClr val="000000"/>
                </a:solidFill>
                <a:effectLst/>
                <a:uLnTx/>
                <a:uFillTx/>
                <a:latin typeface="Work Sans" pitchFamily="2" charset="77"/>
              </a:rPr>
              <a:t>Explainability of outputs (</a:t>
            </a:r>
            <a:r>
              <a:rPr kumimoji="1" lang="en-US" sz="1600" b="0" i="1" u="none" strike="noStrike" kern="1200" cap="none" spc="0" normalizeH="0" baseline="0" noProof="0" dirty="0">
                <a:ln>
                  <a:noFill/>
                </a:ln>
                <a:solidFill>
                  <a:srgbClr val="000000"/>
                </a:solidFill>
                <a:effectLst/>
                <a:uLnTx/>
                <a:uFillTx/>
                <a:latin typeface="Work Sans" pitchFamily="2" charset="77"/>
              </a:rPr>
              <a:t>i.e., was performance bad due to the LLM itself or due to other aspects of the application – think agents, RAG, agentic RAG etc.)</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1" lang="en-IN" sz="1600" b="0" i="0" u="none" strike="noStrike" kern="1200" cap="none" spc="0" normalizeH="0" baseline="0" noProof="0" dirty="0">
              <a:ln>
                <a:noFill/>
              </a:ln>
              <a:solidFill>
                <a:srgbClr val="000000"/>
              </a:solidFill>
              <a:effectLst/>
              <a:uLnTx/>
              <a:uFillTx/>
              <a:latin typeface="Work Sans" pitchFamily="2" charset="77"/>
            </a:endParaRP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1" lang="en-IN" sz="1600" b="1" i="0" u="none" strike="noStrike" kern="1200" cap="none" spc="0" normalizeH="0" baseline="0" noProof="0" dirty="0">
              <a:ln>
                <a:noFill/>
              </a:ln>
              <a:solidFill>
                <a:srgbClr val="000000"/>
              </a:solidFill>
              <a:effectLst/>
              <a:uLnTx/>
              <a:uFillTx/>
              <a:latin typeface="Work Sans" pitchFamily="2" charset="77"/>
            </a:endParaRP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en-US" sz="1600" b="0" i="0" u="none" strike="noStrike" kern="1200" cap="none" spc="0" normalizeH="0" baseline="0" noProof="0" dirty="0">
                <a:ln>
                  <a:noFill/>
                </a:ln>
                <a:solidFill>
                  <a:srgbClr val="000000"/>
                </a:solidFill>
                <a:effectLst/>
                <a:uLnTx/>
                <a:uFillTx/>
                <a:latin typeface="Work Sans" pitchFamily="2" charset="77"/>
              </a:rPr>
              <a:t>It also helps build trust among users especially for use in high-stakes industries like Finance, Healthcare etc.</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en-IN" sz="1600" b="1" i="0" u="none" strike="noStrike" kern="1200" cap="none" spc="0" normalizeH="0" baseline="0" noProof="0" dirty="0">
                <a:ln>
                  <a:noFill/>
                </a:ln>
                <a:solidFill>
                  <a:srgbClr val="000000"/>
                </a:solidFill>
                <a:effectLst/>
                <a:uLnTx/>
                <a:uFillTx/>
                <a:latin typeface="Work Sans" pitchFamily="2" charset="77"/>
              </a:rPr>
              <a:t>And in general, it is a best practice for building any kind of an “AI” application.</a:t>
            </a:r>
          </a:p>
        </p:txBody>
      </p:sp>
    </p:spTree>
    <p:extLst>
      <p:ext uri="{BB962C8B-B14F-4D97-AF65-F5344CB8AC3E}">
        <p14:creationId xmlns:p14="http://schemas.microsoft.com/office/powerpoint/2010/main" val="2415096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DE6E79-3A9D-2B61-9B58-57CB1011B2D0}"/>
            </a:ext>
          </a:extLst>
        </p:cNvPr>
        <p:cNvGrpSpPr/>
        <p:nvPr/>
      </p:nvGrpSpPr>
      <p:grpSpPr>
        <a:xfrm>
          <a:off x="0" y="0"/>
          <a:ext cx="0" cy="0"/>
          <a:chOff x="0" y="0"/>
          <a:chExt cx="0" cy="0"/>
        </a:xfrm>
      </p:grpSpPr>
      <p:sp>
        <p:nvSpPr>
          <p:cNvPr id="8" name="TextBox 7">
            <a:extLst>
              <a:ext uri="{FF2B5EF4-FFF2-40B4-BE49-F238E27FC236}">
                <a16:creationId xmlns:a16="http://schemas.microsoft.com/office/drawing/2014/main" id="{3FF0E920-A5CB-EA20-D7A3-333C524B0C38}"/>
              </a:ext>
            </a:extLst>
          </p:cNvPr>
          <p:cNvSpPr txBox="1"/>
          <p:nvPr/>
        </p:nvSpPr>
        <p:spPr>
          <a:xfrm>
            <a:off x="304802" y="297963"/>
            <a:ext cx="11729077" cy="461665"/>
          </a:xfrm>
          <a:prstGeom prst="rect">
            <a:avLst/>
          </a:prstGeom>
          <a:noFill/>
        </p:spPr>
        <p:txBody>
          <a:bodyPr wrap="square">
            <a:spAutoFit/>
          </a:bodyPr>
          <a:lstStyle/>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r>
              <a:rPr lang="en-US" sz="2400" b="1" dirty="0">
                <a:solidFill>
                  <a:prstClr val="black"/>
                </a:solidFill>
                <a:latin typeface="Work Sans" pitchFamily="2" charset="77"/>
                <a:sym typeface="LabGrotesque-Black"/>
              </a:rPr>
              <a:t>Evaluating a RAG Application</a:t>
            </a:r>
            <a:endParaRPr kumimoji="0" lang="en-US" sz="2400" b="0" i="0" u="none" strike="noStrike" kern="1200" cap="none" spc="0" normalizeH="0" baseline="0" noProof="0" dirty="0">
              <a:ln>
                <a:noFill/>
              </a:ln>
              <a:solidFill>
                <a:prstClr val="black"/>
              </a:solidFill>
              <a:effectLst/>
              <a:uLnTx/>
              <a:uFillTx/>
              <a:latin typeface="Work Sans" pitchFamily="2" charset="77"/>
              <a:sym typeface="LabGrotesque-Black"/>
            </a:endParaRPr>
          </a:p>
        </p:txBody>
      </p:sp>
      <p:pic>
        <p:nvPicPr>
          <p:cNvPr id="10" name="pasted-movie.png" descr="pasted-movie.png">
            <a:extLst>
              <a:ext uri="{FF2B5EF4-FFF2-40B4-BE49-F238E27FC236}">
                <a16:creationId xmlns:a16="http://schemas.microsoft.com/office/drawing/2014/main" id="{53DA2BAF-080F-8C7D-046F-77B91E8FCD06}"/>
              </a:ext>
            </a:extLst>
          </p:cNvPr>
          <p:cNvPicPr>
            <a:picLocks noChangeAspect="1"/>
          </p:cNvPicPr>
          <p:nvPr/>
        </p:nvPicPr>
        <p:blipFill>
          <a:blip r:embed="rId3"/>
          <a:srcRect r="83605"/>
          <a:stretch>
            <a:fillRect/>
          </a:stretch>
        </p:blipFill>
        <p:spPr>
          <a:xfrm>
            <a:off x="11771332" y="122773"/>
            <a:ext cx="262547" cy="318005"/>
          </a:xfrm>
          <a:prstGeom prst="rect">
            <a:avLst/>
          </a:prstGeom>
          <a:ln w="3175">
            <a:miter lim="400000"/>
          </a:ln>
        </p:spPr>
      </p:pic>
      <p:grpSp>
        <p:nvGrpSpPr>
          <p:cNvPr id="3" name="Group 2">
            <a:extLst>
              <a:ext uri="{FF2B5EF4-FFF2-40B4-BE49-F238E27FC236}">
                <a16:creationId xmlns:a16="http://schemas.microsoft.com/office/drawing/2014/main" id="{85A15453-03D5-6B6C-2A3A-7B2AC635AC4E}"/>
              </a:ext>
            </a:extLst>
          </p:cNvPr>
          <p:cNvGrpSpPr/>
          <p:nvPr/>
        </p:nvGrpSpPr>
        <p:grpSpPr>
          <a:xfrm>
            <a:off x="0" y="3286507"/>
            <a:ext cx="6025248" cy="1519434"/>
            <a:chOff x="2996832" y="1264930"/>
            <a:chExt cx="6025248" cy="1519434"/>
          </a:xfrm>
        </p:grpSpPr>
        <p:sp>
          <p:nvSpPr>
            <p:cNvPr id="4" name="Rectangle 3">
              <a:extLst>
                <a:ext uri="{FF2B5EF4-FFF2-40B4-BE49-F238E27FC236}">
                  <a16:creationId xmlns:a16="http://schemas.microsoft.com/office/drawing/2014/main" id="{FDAAD78A-8EF9-AC40-C8D0-5DBA76B0E74A}"/>
                </a:ext>
              </a:extLst>
            </p:cNvPr>
            <p:cNvSpPr/>
            <p:nvPr/>
          </p:nvSpPr>
          <p:spPr>
            <a:xfrm>
              <a:off x="2996832" y="1264930"/>
              <a:ext cx="6025248" cy="1519434"/>
            </a:xfrm>
            <a:prstGeom prst="rect">
              <a:avLst/>
            </a:prstGeom>
            <a:noFill/>
            <a:ln w="12700" cap="flat" cmpd="sng" algn="ctr">
              <a:solidFill>
                <a:srgbClr val="000000">
                  <a:shade val="15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IN" sz="1400" b="0" i="0" u="none" strike="noStrike" kern="0" cap="none" spc="0" normalizeH="0" baseline="0" noProof="0">
                <a:ln>
                  <a:noFill/>
                </a:ln>
                <a:solidFill>
                  <a:srgbClr val="FFFFFF"/>
                </a:solidFill>
                <a:effectLst/>
                <a:uLnTx/>
                <a:uFillTx/>
                <a:latin typeface="Work Sans" pitchFamily="2" charset="77"/>
                <a:ea typeface="メイリオ"/>
              </a:endParaRPr>
            </a:p>
          </p:txBody>
        </p:sp>
        <p:sp>
          <p:nvSpPr>
            <p:cNvPr id="5" name="Oval 4">
              <a:extLst>
                <a:ext uri="{FF2B5EF4-FFF2-40B4-BE49-F238E27FC236}">
                  <a16:creationId xmlns:a16="http://schemas.microsoft.com/office/drawing/2014/main" id="{4ACCED19-23E5-E95D-2F55-748139FE9243}"/>
                </a:ext>
              </a:extLst>
            </p:cNvPr>
            <p:cNvSpPr/>
            <p:nvPr/>
          </p:nvSpPr>
          <p:spPr>
            <a:xfrm>
              <a:off x="3095660" y="1385516"/>
              <a:ext cx="1619915" cy="1217066"/>
            </a:xfrm>
            <a:prstGeom prst="ellipse">
              <a:avLst/>
            </a:prstGeom>
            <a:noFill/>
            <a:ln w="12700" cap="flat" cmpd="sng" algn="ctr">
              <a:solidFill>
                <a:srgbClr val="000000">
                  <a:shade val="15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1400" b="0" i="0" u="none" strike="noStrike" kern="0" cap="none" spc="0" normalizeH="0" baseline="0" noProof="0" dirty="0">
                  <a:ln>
                    <a:noFill/>
                  </a:ln>
                  <a:solidFill>
                    <a:srgbClr val="000000"/>
                  </a:solidFill>
                  <a:effectLst/>
                  <a:uLnTx/>
                  <a:uFillTx/>
                  <a:latin typeface="Work Sans" pitchFamily="2" charset="77"/>
                  <a:ea typeface="メイリオ"/>
                </a:rPr>
                <a:t>Generated Output</a:t>
              </a:r>
              <a:endParaRPr kumimoji="1" lang="en-IN" sz="1400" b="0" i="0" u="none" strike="noStrike" kern="0" cap="none" spc="0" normalizeH="0" baseline="0" noProof="0" dirty="0">
                <a:ln>
                  <a:noFill/>
                </a:ln>
                <a:solidFill>
                  <a:srgbClr val="000000"/>
                </a:solidFill>
                <a:effectLst/>
                <a:uLnTx/>
                <a:uFillTx/>
                <a:latin typeface="Work Sans" pitchFamily="2" charset="77"/>
                <a:ea typeface="メイリオ"/>
              </a:endParaRPr>
            </a:p>
          </p:txBody>
        </p:sp>
        <p:sp>
          <p:nvSpPr>
            <p:cNvPr id="6" name="Oval 5">
              <a:extLst>
                <a:ext uri="{FF2B5EF4-FFF2-40B4-BE49-F238E27FC236}">
                  <a16:creationId xmlns:a16="http://schemas.microsoft.com/office/drawing/2014/main" id="{E628DA76-49BB-0D9A-F4B5-5CA78E260838}"/>
                </a:ext>
              </a:extLst>
            </p:cNvPr>
            <p:cNvSpPr/>
            <p:nvPr/>
          </p:nvSpPr>
          <p:spPr>
            <a:xfrm>
              <a:off x="7180325" y="1392159"/>
              <a:ext cx="1619915" cy="1217066"/>
            </a:xfrm>
            <a:prstGeom prst="ellipse">
              <a:avLst/>
            </a:prstGeom>
            <a:noFill/>
            <a:ln w="12700" cap="flat" cmpd="sng" algn="ctr">
              <a:solidFill>
                <a:srgbClr val="000000">
                  <a:shade val="15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1400" b="0" i="0" u="none" strike="noStrike" kern="0" cap="none" spc="0" normalizeH="0" baseline="0" noProof="0">
                  <a:ln>
                    <a:noFill/>
                  </a:ln>
                  <a:solidFill>
                    <a:srgbClr val="000000"/>
                  </a:solidFill>
                  <a:effectLst/>
                  <a:uLnTx/>
                  <a:uFillTx/>
                  <a:latin typeface="Work Sans" pitchFamily="2" charset="77"/>
                  <a:ea typeface="メイリオ"/>
                </a:rPr>
                <a:t>Correct Output</a:t>
              </a:r>
              <a:endParaRPr kumimoji="1" lang="en-IN" sz="1400" b="0" i="0" u="none" strike="noStrike" kern="0" cap="none" spc="0" normalizeH="0" baseline="0" noProof="0">
                <a:ln>
                  <a:noFill/>
                </a:ln>
                <a:solidFill>
                  <a:srgbClr val="000000"/>
                </a:solidFill>
                <a:effectLst/>
                <a:uLnTx/>
                <a:uFillTx/>
                <a:latin typeface="Work Sans" pitchFamily="2" charset="77"/>
                <a:ea typeface="メイリオ"/>
              </a:endParaRPr>
            </a:p>
          </p:txBody>
        </p:sp>
        <p:sp>
          <p:nvSpPr>
            <p:cNvPr id="7" name="Oval 6">
              <a:extLst>
                <a:ext uri="{FF2B5EF4-FFF2-40B4-BE49-F238E27FC236}">
                  <a16:creationId xmlns:a16="http://schemas.microsoft.com/office/drawing/2014/main" id="{E1997240-63CF-598C-EF04-FD46D6566D03}"/>
                </a:ext>
              </a:extLst>
            </p:cNvPr>
            <p:cNvSpPr/>
            <p:nvPr/>
          </p:nvSpPr>
          <p:spPr>
            <a:xfrm>
              <a:off x="5278563" y="1416114"/>
              <a:ext cx="1338773" cy="1217066"/>
            </a:xfrm>
            <a:prstGeom prst="ellipse">
              <a:avLst/>
            </a:prstGeom>
            <a:noFill/>
            <a:ln w="12700" cap="flat" cmpd="sng" algn="ctr">
              <a:solidFill>
                <a:srgbClr val="000000">
                  <a:shade val="15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1400" b="1" i="0" u="none" strike="noStrike" kern="0" cap="none" spc="0" normalizeH="0" baseline="0" noProof="0" dirty="0">
                  <a:ln>
                    <a:noFill/>
                  </a:ln>
                  <a:solidFill>
                    <a:srgbClr val="000000"/>
                  </a:solidFill>
                  <a:effectLst/>
                  <a:uLnTx/>
                  <a:uFillTx/>
                  <a:latin typeface="Work Sans" pitchFamily="2" charset="77"/>
                  <a:ea typeface="メイリオ"/>
                </a:rPr>
                <a:t>Judge</a:t>
              </a:r>
              <a:endParaRPr kumimoji="1" lang="en-IN" sz="1400" b="1" i="0" u="none" strike="noStrike" kern="0" cap="none" spc="0" normalizeH="0" baseline="0" noProof="0" dirty="0">
                <a:ln>
                  <a:noFill/>
                </a:ln>
                <a:solidFill>
                  <a:srgbClr val="000000"/>
                </a:solidFill>
                <a:effectLst/>
                <a:uLnTx/>
                <a:uFillTx/>
                <a:latin typeface="Work Sans" pitchFamily="2" charset="77"/>
                <a:ea typeface="メイリオ"/>
              </a:endParaRPr>
            </a:p>
          </p:txBody>
        </p:sp>
        <p:sp>
          <p:nvSpPr>
            <p:cNvPr id="9" name="Arrow: Right 27">
              <a:extLst>
                <a:ext uri="{FF2B5EF4-FFF2-40B4-BE49-F238E27FC236}">
                  <a16:creationId xmlns:a16="http://schemas.microsoft.com/office/drawing/2014/main" id="{02EF3579-62FB-A3DF-880A-BCB86A4498B7}"/>
                </a:ext>
              </a:extLst>
            </p:cNvPr>
            <p:cNvSpPr/>
            <p:nvPr/>
          </p:nvSpPr>
          <p:spPr>
            <a:xfrm>
              <a:off x="4746030" y="1881492"/>
              <a:ext cx="502078" cy="364112"/>
            </a:xfrm>
            <a:prstGeom prst="rightArrow">
              <a:avLst/>
            </a:prstGeom>
            <a:solidFill>
              <a:srgbClr val="FFFFFF">
                <a:lumMod val="50000"/>
              </a:srgbClr>
            </a:solidFill>
            <a:ln w="12700" cap="flat" cmpd="sng" algn="ctr">
              <a:solidFill>
                <a:srgbClr val="000000">
                  <a:shade val="15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IN" sz="1400" b="0" i="0" u="none" strike="noStrike" kern="0" cap="none" spc="0" normalizeH="0" baseline="0" noProof="0">
                <a:ln>
                  <a:noFill/>
                </a:ln>
                <a:solidFill>
                  <a:srgbClr val="FFFFFF"/>
                </a:solidFill>
                <a:effectLst/>
                <a:uLnTx/>
                <a:uFillTx/>
                <a:latin typeface="Work Sans" pitchFamily="2" charset="77"/>
                <a:ea typeface="メイリオ"/>
              </a:endParaRPr>
            </a:p>
          </p:txBody>
        </p:sp>
        <p:sp>
          <p:nvSpPr>
            <p:cNvPr id="11" name="Arrow: Right 28">
              <a:extLst>
                <a:ext uri="{FF2B5EF4-FFF2-40B4-BE49-F238E27FC236}">
                  <a16:creationId xmlns:a16="http://schemas.microsoft.com/office/drawing/2014/main" id="{749115D3-E57D-6604-D5B0-447A07ED6E0B}"/>
                </a:ext>
              </a:extLst>
            </p:cNvPr>
            <p:cNvSpPr/>
            <p:nvPr/>
          </p:nvSpPr>
          <p:spPr>
            <a:xfrm rot="10800000">
              <a:off x="6647791" y="1842591"/>
              <a:ext cx="502078" cy="364112"/>
            </a:xfrm>
            <a:prstGeom prst="rightArrow">
              <a:avLst/>
            </a:prstGeom>
            <a:solidFill>
              <a:srgbClr val="FFFFFF">
                <a:lumMod val="50000"/>
              </a:srgbClr>
            </a:solidFill>
            <a:ln w="12700" cap="flat" cmpd="sng" algn="ctr">
              <a:solidFill>
                <a:srgbClr val="000000">
                  <a:shade val="15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IN" sz="1400" b="0" i="0" u="none" strike="noStrike" kern="0" cap="none" spc="0" normalizeH="0" baseline="0" noProof="0">
                <a:ln>
                  <a:noFill/>
                </a:ln>
                <a:solidFill>
                  <a:srgbClr val="FFFFFF"/>
                </a:solidFill>
                <a:effectLst/>
                <a:uLnTx/>
                <a:uFillTx/>
                <a:latin typeface="Work Sans" pitchFamily="2" charset="77"/>
                <a:ea typeface="メイリオ"/>
              </a:endParaRPr>
            </a:p>
          </p:txBody>
        </p:sp>
      </p:grpSp>
      <p:sp>
        <p:nvSpPr>
          <p:cNvPr id="12" name="Text Placeholder 4">
            <a:extLst>
              <a:ext uri="{FF2B5EF4-FFF2-40B4-BE49-F238E27FC236}">
                <a16:creationId xmlns:a16="http://schemas.microsoft.com/office/drawing/2014/main" id="{2DB1FC2B-F59D-0EFD-52CD-54D072791E62}"/>
              </a:ext>
            </a:extLst>
          </p:cNvPr>
          <p:cNvSpPr txBox="1">
            <a:spLocks/>
          </p:cNvSpPr>
          <p:nvPr/>
        </p:nvSpPr>
        <p:spPr>
          <a:xfrm>
            <a:off x="422769" y="1418118"/>
            <a:ext cx="10717481" cy="428050"/>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kumimoji="1" sz="1600" kern="1200">
                <a:solidFill>
                  <a:schemeClr val="tx1"/>
                </a:solidFill>
                <a:latin typeface="Meiryo UI" panose="020B0604030504040204" pitchFamily="50" charset="-128"/>
                <a:ea typeface="Meiryo UI"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1" lang="en-US" sz="1600" b="1" i="0" u="none" strike="noStrike" kern="1200" cap="none" spc="0" normalizeH="0" baseline="0" noProof="0" dirty="0">
              <a:ln>
                <a:noFill/>
              </a:ln>
              <a:solidFill>
                <a:srgbClr val="000000"/>
              </a:solidFill>
              <a:effectLst/>
              <a:uLnTx/>
              <a:uFillTx/>
              <a:latin typeface="Work Sans" pitchFamily="2" charset="77"/>
            </a:endParaRPr>
          </a:p>
        </p:txBody>
      </p:sp>
      <p:grpSp>
        <p:nvGrpSpPr>
          <p:cNvPr id="13" name="Group 12">
            <a:extLst>
              <a:ext uri="{FF2B5EF4-FFF2-40B4-BE49-F238E27FC236}">
                <a16:creationId xmlns:a16="http://schemas.microsoft.com/office/drawing/2014/main" id="{21C6CFD2-417E-5EB4-F034-8F3D4FFD5E4C}"/>
              </a:ext>
            </a:extLst>
          </p:cNvPr>
          <p:cNvGrpSpPr/>
          <p:nvPr/>
        </p:nvGrpSpPr>
        <p:grpSpPr>
          <a:xfrm>
            <a:off x="6098098" y="3286507"/>
            <a:ext cx="5902952" cy="1519434"/>
            <a:chOff x="2996832" y="1264930"/>
            <a:chExt cx="6025248" cy="1519434"/>
          </a:xfrm>
        </p:grpSpPr>
        <p:sp>
          <p:nvSpPr>
            <p:cNvPr id="14" name="Rectangle 13">
              <a:extLst>
                <a:ext uri="{FF2B5EF4-FFF2-40B4-BE49-F238E27FC236}">
                  <a16:creationId xmlns:a16="http://schemas.microsoft.com/office/drawing/2014/main" id="{20F43BB6-5339-F993-7F61-A8EDF8B8C2A9}"/>
                </a:ext>
              </a:extLst>
            </p:cNvPr>
            <p:cNvSpPr/>
            <p:nvPr/>
          </p:nvSpPr>
          <p:spPr>
            <a:xfrm>
              <a:off x="2996832" y="1264930"/>
              <a:ext cx="6025248" cy="1519434"/>
            </a:xfrm>
            <a:prstGeom prst="rect">
              <a:avLst/>
            </a:prstGeom>
            <a:noFill/>
            <a:ln w="12700" cap="flat" cmpd="sng" algn="ctr">
              <a:solidFill>
                <a:srgbClr val="000000">
                  <a:shade val="15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IN" sz="1400" b="0" i="0" u="none" strike="noStrike" kern="0" cap="none" spc="0" normalizeH="0" baseline="0" noProof="0" dirty="0">
                <a:ln>
                  <a:noFill/>
                </a:ln>
                <a:solidFill>
                  <a:srgbClr val="FFFFFF"/>
                </a:solidFill>
                <a:effectLst/>
                <a:uLnTx/>
                <a:uFillTx/>
                <a:latin typeface="Work Sans" pitchFamily="2" charset="77"/>
                <a:ea typeface="メイリオ"/>
              </a:endParaRPr>
            </a:p>
          </p:txBody>
        </p:sp>
        <p:sp>
          <p:nvSpPr>
            <p:cNvPr id="15" name="Oval 14">
              <a:extLst>
                <a:ext uri="{FF2B5EF4-FFF2-40B4-BE49-F238E27FC236}">
                  <a16:creationId xmlns:a16="http://schemas.microsoft.com/office/drawing/2014/main" id="{F4083FB8-6707-12BC-1D9B-28DEB581D4E4}"/>
                </a:ext>
              </a:extLst>
            </p:cNvPr>
            <p:cNvSpPr/>
            <p:nvPr/>
          </p:nvSpPr>
          <p:spPr>
            <a:xfrm>
              <a:off x="3095660" y="1385516"/>
              <a:ext cx="1619915" cy="1217066"/>
            </a:xfrm>
            <a:prstGeom prst="ellipse">
              <a:avLst/>
            </a:prstGeom>
            <a:noFill/>
            <a:ln w="12700" cap="flat" cmpd="sng" algn="ctr">
              <a:solidFill>
                <a:srgbClr val="000000">
                  <a:shade val="15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1400" b="0" i="0" u="none" strike="noStrike" kern="0" cap="none" spc="0" normalizeH="0" baseline="0" noProof="0" dirty="0">
                  <a:ln>
                    <a:noFill/>
                  </a:ln>
                  <a:solidFill>
                    <a:srgbClr val="000000"/>
                  </a:solidFill>
                  <a:effectLst/>
                  <a:uLnTx/>
                  <a:uFillTx/>
                  <a:latin typeface="Work Sans" pitchFamily="2" charset="77"/>
                  <a:ea typeface="メイリオ"/>
                </a:rPr>
                <a:t>Retrieved Context</a:t>
              </a:r>
              <a:endParaRPr kumimoji="1" lang="en-IN" sz="1400" b="0" i="0" u="none" strike="noStrike" kern="0" cap="none" spc="0" normalizeH="0" baseline="0" noProof="0" dirty="0">
                <a:ln>
                  <a:noFill/>
                </a:ln>
                <a:solidFill>
                  <a:srgbClr val="000000"/>
                </a:solidFill>
                <a:effectLst/>
                <a:uLnTx/>
                <a:uFillTx/>
                <a:latin typeface="Work Sans" pitchFamily="2" charset="77"/>
                <a:ea typeface="メイリオ"/>
              </a:endParaRPr>
            </a:p>
          </p:txBody>
        </p:sp>
        <p:sp>
          <p:nvSpPr>
            <p:cNvPr id="16" name="Oval 15">
              <a:extLst>
                <a:ext uri="{FF2B5EF4-FFF2-40B4-BE49-F238E27FC236}">
                  <a16:creationId xmlns:a16="http://schemas.microsoft.com/office/drawing/2014/main" id="{66A8C457-6316-10CC-3E9D-51E13095B889}"/>
                </a:ext>
              </a:extLst>
            </p:cNvPr>
            <p:cNvSpPr/>
            <p:nvPr/>
          </p:nvSpPr>
          <p:spPr>
            <a:xfrm>
              <a:off x="7180325" y="1392159"/>
              <a:ext cx="1619915" cy="1217066"/>
            </a:xfrm>
            <a:prstGeom prst="ellipse">
              <a:avLst/>
            </a:prstGeom>
            <a:noFill/>
            <a:ln w="12700" cap="flat" cmpd="sng" algn="ctr">
              <a:solidFill>
                <a:srgbClr val="000000">
                  <a:shade val="15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1400" b="0" i="0" u="none" strike="noStrike" kern="0" cap="none" spc="0" normalizeH="0" baseline="0" noProof="0">
                  <a:ln>
                    <a:noFill/>
                  </a:ln>
                  <a:solidFill>
                    <a:srgbClr val="000000"/>
                  </a:solidFill>
                  <a:effectLst/>
                  <a:uLnTx/>
                  <a:uFillTx/>
                  <a:latin typeface="Work Sans" pitchFamily="2" charset="77"/>
                  <a:ea typeface="メイリオ"/>
                </a:rPr>
                <a:t>Correct Context</a:t>
              </a:r>
              <a:endParaRPr kumimoji="1" lang="en-IN" sz="1400" b="0" i="0" u="none" strike="noStrike" kern="0" cap="none" spc="0" normalizeH="0" baseline="0" noProof="0">
                <a:ln>
                  <a:noFill/>
                </a:ln>
                <a:solidFill>
                  <a:srgbClr val="000000"/>
                </a:solidFill>
                <a:effectLst/>
                <a:uLnTx/>
                <a:uFillTx/>
                <a:latin typeface="Work Sans" pitchFamily="2" charset="77"/>
                <a:ea typeface="メイリオ"/>
              </a:endParaRPr>
            </a:p>
          </p:txBody>
        </p:sp>
        <p:sp>
          <p:nvSpPr>
            <p:cNvPr id="17" name="Oval 16">
              <a:extLst>
                <a:ext uri="{FF2B5EF4-FFF2-40B4-BE49-F238E27FC236}">
                  <a16:creationId xmlns:a16="http://schemas.microsoft.com/office/drawing/2014/main" id="{1BF74718-BDA4-CA9D-95C3-FF5E0DCEC539}"/>
                </a:ext>
              </a:extLst>
            </p:cNvPr>
            <p:cNvSpPr/>
            <p:nvPr/>
          </p:nvSpPr>
          <p:spPr>
            <a:xfrm>
              <a:off x="5278563" y="1416114"/>
              <a:ext cx="1338773" cy="1217066"/>
            </a:xfrm>
            <a:prstGeom prst="ellipse">
              <a:avLst/>
            </a:prstGeom>
            <a:noFill/>
            <a:ln w="12700" cap="flat" cmpd="sng" algn="ctr">
              <a:solidFill>
                <a:srgbClr val="000000">
                  <a:shade val="15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1400" b="1" i="0" u="none" strike="noStrike" kern="0" cap="none" spc="0" normalizeH="0" baseline="0" noProof="0" dirty="0">
                  <a:ln>
                    <a:noFill/>
                  </a:ln>
                  <a:solidFill>
                    <a:srgbClr val="000000"/>
                  </a:solidFill>
                  <a:effectLst/>
                  <a:uLnTx/>
                  <a:uFillTx/>
                  <a:latin typeface="Work Sans" pitchFamily="2" charset="77"/>
                  <a:ea typeface="メイリオ"/>
                </a:rPr>
                <a:t>Judge</a:t>
              </a:r>
              <a:endParaRPr kumimoji="1" lang="en-IN" sz="1400" b="1" i="0" u="none" strike="noStrike" kern="0" cap="none" spc="0" normalizeH="0" baseline="0" noProof="0" dirty="0">
                <a:ln>
                  <a:noFill/>
                </a:ln>
                <a:solidFill>
                  <a:srgbClr val="000000"/>
                </a:solidFill>
                <a:effectLst/>
                <a:uLnTx/>
                <a:uFillTx/>
                <a:latin typeface="Work Sans" pitchFamily="2" charset="77"/>
                <a:ea typeface="メイリオ"/>
              </a:endParaRPr>
            </a:p>
          </p:txBody>
        </p:sp>
        <p:sp>
          <p:nvSpPr>
            <p:cNvPr id="18" name="Arrow: Right 39">
              <a:extLst>
                <a:ext uri="{FF2B5EF4-FFF2-40B4-BE49-F238E27FC236}">
                  <a16:creationId xmlns:a16="http://schemas.microsoft.com/office/drawing/2014/main" id="{0BA6C0EA-BB68-F7A5-BC26-EA17AB923762}"/>
                </a:ext>
              </a:extLst>
            </p:cNvPr>
            <p:cNvSpPr/>
            <p:nvPr/>
          </p:nvSpPr>
          <p:spPr>
            <a:xfrm>
              <a:off x="4746030" y="1881492"/>
              <a:ext cx="502078" cy="364112"/>
            </a:xfrm>
            <a:prstGeom prst="rightArrow">
              <a:avLst/>
            </a:prstGeom>
            <a:solidFill>
              <a:srgbClr val="FFFFFF">
                <a:lumMod val="50000"/>
              </a:srgbClr>
            </a:solidFill>
            <a:ln w="12700" cap="flat" cmpd="sng" algn="ctr">
              <a:solidFill>
                <a:srgbClr val="000000">
                  <a:shade val="15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IN" sz="1400" b="0" i="0" u="none" strike="noStrike" kern="0" cap="none" spc="0" normalizeH="0" baseline="0" noProof="0">
                <a:ln>
                  <a:noFill/>
                </a:ln>
                <a:solidFill>
                  <a:srgbClr val="FFFFFF"/>
                </a:solidFill>
                <a:effectLst/>
                <a:uLnTx/>
                <a:uFillTx/>
                <a:latin typeface="Work Sans" pitchFamily="2" charset="77"/>
                <a:ea typeface="メイリオ"/>
              </a:endParaRPr>
            </a:p>
          </p:txBody>
        </p:sp>
        <p:sp>
          <p:nvSpPr>
            <p:cNvPr id="19" name="Arrow: Right 40">
              <a:extLst>
                <a:ext uri="{FF2B5EF4-FFF2-40B4-BE49-F238E27FC236}">
                  <a16:creationId xmlns:a16="http://schemas.microsoft.com/office/drawing/2014/main" id="{1D6B727B-ED49-9CBB-101D-6B5C2B4C851A}"/>
                </a:ext>
              </a:extLst>
            </p:cNvPr>
            <p:cNvSpPr/>
            <p:nvPr/>
          </p:nvSpPr>
          <p:spPr>
            <a:xfrm rot="10800000">
              <a:off x="6647791" y="1842591"/>
              <a:ext cx="502078" cy="364112"/>
            </a:xfrm>
            <a:prstGeom prst="rightArrow">
              <a:avLst/>
            </a:prstGeom>
            <a:solidFill>
              <a:srgbClr val="FFFFFF">
                <a:lumMod val="50000"/>
              </a:srgbClr>
            </a:solidFill>
            <a:ln w="12700" cap="flat" cmpd="sng" algn="ctr">
              <a:solidFill>
                <a:srgbClr val="000000">
                  <a:shade val="15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IN" sz="1400" b="0" i="0" u="none" strike="noStrike" kern="0" cap="none" spc="0" normalizeH="0" baseline="0" noProof="0">
                <a:ln>
                  <a:noFill/>
                </a:ln>
                <a:solidFill>
                  <a:srgbClr val="FFFFFF"/>
                </a:solidFill>
                <a:effectLst/>
                <a:uLnTx/>
                <a:uFillTx/>
                <a:latin typeface="Work Sans" pitchFamily="2" charset="77"/>
                <a:ea typeface="メイリオ"/>
              </a:endParaRPr>
            </a:p>
          </p:txBody>
        </p:sp>
      </p:grpSp>
      <p:sp>
        <p:nvSpPr>
          <p:cNvPr id="20" name="Text Placeholder 4">
            <a:extLst>
              <a:ext uri="{FF2B5EF4-FFF2-40B4-BE49-F238E27FC236}">
                <a16:creationId xmlns:a16="http://schemas.microsoft.com/office/drawing/2014/main" id="{46CC6CAA-1259-E669-DD38-8E630834C504}"/>
              </a:ext>
            </a:extLst>
          </p:cNvPr>
          <p:cNvSpPr txBox="1">
            <a:spLocks/>
          </p:cNvSpPr>
          <p:nvPr/>
        </p:nvSpPr>
        <p:spPr>
          <a:xfrm>
            <a:off x="266406" y="5457278"/>
            <a:ext cx="11789229" cy="428050"/>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kumimoji="1" sz="1600" kern="1200">
                <a:solidFill>
                  <a:schemeClr val="tx1"/>
                </a:solidFill>
                <a:latin typeface="Meiryo UI" panose="020B0604030504040204" pitchFamily="50" charset="-128"/>
                <a:ea typeface="Meiryo UI"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en-US" sz="1600" b="1" i="0" u="none" strike="noStrike" kern="1200" cap="none" spc="0" normalizeH="0" baseline="0" noProof="0" dirty="0">
                <a:ln>
                  <a:noFill/>
                </a:ln>
                <a:solidFill>
                  <a:srgbClr val="000000"/>
                </a:solidFill>
                <a:effectLst/>
                <a:uLnTx/>
                <a:uFillTx/>
                <a:latin typeface="Work Sans" pitchFamily="2" charset="77"/>
              </a:rPr>
              <a:t>But even then, with the correct context, sometimes the LLM doesn’t ground the output in the context leading to hallucinations! </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en-US" sz="1600" b="0" i="1" u="none" strike="noStrike" kern="1200" cap="none" spc="0" normalizeH="0" baseline="0" noProof="0" dirty="0">
                <a:ln>
                  <a:noFill/>
                </a:ln>
                <a:solidFill>
                  <a:srgbClr val="000000"/>
                </a:solidFill>
                <a:effectLst/>
                <a:highlight>
                  <a:srgbClr val="FFFF00"/>
                </a:highlight>
                <a:uLnTx/>
                <a:uFillTx/>
                <a:latin typeface="Work Sans" pitchFamily="2" charset="77"/>
              </a:rPr>
              <a:t>SOLUTION: There are a lot of evaluation metrics that help address these varied issues. </a:t>
            </a:r>
            <a:endParaRPr kumimoji="1" lang="en-IN" sz="1600" b="0" i="1" u="none" strike="noStrike" kern="1200" cap="none" spc="0" normalizeH="0" baseline="0" noProof="0" dirty="0">
              <a:ln>
                <a:noFill/>
              </a:ln>
              <a:solidFill>
                <a:srgbClr val="000000"/>
              </a:solidFill>
              <a:effectLst/>
              <a:highlight>
                <a:srgbClr val="FFFF00"/>
              </a:highlight>
              <a:uLnTx/>
              <a:uFillTx/>
              <a:latin typeface="Work Sans" pitchFamily="2" charset="77"/>
            </a:endParaRPr>
          </a:p>
        </p:txBody>
      </p:sp>
      <p:sp>
        <p:nvSpPr>
          <p:cNvPr id="21" name="TextBox 20">
            <a:extLst>
              <a:ext uri="{FF2B5EF4-FFF2-40B4-BE49-F238E27FC236}">
                <a16:creationId xmlns:a16="http://schemas.microsoft.com/office/drawing/2014/main" id="{13D677AC-D14C-B239-5C0E-FFAE8C1CD742}"/>
              </a:ext>
            </a:extLst>
          </p:cNvPr>
          <p:cNvSpPr txBox="1"/>
          <p:nvPr/>
        </p:nvSpPr>
        <p:spPr>
          <a:xfrm>
            <a:off x="851736" y="2575311"/>
            <a:ext cx="3679514" cy="364837"/>
          </a:xfrm>
          <a:prstGeom prst="rect">
            <a:avLst/>
          </a:prstGeom>
          <a:solidFill>
            <a:srgbClr val="FFFFFF">
              <a:lumMod val="50000"/>
            </a:srgb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sz="1800" b="0" i="0" u="none" strike="noStrike" kern="0" cap="none" spc="0" normalizeH="0" baseline="0" noProof="0" dirty="0">
                <a:ln>
                  <a:noFill/>
                </a:ln>
                <a:solidFill>
                  <a:srgbClr val="FFFFFF"/>
                </a:solidFill>
                <a:effectLst/>
                <a:uLnTx/>
                <a:uFillTx/>
                <a:latin typeface="Work Sans" pitchFamily="2" charset="77"/>
                <a:ea typeface="メイリオ"/>
              </a:rPr>
              <a:t>Output vs. Output </a:t>
            </a:r>
            <a:r>
              <a:rPr kumimoji="1" lang="en-US" sz="1800" b="0" i="0" u="none" strike="noStrike" kern="0" cap="none" spc="0" normalizeH="0" baseline="0" noProof="0" dirty="0" err="1">
                <a:ln>
                  <a:noFill/>
                </a:ln>
                <a:solidFill>
                  <a:srgbClr val="FFFFFF"/>
                </a:solidFill>
                <a:effectLst/>
                <a:uLnTx/>
                <a:uFillTx/>
                <a:latin typeface="Work Sans" pitchFamily="2" charset="77"/>
                <a:ea typeface="メイリオ"/>
              </a:rPr>
              <a:t>Evalua</a:t>
            </a:r>
            <a:r>
              <a:rPr kumimoji="1" lang="en-US" sz="1800" b="0" i="0" u="none" strike="noStrike" kern="0" cap="none" spc="0" normalizeH="0" baseline="0" noProof="0" dirty="0">
                <a:ln>
                  <a:noFill/>
                </a:ln>
                <a:solidFill>
                  <a:srgbClr val="FFFFFF"/>
                </a:solidFill>
                <a:effectLst/>
                <a:uLnTx/>
                <a:uFillTx/>
                <a:latin typeface="Work Sans" pitchFamily="2" charset="77"/>
                <a:ea typeface="メイリオ"/>
              </a:rPr>
              <a:t>tion</a:t>
            </a:r>
            <a:endParaRPr kumimoji="1" lang="en-IN" sz="1800" b="0" i="0" u="none" strike="noStrike" kern="0" cap="none" spc="0" normalizeH="0" baseline="0" noProof="0" dirty="0">
              <a:ln>
                <a:noFill/>
              </a:ln>
              <a:solidFill>
                <a:srgbClr val="FFFFFF"/>
              </a:solidFill>
              <a:effectLst/>
              <a:uLnTx/>
              <a:uFillTx/>
              <a:latin typeface="Work Sans" pitchFamily="2" charset="77"/>
              <a:ea typeface="メイリオ"/>
            </a:endParaRPr>
          </a:p>
        </p:txBody>
      </p:sp>
      <p:sp>
        <p:nvSpPr>
          <p:cNvPr id="22" name="TextBox 21">
            <a:extLst>
              <a:ext uri="{FF2B5EF4-FFF2-40B4-BE49-F238E27FC236}">
                <a16:creationId xmlns:a16="http://schemas.microsoft.com/office/drawing/2014/main" id="{06355404-F830-5A5E-386D-8205DDE2F7D2}"/>
              </a:ext>
            </a:extLst>
          </p:cNvPr>
          <p:cNvSpPr txBox="1"/>
          <p:nvPr/>
        </p:nvSpPr>
        <p:spPr>
          <a:xfrm>
            <a:off x="6862132" y="2573261"/>
            <a:ext cx="3959577" cy="364837"/>
          </a:xfrm>
          <a:prstGeom prst="rect">
            <a:avLst/>
          </a:prstGeom>
          <a:solidFill>
            <a:srgbClr val="FFFFFF">
              <a:lumMod val="50000"/>
            </a:srgb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sz="1800" b="0" i="0" u="none" strike="noStrike" kern="0" cap="none" spc="0" normalizeH="0" baseline="0" noProof="0" dirty="0">
                <a:ln>
                  <a:noFill/>
                </a:ln>
                <a:solidFill>
                  <a:srgbClr val="FFFFFF"/>
                </a:solidFill>
                <a:effectLst/>
                <a:uLnTx/>
                <a:uFillTx/>
                <a:latin typeface="Work Sans" pitchFamily="2" charset="77"/>
                <a:ea typeface="メイリオ"/>
              </a:rPr>
              <a:t>Context vs. Context Evaluation</a:t>
            </a:r>
            <a:endParaRPr kumimoji="1" lang="en-IN" sz="1800" b="0" i="0" u="none" strike="noStrike" kern="0" cap="none" spc="0" normalizeH="0" baseline="0" noProof="0" dirty="0">
              <a:ln>
                <a:noFill/>
              </a:ln>
              <a:solidFill>
                <a:srgbClr val="FFFFFF"/>
              </a:solidFill>
              <a:effectLst/>
              <a:uLnTx/>
              <a:uFillTx/>
              <a:latin typeface="Work Sans" pitchFamily="2" charset="77"/>
              <a:ea typeface="メイリオ"/>
            </a:endParaRPr>
          </a:p>
        </p:txBody>
      </p:sp>
      <p:sp>
        <p:nvSpPr>
          <p:cNvPr id="23" name="Text Placeholder 4">
            <a:extLst>
              <a:ext uri="{FF2B5EF4-FFF2-40B4-BE49-F238E27FC236}">
                <a16:creationId xmlns:a16="http://schemas.microsoft.com/office/drawing/2014/main" id="{6ED68C3F-D099-1F8B-50DA-5F08B61A7401}"/>
              </a:ext>
            </a:extLst>
          </p:cNvPr>
          <p:cNvSpPr txBox="1">
            <a:spLocks/>
          </p:cNvSpPr>
          <p:nvPr/>
        </p:nvSpPr>
        <p:spPr>
          <a:xfrm>
            <a:off x="6529517" y="1046078"/>
            <a:ext cx="5352192" cy="832752"/>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kumimoji="1" sz="1600" kern="1200">
                <a:solidFill>
                  <a:schemeClr val="tx1"/>
                </a:solidFill>
                <a:latin typeface="Meiryo UI" panose="020B0604030504040204" pitchFamily="50" charset="-128"/>
                <a:ea typeface="Meiryo UI"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en-US" sz="1600" b="0" i="0" u="none" strike="noStrike" kern="1200" cap="none" spc="0" normalizeH="0" baseline="0" noProof="0" dirty="0">
                <a:ln>
                  <a:noFill/>
                </a:ln>
                <a:solidFill>
                  <a:srgbClr val="000000"/>
                </a:solidFill>
                <a:effectLst/>
                <a:uLnTx/>
                <a:uFillTx/>
                <a:latin typeface="Work Sans" pitchFamily="2" charset="77"/>
              </a:rPr>
              <a:t>However, remember such an LLM application is based off RAG, and instead of only focusing on “G” = Generation, </a:t>
            </a:r>
            <a:r>
              <a:rPr kumimoji="1" lang="en-US" sz="1600" b="1" i="0" u="none" strike="noStrike" kern="1200" cap="none" spc="0" normalizeH="0" baseline="0" noProof="0" dirty="0">
                <a:ln>
                  <a:noFill/>
                </a:ln>
                <a:solidFill>
                  <a:srgbClr val="000000"/>
                </a:solidFill>
                <a:effectLst/>
                <a:uLnTx/>
                <a:uFillTx/>
                <a:latin typeface="Work Sans" pitchFamily="2" charset="77"/>
              </a:rPr>
              <a:t>we need to also evaluate the “R” = Retrieval which is the other main pillar of such an application.</a:t>
            </a:r>
          </a:p>
        </p:txBody>
      </p:sp>
      <p:sp>
        <p:nvSpPr>
          <p:cNvPr id="24" name="Text Placeholder 4">
            <a:extLst>
              <a:ext uri="{FF2B5EF4-FFF2-40B4-BE49-F238E27FC236}">
                <a16:creationId xmlns:a16="http://schemas.microsoft.com/office/drawing/2014/main" id="{992F7BE1-0042-EAE1-C13E-5CD7FD9958E3}"/>
              </a:ext>
            </a:extLst>
          </p:cNvPr>
          <p:cNvSpPr txBox="1">
            <a:spLocks/>
          </p:cNvSpPr>
          <p:nvPr/>
        </p:nvSpPr>
        <p:spPr>
          <a:xfrm>
            <a:off x="422769" y="1137623"/>
            <a:ext cx="4865629" cy="916027"/>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kumimoji="1" sz="1600" kern="1200">
                <a:solidFill>
                  <a:schemeClr val="tx1"/>
                </a:solidFill>
                <a:latin typeface="Meiryo UI" panose="020B0604030504040204" pitchFamily="50" charset="-128"/>
                <a:ea typeface="Meiryo UI"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en-US" sz="1600" b="0" i="0" u="none" strike="noStrike" kern="1200" cap="none" spc="0" normalizeH="0" baseline="0" noProof="0" dirty="0">
                <a:ln>
                  <a:noFill/>
                </a:ln>
                <a:solidFill>
                  <a:srgbClr val="000000"/>
                </a:solidFill>
                <a:effectLst/>
                <a:uLnTx/>
                <a:uFillTx/>
                <a:latin typeface="Work Sans" pitchFamily="2" charset="77"/>
              </a:rPr>
              <a:t>Typically we think of evaluating only the outputs. And if the result is poor, we might attribute it to the LLM itself.</a:t>
            </a:r>
          </a:p>
        </p:txBody>
      </p:sp>
    </p:spTree>
    <p:extLst>
      <p:ext uri="{BB962C8B-B14F-4D97-AF65-F5344CB8AC3E}">
        <p14:creationId xmlns:p14="http://schemas.microsoft.com/office/powerpoint/2010/main" val="1861701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3">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0">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build="allAtOnce"/>
      <p:bldP spid="24"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0CF793-59CA-98E0-9ED8-F4D1BE9EE4A7}"/>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4076D36F-742B-D213-BE61-C1F67F1D0F80}"/>
              </a:ext>
            </a:extLst>
          </p:cNvPr>
          <p:cNvSpPr txBox="1"/>
          <p:nvPr/>
        </p:nvSpPr>
        <p:spPr>
          <a:xfrm>
            <a:off x="304802" y="1105452"/>
            <a:ext cx="11292114" cy="526297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sz="1600" b="0" i="0" u="none" strike="noStrike" kern="1200" cap="none" spc="0" normalizeH="0" baseline="0" noProof="0" dirty="0">
                <a:ln>
                  <a:noFill/>
                </a:ln>
                <a:solidFill>
                  <a:srgbClr val="000000"/>
                </a:solidFill>
                <a:effectLst/>
                <a:uLnTx/>
                <a:uFillTx/>
                <a:latin typeface="Work Sans" pitchFamily="2" charset="77"/>
                <a:ea typeface="メイリオ"/>
              </a:rPr>
              <a:t>As we discussed, there are more dimensions than just </a:t>
            </a:r>
            <a:r>
              <a:rPr kumimoji="1" lang="en-US" sz="1600" b="0" i="1" u="none" strike="noStrike" kern="1200" cap="none" spc="0" normalizeH="0" baseline="0" noProof="0" dirty="0">
                <a:ln>
                  <a:noFill/>
                </a:ln>
                <a:solidFill>
                  <a:srgbClr val="000000"/>
                </a:solidFill>
                <a:effectLst/>
                <a:uLnTx/>
                <a:uFillTx/>
                <a:latin typeface="Work Sans" pitchFamily="2" charset="77"/>
                <a:ea typeface="メイリオ"/>
              </a:rPr>
              <a:t>output vs. output evaluation</a:t>
            </a:r>
            <a:r>
              <a:rPr kumimoji="1" lang="en-US" sz="1600" b="0" i="0" u="none" strike="noStrike" kern="1200" cap="none" spc="0" normalizeH="0" baseline="0" noProof="0" dirty="0">
                <a:ln>
                  <a:noFill/>
                </a:ln>
                <a:solidFill>
                  <a:srgbClr val="000000"/>
                </a:solidFill>
                <a:effectLst/>
                <a:uLnTx/>
                <a:uFillTx/>
                <a:latin typeface="Work Sans" pitchFamily="2" charset="77"/>
                <a:ea typeface="メイリオ"/>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600" b="0" i="0" u="none" strike="noStrike" kern="1200" cap="none" spc="0" normalizeH="0" baseline="0" noProof="0" dirty="0">
              <a:ln>
                <a:noFill/>
              </a:ln>
              <a:solidFill>
                <a:srgbClr val="000000"/>
              </a:solidFill>
              <a:effectLst/>
              <a:uLnTx/>
              <a:uFillTx/>
              <a:latin typeface="Work Sans" pitchFamily="2" charset="77"/>
              <a:ea typeface="メイリオ"/>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600" b="0" i="0" u="none" strike="noStrike" kern="1200" cap="none" spc="0" normalizeH="0" baseline="0" noProof="0" dirty="0">
              <a:ln>
                <a:noFill/>
              </a:ln>
              <a:solidFill>
                <a:srgbClr val="000000"/>
              </a:solidFill>
              <a:effectLst/>
              <a:uLnTx/>
              <a:uFillTx/>
              <a:latin typeface="Work Sans" pitchFamily="2" charset="77"/>
              <a:ea typeface="メイリオ"/>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600" b="0" i="0" u="none" strike="noStrike" kern="1200" cap="none" spc="0" normalizeH="0" baseline="0" noProof="0" dirty="0">
              <a:ln>
                <a:noFill/>
              </a:ln>
              <a:solidFill>
                <a:srgbClr val="000000"/>
              </a:solidFill>
              <a:effectLst/>
              <a:uLnTx/>
              <a:uFillTx/>
              <a:latin typeface="Work Sans" pitchFamily="2" charset="77"/>
              <a:ea typeface="メイリオ"/>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600" b="0" i="0" u="none" strike="noStrike" kern="1200" cap="none" spc="0" normalizeH="0" baseline="0" noProof="0" dirty="0">
              <a:ln>
                <a:noFill/>
              </a:ln>
              <a:solidFill>
                <a:srgbClr val="000000"/>
              </a:solidFill>
              <a:effectLst/>
              <a:uLnTx/>
              <a:uFillTx/>
              <a:latin typeface="Work Sans" pitchFamily="2" charset="77"/>
              <a:ea typeface="メイリオ"/>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600" b="0" i="0" u="none" strike="noStrike" kern="1200" cap="none" spc="0" normalizeH="0" baseline="0" noProof="0" dirty="0">
              <a:ln>
                <a:noFill/>
              </a:ln>
              <a:solidFill>
                <a:srgbClr val="000000"/>
              </a:solidFill>
              <a:effectLst/>
              <a:uLnTx/>
              <a:uFillTx/>
              <a:latin typeface="Work Sans" pitchFamily="2" charset="77"/>
              <a:ea typeface="メイリオ"/>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sz="1600" b="1" i="0" u="none" strike="noStrike" kern="1200" cap="none" spc="0" normalizeH="0" baseline="0" noProof="0" dirty="0">
                <a:ln>
                  <a:noFill/>
                </a:ln>
                <a:solidFill>
                  <a:srgbClr val="000000"/>
                </a:solidFill>
                <a:effectLst/>
                <a:uLnTx/>
                <a:uFillTx/>
                <a:latin typeface="Work Sans" pitchFamily="2" charset="77"/>
                <a:ea typeface="メイリオ"/>
              </a:rPr>
              <a:t>But HOW do we do this?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600" b="1" i="0" u="none" strike="noStrike" kern="1200" cap="none" spc="0" normalizeH="0" baseline="0" noProof="0" dirty="0">
              <a:ln>
                <a:noFill/>
              </a:ln>
              <a:solidFill>
                <a:srgbClr val="000000"/>
              </a:solidFill>
              <a:effectLst/>
              <a:uLnTx/>
              <a:uFillTx/>
              <a:latin typeface="Work Sans" pitchFamily="2" charset="77"/>
              <a:ea typeface="メイリオ"/>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600" b="1" i="0" u="none" strike="noStrike" kern="1200" cap="none" spc="0" normalizeH="0" baseline="0" noProof="0" dirty="0">
              <a:ln>
                <a:noFill/>
              </a:ln>
              <a:solidFill>
                <a:srgbClr val="000000"/>
              </a:solidFill>
              <a:effectLst/>
              <a:uLnTx/>
              <a:uFillTx/>
              <a:latin typeface="Work Sans" pitchFamily="2" charset="77"/>
              <a:ea typeface="メイリオ"/>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600" b="1" i="0" u="none" strike="noStrike" kern="1200" cap="none" spc="0" normalizeH="0" baseline="0" noProof="0" dirty="0">
              <a:ln>
                <a:noFill/>
              </a:ln>
              <a:solidFill>
                <a:srgbClr val="000000"/>
              </a:solidFill>
              <a:effectLst/>
              <a:uLnTx/>
              <a:uFillTx/>
              <a:latin typeface="Work Sans" pitchFamily="2" charset="77"/>
              <a:ea typeface="メイリオ"/>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600" b="1" i="0" u="none" strike="noStrike" kern="1200" cap="none" spc="0" normalizeH="0" baseline="0" noProof="0" dirty="0">
              <a:ln>
                <a:noFill/>
              </a:ln>
              <a:solidFill>
                <a:srgbClr val="000000"/>
              </a:solidFill>
              <a:effectLst/>
              <a:uLnTx/>
              <a:uFillTx/>
              <a:latin typeface="Work Sans" pitchFamily="2" charset="77"/>
              <a:ea typeface="メイリオ"/>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600" b="1" i="0" u="none" strike="noStrike" kern="1200" cap="none" spc="0" normalizeH="0" baseline="0" noProof="0" dirty="0">
              <a:ln>
                <a:noFill/>
              </a:ln>
              <a:solidFill>
                <a:srgbClr val="000000"/>
              </a:solidFill>
              <a:effectLst/>
              <a:uLnTx/>
              <a:uFillTx/>
              <a:latin typeface="Work Sans" pitchFamily="2" charset="77"/>
              <a:ea typeface="メイリオ"/>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600" b="1" i="0" u="none" strike="noStrike" kern="1200" cap="none" spc="0" normalizeH="0" baseline="0" noProof="0" dirty="0">
              <a:ln>
                <a:noFill/>
              </a:ln>
              <a:solidFill>
                <a:srgbClr val="000000"/>
              </a:solidFill>
              <a:effectLst/>
              <a:uLnTx/>
              <a:uFillTx/>
              <a:latin typeface="Work Sans" pitchFamily="2" charset="77"/>
              <a:ea typeface="メイリオ"/>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600" b="1" dirty="0">
              <a:solidFill>
                <a:srgbClr val="000000"/>
              </a:solidFill>
              <a:latin typeface="Work Sans" pitchFamily="2" charset="77"/>
              <a:ea typeface="メイリオ"/>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600" b="1" i="0" u="none" strike="noStrike" kern="1200" cap="none" spc="0" normalizeH="0" baseline="0" noProof="0" dirty="0">
              <a:ln>
                <a:noFill/>
              </a:ln>
              <a:solidFill>
                <a:srgbClr val="000000"/>
              </a:solidFill>
              <a:effectLst/>
              <a:uLnTx/>
              <a:uFillTx/>
              <a:latin typeface="Work Sans" pitchFamily="2" charset="77"/>
              <a:ea typeface="メイリオ"/>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600" b="1" i="0" u="none" strike="noStrike" kern="1200" cap="none" spc="0" normalizeH="0" baseline="0" noProof="0" dirty="0">
              <a:ln>
                <a:noFill/>
              </a:ln>
              <a:solidFill>
                <a:srgbClr val="000000"/>
              </a:solidFill>
              <a:effectLst/>
              <a:uLnTx/>
              <a:uFillTx/>
              <a:latin typeface="Work Sans" pitchFamily="2" charset="77"/>
              <a:ea typeface="メイリオ"/>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sz="1600" b="0" i="0" u="none" strike="noStrike" kern="1200" cap="none" spc="0" normalizeH="0" baseline="0" noProof="0" dirty="0">
                <a:ln>
                  <a:noFill/>
                </a:ln>
                <a:solidFill>
                  <a:srgbClr val="000000"/>
                </a:solidFill>
                <a:effectLst/>
                <a:uLnTx/>
                <a:uFillTx/>
                <a:latin typeface="Work Sans" pitchFamily="2" charset="77"/>
                <a:ea typeface="メイリオ"/>
              </a:rPr>
              <a:t>Judge can be </a:t>
            </a:r>
          </a:p>
          <a:p>
            <a:pPr marL="342900" marR="0" lvl="0" indent="-342900" algn="l" defTabSz="914400" rtl="0" eaLnBrk="1" fontAlgn="auto" latinLnBrk="0" hangingPunct="1">
              <a:lnSpc>
                <a:spcPct val="100000"/>
              </a:lnSpc>
              <a:spcBef>
                <a:spcPts val="0"/>
              </a:spcBef>
              <a:spcAft>
                <a:spcPts val="0"/>
              </a:spcAft>
              <a:buClrTx/>
              <a:buSzTx/>
              <a:buFontTx/>
              <a:buAutoNum type="arabicParenR"/>
              <a:tabLst/>
              <a:defRPr/>
            </a:pPr>
            <a:r>
              <a:rPr kumimoji="1" lang="en-US" sz="1600" b="0" i="0" u="none" strike="noStrike" kern="1200" cap="none" spc="0" normalizeH="0" baseline="0" noProof="0" dirty="0">
                <a:ln>
                  <a:noFill/>
                </a:ln>
                <a:solidFill>
                  <a:srgbClr val="000000"/>
                </a:solidFill>
                <a:effectLst/>
                <a:uLnTx/>
                <a:uFillTx/>
                <a:latin typeface="Work Sans" pitchFamily="2" charset="77"/>
                <a:ea typeface="メイリオ"/>
              </a:rPr>
              <a:t>Human (</a:t>
            </a:r>
            <a:r>
              <a:rPr kumimoji="1" lang="en-US" sz="1600" b="1" i="1" u="none" strike="noStrike" kern="1200" cap="none" spc="0" normalizeH="0" baseline="0" noProof="0" dirty="0">
                <a:ln>
                  <a:noFill/>
                </a:ln>
                <a:solidFill>
                  <a:srgbClr val="000000"/>
                </a:solidFill>
                <a:effectLst/>
                <a:uLnTx/>
                <a:uFillTx/>
                <a:latin typeface="Work Sans" pitchFamily="2" charset="77"/>
                <a:ea typeface="メイリオ"/>
              </a:rPr>
              <a:t>pros</a:t>
            </a:r>
            <a:r>
              <a:rPr kumimoji="1" lang="en-US" sz="1600" b="0" i="1" u="none" strike="noStrike" kern="1200" cap="none" spc="0" normalizeH="0" baseline="0" noProof="0" dirty="0">
                <a:ln>
                  <a:noFill/>
                </a:ln>
                <a:solidFill>
                  <a:srgbClr val="000000"/>
                </a:solidFill>
                <a:effectLst/>
                <a:uLnTx/>
                <a:uFillTx/>
                <a:latin typeface="Work Sans" pitchFamily="2" charset="77"/>
                <a:ea typeface="メイリオ"/>
              </a:rPr>
              <a:t>: super good; </a:t>
            </a:r>
            <a:r>
              <a:rPr kumimoji="1" lang="en-US" sz="1600" b="1" i="1" u="none" strike="noStrike" kern="1200" cap="none" spc="0" normalizeH="0" baseline="0" noProof="0" dirty="0">
                <a:ln>
                  <a:noFill/>
                </a:ln>
                <a:solidFill>
                  <a:srgbClr val="000000"/>
                </a:solidFill>
                <a:effectLst/>
                <a:uLnTx/>
                <a:uFillTx/>
                <a:latin typeface="Work Sans" pitchFamily="2" charset="77"/>
                <a:ea typeface="メイリオ"/>
              </a:rPr>
              <a:t>cons</a:t>
            </a:r>
            <a:r>
              <a:rPr kumimoji="1" lang="en-US" sz="1600" b="0" i="1" u="none" strike="noStrike" kern="1200" cap="none" spc="0" normalizeH="0" baseline="0" noProof="0" dirty="0">
                <a:ln>
                  <a:noFill/>
                </a:ln>
                <a:solidFill>
                  <a:srgbClr val="000000"/>
                </a:solidFill>
                <a:effectLst/>
                <a:uLnTx/>
                <a:uFillTx/>
                <a:latin typeface="Work Sans" pitchFamily="2" charset="77"/>
                <a:ea typeface="メイリオ"/>
              </a:rPr>
              <a:t>: time-expensive, not scalable</a:t>
            </a:r>
            <a:r>
              <a:rPr kumimoji="1" lang="en-US" sz="1600" b="0" i="0" u="none" strike="noStrike" kern="1200" cap="none" spc="0" normalizeH="0" baseline="0" noProof="0" dirty="0">
                <a:ln>
                  <a:noFill/>
                </a:ln>
                <a:solidFill>
                  <a:srgbClr val="000000"/>
                </a:solidFill>
                <a:effectLst/>
                <a:uLnTx/>
                <a:uFillTx/>
                <a:latin typeface="Work Sans" pitchFamily="2" charset="77"/>
                <a:ea typeface="メイリオ"/>
              </a:rPr>
              <a:t>)</a:t>
            </a:r>
          </a:p>
          <a:p>
            <a:pPr marL="342900" marR="0" lvl="0" indent="-342900" algn="l" defTabSz="914400" rtl="0" eaLnBrk="1" fontAlgn="auto" latinLnBrk="0" hangingPunct="1">
              <a:lnSpc>
                <a:spcPct val="100000"/>
              </a:lnSpc>
              <a:spcBef>
                <a:spcPts val="0"/>
              </a:spcBef>
              <a:spcAft>
                <a:spcPts val="0"/>
              </a:spcAft>
              <a:buClrTx/>
              <a:buSzTx/>
              <a:buFontTx/>
              <a:buAutoNum type="arabicParenR"/>
              <a:tabLst/>
              <a:defRPr/>
            </a:pPr>
            <a:r>
              <a:rPr kumimoji="1" lang="en-US" sz="1600" b="0" i="0" u="none" strike="noStrike" kern="1200" cap="none" spc="0" normalizeH="0" baseline="0" noProof="0" dirty="0">
                <a:ln>
                  <a:noFill/>
                </a:ln>
                <a:solidFill>
                  <a:srgbClr val="000000"/>
                </a:solidFill>
                <a:effectLst/>
                <a:uLnTx/>
                <a:uFillTx/>
                <a:latin typeface="Work Sans" pitchFamily="2" charset="77"/>
                <a:ea typeface="メイリオ"/>
              </a:rPr>
              <a:t>a Statistical NLP based method (</a:t>
            </a:r>
            <a:r>
              <a:rPr kumimoji="1" lang="en-US" sz="1600" b="1" i="1" u="none" strike="noStrike" kern="1200" cap="none" spc="0" normalizeH="0" baseline="0" noProof="0" dirty="0">
                <a:ln>
                  <a:noFill/>
                </a:ln>
                <a:solidFill>
                  <a:srgbClr val="000000"/>
                </a:solidFill>
                <a:effectLst/>
                <a:uLnTx/>
                <a:uFillTx/>
                <a:latin typeface="Work Sans" pitchFamily="2" charset="77"/>
                <a:ea typeface="メイリオ"/>
              </a:rPr>
              <a:t>pros</a:t>
            </a:r>
            <a:r>
              <a:rPr kumimoji="1" lang="en-US" sz="1600" b="0" i="1" u="none" strike="noStrike" kern="1200" cap="none" spc="0" normalizeH="0" baseline="0" noProof="0" dirty="0">
                <a:ln>
                  <a:noFill/>
                </a:ln>
                <a:solidFill>
                  <a:srgbClr val="000000"/>
                </a:solidFill>
                <a:effectLst/>
                <a:uLnTx/>
                <a:uFillTx/>
                <a:latin typeface="Work Sans" pitchFamily="2" charset="77"/>
                <a:ea typeface="メイリオ"/>
              </a:rPr>
              <a:t>: deterministic, scalable; </a:t>
            </a:r>
            <a:r>
              <a:rPr kumimoji="1" lang="en-US" sz="1600" b="1" i="1" u="none" strike="noStrike" kern="1200" cap="none" spc="0" normalizeH="0" baseline="0" noProof="0" dirty="0">
                <a:ln>
                  <a:noFill/>
                </a:ln>
                <a:solidFill>
                  <a:srgbClr val="000000"/>
                </a:solidFill>
                <a:effectLst/>
                <a:uLnTx/>
                <a:uFillTx/>
                <a:latin typeface="Work Sans" pitchFamily="2" charset="77"/>
                <a:ea typeface="メイリオ"/>
              </a:rPr>
              <a:t>cons</a:t>
            </a:r>
            <a:r>
              <a:rPr kumimoji="1" lang="en-US" sz="1600" b="0" i="1" u="none" strike="noStrike" kern="1200" cap="none" spc="0" normalizeH="0" baseline="0" noProof="0" dirty="0">
                <a:ln>
                  <a:noFill/>
                </a:ln>
                <a:solidFill>
                  <a:srgbClr val="000000"/>
                </a:solidFill>
                <a:effectLst/>
                <a:uLnTx/>
                <a:uFillTx/>
                <a:latin typeface="Work Sans" pitchFamily="2" charset="77"/>
                <a:ea typeface="メイリオ"/>
              </a:rPr>
              <a:t>: limited in semantic capabilities</a:t>
            </a:r>
            <a:r>
              <a:rPr kumimoji="1" lang="en-US" sz="1600" b="0" i="0" u="none" strike="noStrike" kern="1200" cap="none" spc="0" normalizeH="0" baseline="0" noProof="0" dirty="0">
                <a:ln>
                  <a:noFill/>
                </a:ln>
                <a:solidFill>
                  <a:srgbClr val="000000"/>
                </a:solidFill>
                <a:effectLst/>
                <a:uLnTx/>
                <a:uFillTx/>
                <a:latin typeface="Work Sans" pitchFamily="2" charset="77"/>
                <a:ea typeface="メイリオ"/>
              </a:rPr>
              <a:t>)</a:t>
            </a:r>
          </a:p>
          <a:p>
            <a:pPr marL="342900" marR="0" lvl="0" indent="-342900" algn="l" defTabSz="914400" rtl="0" eaLnBrk="1" fontAlgn="auto" latinLnBrk="0" hangingPunct="1">
              <a:lnSpc>
                <a:spcPct val="100000"/>
              </a:lnSpc>
              <a:spcBef>
                <a:spcPts val="0"/>
              </a:spcBef>
              <a:spcAft>
                <a:spcPts val="0"/>
              </a:spcAft>
              <a:buClrTx/>
              <a:buSzTx/>
              <a:buFontTx/>
              <a:buAutoNum type="arabicParenR"/>
              <a:tabLst/>
              <a:defRPr/>
            </a:pPr>
            <a:r>
              <a:rPr kumimoji="1" lang="en-US" sz="1600" b="1" i="0" u="none" strike="noStrike" kern="1200" cap="none" spc="0" normalizeH="0" baseline="0" noProof="0" dirty="0">
                <a:ln>
                  <a:noFill/>
                </a:ln>
                <a:solidFill>
                  <a:srgbClr val="000000"/>
                </a:solidFill>
                <a:effectLst/>
                <a:highlight>
                  <a:srgbClr val="F4B183"/>
                </a:highlight>
                <a:uLnTx/>
                <a:uFillTx/>
                <a:latin typeface="Work Sans" pitchFamily="2" charset="77"/>
                <a:ea typeface="メイリオ"/>
              </a:rPr>
              <a:t>an LLM itself! = LLM as a Judge!</a:t>
            </a:r>
            <a:r>
              <a:rPr kumimoji="1" lang="en-US" sz="1600" b="1" i="0" u="none" strike="noStrike" kern="1200" cap="none" spc="0" normalizeH="0" baseline="0" noProof="0" dirty="0">
                <a:ln>
                  <a:noFill/>
                </a:ln>
                <a:solidFill>
                  <a:srgbClr val="000000"/>
                </a:solidFill>
                <a:effectLst/>
                <a:uLnTx/>
                <a:uFillTx/>
                <a:latin typeface="Work Sans" pitchFamily="2" charset="77"/>
                <a:ea typeface="メイリオ"/>
              </a:rPr>
              <a:t> </a:t>
            </a:r>
            <a:r>
              <a:rPr kumimoji="1" lang="en-US" sz="1600" b="0" i="0" u="none" strike="noStrike" kern="1200" cap="none" spc="0" normalizeH="0" baseline="0" noProof="0" dirty="0">
                <a:ln>
                  <a:noFill/>
                </a:ln>
                <a:solidFill>
                  <a:srgbClr val="000000"/>
                </a:solidFill>
                <a:effectLst/>
                <a:uLnTx/>
                <a:uFillTx/>
                <a:latin typeface="Work Sans" pitchFamily="2" charset="77"/>
                <a:ea typeface="メイリオ"/>
              </a:rPr>
              <a:t>(</a:t>
            </a:r>
            <a:r>
              <a:rPr kumimoji="1" lang="en-US" sz="1600" b="1" i="1" u="none" strike="noStrike" kern="1200" cap="none" spc="0" normalizeH="0" baseline="0" noProof="0" dirty="0">
                <a:ln>
                  <a:noFill/>
                </a:ln>
                <a:solidFill>
                  <a:srgbClr val="000000"/>
                </a:solidFill>
                <a:effectLst/>
                <a:uLnTx/>
                <a:uFillTx/>
                <a:latin typeface="Work Sans" pitchFamily="2" charset="77"/>
                <a:ea typeface="メイリオ"/>
              </a:rPr>
              <a:t>pros</a:t>
            </a:r>
            <a:r>
              <a:rPr kumimoji="1" lang="en-US" sz="1600" b="0" i="1" u="none" strike="noStrike" kern="1200" cap="none" spc="0" normalizeH="0" baseline="0" noProof="0" dirty="0">
                <a:ln>
                  <a:noFill/>
                </a:ln>
                <a:solidFill>
                  <a:srgbClr val="000000"/>
                </a:solidFill>
                <a:effectLst/>
                <a:uLnTx/>
                <a:uFillTx/>
                <a:latin typeface="Work Sans" pitchFamily="2" charset="77"/>
                <a:ea typeface="メイリオ"/>
              </a:rPr>
              <a:t>: good semantic capabilities, scalable; </a:t>
            </a:r>
            <a:r>
              <a:rPr kumimoji="1" lang="en-US" sz="1600" b="1" i="1" u="none" strike="noStrike" kern="1200" cap="none" spc="0" normalizeH="0" baseline="0" noProof="0" dirty="0">
                <a:ln>
                  <a:noFill/>
                </a:ln>
                <a:solidFill>
                  <a:srgbClr val="000000"/>
                </a:solidFill>
                <a:effectLst/>
                <a:uLnTx/>
                <a:uFillTx/>
                <a:latin typeface="Work Sans" pitchFamily="2" charset="77"/>
                <a:ea typeface="メイリオ"/>
              </a:rPr>
              <a:t>cons</a:t>
            </a:r>
            <a:r>
              <a:rPr kumimoji="1" lang="en-US" sz="1600" b="0" i="1" u="none" strike="noStrike" kern="1200" cap="none" spc="0" normalizeH="0" baseline="0" noProof="0" dirty="0">
                <a:ln>
                  <a:noFill/>
                </a:ln>
                <a:solidFill>
                  <a:srgbClr val="000000"/>
                </a:solidFill>
                <a:effectLst/>
                <a:uLnTx/>
                <a:uFillTx/>
                <a:latin typeface="Work Sans" pitchFamily="2" charset="77"/>
                <a:ea typeface="メイリオ"/>
              </a:rPr>
              <a:t>: scale comes with cost, black box/hallucination could potentially occur</a:t>
            </a:r>
            <a:r>
              <a:rPr kumimoji="1" lang="en-US" sz="1600" b="0" i="0" u="none" strike="noStrike" kern="1200" cap="none" spc="0" normalizeH="0" baseline="0" noProof="0" dirty="0">
                <a:ln>
                  <a:noFill/>
                </a:ln>
                <a:solidFill>
                  <a:srgbClr val="000000"/>
                </a:solidFill>
                <a:effectLst/>
                <a:uLnTx/>
                <a:uFillTx/>
                <a:latin typeface="Work Sans" pitchFamily="2" charset="77"/>
                <a:ea typeface="メイリオ"/>
              </a:rPr>
              <a:t>)</a:t>
            </a:r>
            <a:endParaRPr kumimoji="1" lang="en-IN" sz="1600" b="0" i="0" u="none" strike="noStrike" kern="1200" cap="none" spc="0" normalizeH="0" baseline="0" noProof="0" dirty="0">
              <a:ln>
                <a:noFill/>
              </a:ln>
              <a:solidFill>
                <a:srgbClr val="000000"/>
              </a:solidFill>
              <a:effectLst/>
              <a:uLnTx/>
              <a:uFillTx/>
              <a:latin typeface="Work Sans" pitchFamily="2" charset="77"/>
              <a:ea typeface="メイリオ"/>
            </a:endParaRPr>
          </a:p>
        </p:txBody>
      </p:sp>
      <p:sp>
        <p:nvSpPr>
          <p:cNvPr id="8" name="TextBox 7">
            <a:extLst>
              <a:ext uri="{FF2B5EF4-FFF2-40B4-BE49-F238E27FC236}">
                <a16:creationId xmlns:a16="http://schemas.microsoft.com/office/drawing/2014/main" id="{DAE8DF91-E2AC-F17F-6895-FED343CF1CB6}"/>
              </a:ext>
            </a:extLst>
          </p:cNvPr>
          <p:cNvSpPr txBox="1"/>
          <p:nvPr/>
        </p:nvSpPr>
        <p:spPr>
          <a:xfrm>
            <a:off x="304802" y="297963"/>
            <a:ext cx="11729077" cy="461665"/>
          </a:xfrm>
          <a:prstGeom prst="rect">
            <a:avLst/>
          </a:prstGeom>
          <a:noFill/>
        </p:spPr>
        <p:txBody>
          <a:bodyPr wrap="square">
            <a:spAutoFit/>
          </a:bodyPr>
          <a:lstStyle/>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r>
              <a:rPr lang="en-US" sz="2400" b="1" dirty="0">
                <a:solidFill>
                  <a:prstClr val="black"/>
                </a:solidFill>
                <a:latin typeface="Work Sans" pitchFamily="2" charset="77"/>
                <a:sym typeface="LabGrotesque-Black"/>
              </a:rPr>
              <a:t>LLM-as-a-Judge Paradigm</a:t>
            </a:r>
            <a:endParaRPr kumimoji="0" lang="en-US" sz="2400" b="0" i="0" u="none" strike="noStrike" kern="1200" cap="none" spc="0" normalizeH="0" baseline="0" noProof="0" dirty="0">
              <a:ln>
                <a:noFill/>
              </a:ln>
              <a:solidFill>
                <a:prstClr val="black"/>
              </a:solidFill>
              <a:effectLst/>
              <a:uLnTx/>
              <a:uFillTx/>
              <a:latin typeface="Work Sans" pitchFamily="2" charset="77"/>
              <a:sym typeface="LabGrotesque-Black"/>
            </a:endParaRPr>
          </a:p>
        </p:txBody>
      </p:sp>
      <p:pic>
        <p:nvPicPr>
          <p:cNvPr id="10" name="pasted-movie.png" descr="pasted-movie.png">
            <a:extLst>
              <a:ext uri="{FF2B5EF4-FFF2-40B4-BE49-F238E27FC236}">
                <a16:creationId xmlns:a16="http://schemas.microsoft.com/office/drawing/2014/main" id="{F5EF07DC-7783-D5FC-5C54-163731413129}"/>
              </a:ext>
            </a:extLst>
          </p:cNvPr>
          <p:cNvPicPr>
            <a:picLocks noChangeAspect="1"/>
          </p:cNvPicPr>
          <p:nvPr/>
        </p:nvPicPr>
        <p:blipFill>
          <a:blip r:embed="rId3"/>
          <a:srcRect r="83605"/>
          <a:stretch>
            <a:fillRect/>
          </a:stretch>
        </p:blipFill>
        <p:spPr>
          <a:xfrm>
            <a:off x="11771332" y="122773"/>
            <a:ext cx="262547" cy="318005"/>
          </a:xfrm>
          <a:prstGeom prst="rect">
            <a:avLst/>
          </a:prstGeom>
          <a:ln w="3175">
            <a:miter lim="400000"/>
          </a:ln>
        </p:spPr>
      </p:pic>
      <p:grpSp>
        <p:nvGrpSpPr>
          <p:cNvPr id="25" name="Group 24">
            <a:extLst>
              <a:ext uri="{FF2B5EF4-FFF2-40B4-BE49-F238E27FC236}">
                <a16:creationId xmlns:a16="http://schemas.microsoft.com/office/drawing/2014/main" id="{4636A227-ED2E-DE6B-02A9-4848CBBF0162}"/>
              </a:ext>
            </a:extLst>
          </p:cNvPr>
          <p:cNvGrpSpPr/>
          <p:nvPr/>
        </p:nvGrpSpPr>
        <p:grpSpPr>
          <a:xfrm>
            <a:off x="3944688" y="1817341"/>
            <a:ext cx="7826644" cy="2336670"/>
            <a:chOff x="2996832" y="1264930"/>
            <a:chExt cx="6025248" cy="1519434"/>
          </a:xfrm>
        </p:grpSpPr>
        <p:sp>
          <p:nvSpPr>
            <p:cNvPr id="26" name="Rectangle 25">
              <a:extLst>
                <a:ext uri="{FF2B5EF4-FFF2-40B4-BE49-F238E27FC236}">
                  <a16:creationId xmlns:a16="http://schemas.microsoft.com/office/drawing/2014/main" id="{6C4E1641-0E42-0B38-8DCA-233413D8BE3C}"/>
                </a:ext>
              </a:extLst>
            </p:cNvPr>
            <p:cNvSpPr/>
            <p:nvPr/>
          </p:nvSpPr>
          <p:spPr>
            <a:xfrm>
              <a:off x="2996832" y="1264930"/>
              <a:ext cx="6025248" cy="1519434"/>
            </a:xfrm>
            <a:prstGeom prst="rect">
              <a:avLst/>
            </a:prstGeom>
            <a:noFill/>
            <a:ln>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IN" sz="1400" b="0" i="0" u="none" strike="noStrike" kern="1200" cap="none" spc="0" normalizeH="0" baseline="0" noProof="0">
                <a:ln>
                  <a:noFill/>
                </a:ln>
                <a:solidFill>
                  <a:srgbClr val="FFFFFF"/>
                </a:solidFill>
                <a:effectLst/>
                <a:uLnTx/>
                <a:uFillTx/>
                <a:latin typeface="Work Sans" pitchFamily="2" charset="77"/>
                <a:ea typeface="メイリオ"/>
              </a:endParaRPr>
            </a:p>
          </p:txBody>
        </p:sp>
        <p:sp>
          <p:nvSpPr>
            <p:cNvPr id="27" name="Oval 26">
              <a:extLst>
                <a:ext uri="{FF2B5EF4-FFF2-40B4-BE49-F238E27FC236}">
                  <a16:creationId xmlns:a16="http://schemas.microsoft.com/office/drawing/2014/main" id="{0DFF567B-F37E-0F92-39D6-4779949772E6}"/>
                </a:ext>
              </a:extLst>
            </p:cNvPr>
            <p:cNvSpPr/>
            <p:nvPr/>
          </p:nvSpPr>
          <p:spPr>
            <a:xfrm>
              <a:off x="3095660" y="1385516"/>
              <a:ext cx="1619915" cy="1217066"/>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1400" b="0" i="0" u="none" strike="noStrike" kern="1200" cap="none" spc="0" normalizeH="0" baseline="0" noProof="0" dirty="0">
                  <a:ln>
                    <a:noFill/>
                  </a:ln>
                  <a:solidFill>
                    <a:srgbClr val="000000"/>
                  </a:solidFill>
                  <a:effectLst/>
                  <a:uLnTx/>
                  <a:uFillTx/>
                  <a:latin typeface="Work Sans" pitchFamily="2" charset="77"/>
                  <a:ea typeface="メイリオ"/>
                </a:rPr>
                <a:t>Multiple Dimensions</a:t>
              </a:r>
              <a:endParaRPr kumimoji="1" lang="en-IN" sz="1400" b="0" i="0" u="none" strike="noStrike" kern="1200" cap="none" spc="0" normalizeH="0" baseline="0" noProof="0" dirty="0">
                <a:ln>
                  <a:noFill/>
                </a:ln>
                <a:solidFill>
                  <a:srgbClr val="000000"/>
                </a:solidFill>
                <a:effectLst/>
                <a:uLnTx/>
                <a:uFillTx/>
                <a:latin typeface="Work Sans" pitchFamily="2" charset="77"/>
                <a:ea typeface="メイリオ"/>
              </a:endParaRPr>
            </a:p>
          </p:txBody>
        </p:sp>
        <p:sp>
          <p:nvSpPr>
            <p:cNvPr id="28" name="Oval 27">
              <a:extLst>
                <a:ext uri="{FF2B5EF4-FFF2-40B4-BE49-F238E27FC236}">
                  <a16:creationId xmlns:a16="http://schemas.microsoft.com/office/drawing/2014/main" id="{BAB50FEB-4C1D-59C3-A9F2-20ABEBDA0283}"/>
                </a:ext>
              </a:extLst>
            </p:cNvPr>
            <p:cNvSpPr/>
            <p:nvPr/>
          </p:nvSpPr>
          <p:spPr>
            <a:xfrm>
              <a:off x="7180325" y="1392159"/>
              <a:ext cx="1619915" cy="1217066"/>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1400" b="0" i="0" u="none" strike="noStrike" kern="1200" cap="none" spc="0" normalizeH="0" baseline="0" noProof="0" dirty="0">
                  <a:ln>
                    <a:noFill/>
                  </a:ln>
                  <a:solidFill>
                    <a:srgbClr val="000000"/>
                  </a:solidFill>
                  <a:effectLst/>
                  <a:uLnTx/>
                  <a:uFillTx/>
                  <a:latin typeface="Work Sans" pitchFamily="2" charset="77"/>
                  <a:ea typeface="メイリオ"/>
                </a:rPr>
                <a:t>Multiple Dimensions</a:t>
              </a:r>
              <a:endParaRPr kumimoji="1" lang="en-IN" sz="1400" b="0" i="0" u="none" strike="noStrike" kern="1200" cap="none" spc="0" normalizeH="0" baseline="0" noProof="0" dirty="0">
                <a:ln>
                  <a:noFill/>
                </a:ln>
                <a:solidFill>
                  <a:srgbClr val="000000"/>
                </a:solidFill>
                <a:effectLst/>
                <a:uLnTx/>
                <a:uFillTx/>
                <a:latin typeface="Work Sans" pitchFamily="2" charset="77"/>
                <a:ea typeface="メイリオ"/>
              </a:endParaRPr>
            </a:p>
          </p:txBody>
        </p:sp>
        <p:sp>
          <p:nvSpPr>
            <p:cNvPr id="29" name="Oval 28">
              <a:extLst>
                <a:ext uri="{FF2B5EF4-FFF2-40B4-BE49-F238E27FC236}">
                  <a16:creationId xmlns:a16="http://schemas.microsoft.com/office/drawing/2014/main" id="{5D20E8C5-EBE1-3B91-CE5C-BE7240069DD0}"/>
                </a:ext>
              </a:extLst>
            </p:cNvPr>
            <p:cNvSpPr/>
            <p:nvPr/>
          </p:nvSpPr>
          <p:spPr>
            <a:xfrm>
              <a:off x="5278563" y="1416114"/>
              <a:ext cx="1338773" cy="1217066"/>
            </a:xfrm>
            <a:prstGeom prst="ellips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1400" b="1" i="0" u="none" strike="noStrike" kern="1200" cap="none" spc="0" normalizeH="0" baseline="0" noProof="0" dirty="0">
                  <a:ln>
                    <a:noFill/>
                  </a:ln>
                  <a:solidFill>
                    <a:srgbClr val="000000"/>
                  </a:solidFill>
                  <a:effectLst/>
                  <a:uLnTx/>
                  <a:uFillTx/>
                  <a:latin typeface="Work Sans" pitchFamily="2" charset="77"/>
                  <a:ea typeface="メイリオ"/>
                </a:rPr>
                <a:t>Who is the Judge?</a:t>
              </a:r>
              <a:endParaRPr kumimoji="1" lang="en-IN" sz="1400" b="1" i="0" u="none" strike="noStrike" kern="1200" cap="none" spc="0" normalizeH="0" baseline="0" noProof="0" dirty="0">
                <a:ln>
                  <a:noFill/>
                </a:ln>
                <a:solidFill>
                  <a:srgbClr val="000000"/>
                </a:solidFill>
                <a:effectLst/>
                <a:uLnTx/>
                <a:uFillTx/>
                <a:latin typeface="Work Sans" pitchFamily="2" charset="77"/>
                <a:ea typeface="メイリオ"/>
              </a:endParaRPr>
            </a:p>
          </p:txBody>
        </p:sp>
        <p:sp>
          <p:nvSpPr>
            <p:cNvPr id="30" name="Arrow: Right 12">
              <a:extLst>
                <a:ext uri="{FF2B5EF4-FFF2-40B4-BE49-F238E27FC236}">
                  <a16:creationId xmlns:a16="http://schemas.microsoft.com/office/drawing/2014/main" id="{C0BA70B0-7F49-E4C9-25AC-0859522DEC98}"/>
                </a:ext>
              </a:extLst>
            </p:cNvPr>
            <p:cNvSpPr/>
            <p:nvPr/>
          </p:nvSpPr>
          <p:spPr>
            <a:xfrm>
              <a:off x="4746030" y="1881492"/>
              <a:ext cx="502078" cy="364112"/>
            </a:xfrm>
            <a:prstGeom prst="rightArrow">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IN" sz="1400" b="0" i="0" u="none" strike="noStrike" kern="1200" cap="none" spc="0" normalizeH="0" baseline="0" noProof="0">
                <a:ln>
                  <a:noFill/>
                </a:ln>
                <a:solidFill>
                  <a:srgbClr val="FFFFFF"/>
                </a:solidFill>
                <a:effectLst/>
                <a:uLnTx/>
                <a:uFillTx/>
                <a:latin typeface="Work Sans" pitchFamily="2" charset="77"/>
                <a:ea typeface="メイリオ"/>
              </a:endParaRPr>
            </a:p>
          </p:txBody>
        </p:sp>
        <p:sp>
          <p:nvSpPr>
            <p:cNvPr id="31" name="Arrow: Right 13">
              <a:extLst>
                <a:ext uri="{FF2B5EF4-FFF2-40B4-BE49-F238E27FC236}">
                  <a16:creationId xmlns:a16="http://schemas.microsoft.com/office/drawing/2014/main" id="{9BB607F4-D9CD-41F1-E177-DF367F7AD125}"/>
                </a:ext>
              </a:extLst>
            </p:cNvPr>
            <p:cNvSpPr/>
            <p:nvPr/>
          </p:nvSpPr>
          <p:spPr>
            <a:xfrm rot="10800000">
              <a:off x="6647791" y="1842591"/>
              <a:ext cx="502078" cy="364112"/>
            </a:xfrm>
            <a:prstGeom prst="rightArrow">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IN" sz="1400" b="0" i="0" u="none" strike="noStrike" kern="1200" cap="none" spc="0" normalizeH="0" baseline="0" noProof="0">
                <a:ln>
                  <a:noFill/>
                </a:ln>
                <a:solidFill>
                  <a:srgbClr val="FFFFFF"/>
                </a:solidFill>
                <a:effectLst/>
                <a:uLnTx/>
                <a:uFillTx/>
                <a:latin typeface="Work Sans" pitchFamily="2" charset="77"/>
                <a:ea typeface="メイリオ"/>
              </a:endParaRPr>
            </a:p>
          </p:txBody>
        </p:sp>
      </p:grpSp>
    </p:spTree>
    <p:extLst>
      <p:ext uri="{BB962C8B-B14F-4D97-AF65-F5344CB8AC3E}">
        <p14:creationId xmlns:p14="http://schemas.microsoft.com/office/powerpoint/2010/main" val="2872029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16" end="1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xEl>
                                              <p:pRg st="17" end="1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18" end="1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9" end="1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BEBE06-3DDB-EB39-2758-1CA8FC64195B}"/>
            </a:ext>
          </a:extLst>
        </p:cNvPr>
        <p:cNvGrpSpPr/>
        <p:nvPr/>
      </p:nvGrpSpPr>
      <p:grpSpPr>
        <a:xfrm>
          <a:off x="0" y="0"/>
          <a:ext cx="0" cy="0"/>
          <a:chOff x="0" y="0"/>
          <a:chExt cx="0" cy="0"/>
        </a:xfrm>
      </p:grpSpPr>
      <p:sp>
        <p:nvSpPr>
          <p:cNvPr id="8" name="TextBox 7">
            <a:extLst>
              <a:ext uri="{FF2B5EF4-FFF2-40B4-BE49-F238E27FC236}">
                <a16:creationId xmlns:a16="http://schemas.microsoft.com/office/drawing/2014/main" id="{17D43001-03F3-8DBC-04FD-1BB42538E077}"/>
              </a:ext>
            </a:extLst>
          </p:cNvPr>
          <p:cNvSpPr txBox="1"/>
          <p:nvPr/>
        </p:nvSpPr>
        <p:spPr>
          <a:xfrm>
            <a:off x="304802" y="297963"/>
            <a:ext cx="11729077" cy="461665"/>
          </a:xfrm>
          <a:prstGeom prst="rect">
            <a:avLst/>
          </a:prstGeom>
          <a:noFill/>
        </p:spPr>
        <p:txBody>
          <a:bodyPr wrap="square">
            <a:spAutoFit/>
          </a:bodyPr>
          <a:lstStyle/>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r>
              <a:rPr lang="en-US" sz="2400" b="1" dirty="0">
                <a:solidFill>
                  <a:prstClr val="black"/>
                </a:solidFill>
                <a:latin typeface="Work Sans" pitchFamily="2" charset="77"/>
                <a:sym typeface="LabGrotesque-Black"/>
              </a:rPr>
              <a:t>Overview of Evaluation Metrics</a:t>
            </a:r>
            <a:endParaRPr kumimoji="0" lang="en-US" sz="2400" b="0" i="0" u="none" strike="noStrike" kern="1200" cap="none" spc="0" normalizeH="0" baseline="0" noProof="0" dirty="0">
              <a:ln>
                <a:noFill/>
              </a:ln>
              <a:solidFill>
                <a:prstClr val="black"/>
              </a:solidFill>
              <a:effectLst/>
              <a:uLnTx/>
              <a:uFillTx/>
              <a:latin typeface="Work Sans" pitchFamily="2" charset="77"/>
              <a:sym typeface="LabGrotesque-Black"/>
            </a:endParaRPr>
          </a:p>
        </p:txBody>
      </p:sp>
      <p:pic>
        <p:nvPicPr>
          <p:cNvPr id="10" name="pasted-movie.png" descr="pasted-movie.png">
            <a:extLst>
              <a:ext uri="{FF2B5EF4-FFF2-40B4-BE49-F238E27FC236}">
                <a16:creationId xmlns:a16="http://schemas.microsoft.com/office/drawing/2014/main" id="{C98FBDA3-F2F6-DADB-BFB6-D4BEFA2383BF}"/>
              </a:ext>
            </a:extLst>
          </p:cNvPr>
          <p:cNvPicPr>
            <a:picLocks noChangeAspect="1"/>
          </p:cNvPicPr>
          <p:nvPr/>
        </p:nvPicPr>
        <p:blipFill>
          <a:blip r:embed="rId3"/>
          <a:srcRect r="83605"/>
          <a:stretch>
            <a:fillRect/>
          </a:stretch>
        </p:blipFill>
        <p:spPr>
          <a:xfrm>
            <a:off x="11771332" y="122773"/>
            <a:ext cx="262547" cy="318005"/>
          </a:xfrm>
          <a:prstGeom prst="rect">
            <a:avLst/>
          </a:prstGeom>
          <a:ln w="3175">
            <a:miter lim="400000"/>
          </a:ln>
        </p:spPr>
      </p:pic>
      <p:sp>
        <p:nvSpPr>
          <p:cNvPr id="3" name="TextBox 2">
            <a:extLst>
              <a:ext uri="{FF2B5EF4-FFF2-40B4-BE49-F238E27FC236}">
                <a16:creationId xmlns:a16="http://schemas.microsoft.com/office/drawing/2014/main" id="{CC230C61-E248-A78D-05AA-ABD137B44426}"/>
              </a:ext>
            </a:extLst>
          </p:cNvPr>
          <p:cNvSpPr txBox="1"/>
          <p:nvPr/>
        </p:nvSpPr>
        <p:spPr>
          <a:xfrm>
            <a:off x="323259" y="1066407"/>
            <a:ext cx="11107528"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sz="1600" b="0" i="0" u="none" strike="noStrike" kern="1200" cap="none" spc="0" normalizeH="0" baseline="0" noProof="0" dirty="0">
                <a:ln>
                  <a:noFill/>
                </a:ln>
                <a:solidFill>
                  <a:srgbClr val="000000"/>
                </a:solidFill>
                <a:effectLst/>
                <a:uLnTx/>
                <a:uFillTx/>
                <a:latin typeface="Work Sans" pitchFamily="2" charset="77"/>
                <a:ea typeface="メイリオ"/>
              </a:rPr>
              <a:t>Now let’s see an overview of evaluation metrics, and the dimensions each of these is designed to evaluate. </a:t>
            </a:r>
            <a:endParaRPr kumimoji="1" lang="en-IN" sz="1600" b="1" i="0" u="none" strike="noStrike" kern="1200" cap="none" spc="0" normalizeH="0" baseline="0" noProof="0" dirty="0">
              <a:ln>
                <a:noFill/>
              </a:ln>
              <a:solidFill>
                <a:srgbClr val="000000"/>
              </a:solidFill>
              <a:effectLst/>
              <a:highlight>
                <a:srgbClr val="F4B183"/>
              </a:highlight>
              <a:uLnTx/>
              <a:uFillTx/>
              <a:latin typeface="Work Sans" pitchFamily="2" charset="77"/>
              <a:ea typeface="メイリオ"/>
            </a:endParaRPr>
          </a:p>
        </p:txBody>
      </p:sp>
      <p:sp>
        <p:nvSpPr>
          <p:cNvPr id="4" name="Left Brace 3">
            <a:extLst>
              <a:ext uri="{FF2B5EF4-FFF2-40B4-BE49-F238E27FC236}">
                <a16:creationId xmlns:a16="http://schemas.microsoft.com/office/drawing/2014/main" id="{EC383238-4466-D3A8-46E4-B5772EFF302A}"/>
              </a:ext>
            </a:extLst>
          </p:cNvPr>
          <p:cNvSpPr/>
          <p:nvPr/>
        </p:nvSpPr>
        <p:spPr>
          <a:xfrm rot="5400000">
            <a:off x="7162388" y="-1605748"/>
            <a:ext cx="275385" cy="7443471"/>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Work Sans" pitchFamily="2" charset="77"/>
            </a:endParaRPr>
          </a:p>
        </p:txBody>
      </p:sp>
      <p:graphicFrame>
        <p:nvGraphicFramePr>
          <p:cNvPr id="5" name="Table 4">
            <a:extLst>
              <a:ext uri="{FF2B5EF4-FFF2-40B4-BE49-F238E27FC236}">
                <a16:creationId xmlns:a16="http://schemas.microsoft.com/office/drawing/2014/main" id="{27AA7F61-45E5-5F85-DD29-C0E5EB17E51D}"/>
              </a:ext>
            </a:extLst>
          </p:cNvPr>
          <p:cNvGraphicFramePr>
            <a:graphicFrameLocks noGrp="1"/>
          </p:cNvGraphicFramePr>
          <p:nvPr>
            <p:extLst>
              <p:ext uri="{D42A27DB-BD31-4B8C-83A1-F6EECF244321}">
                <p14:modId xmlns:p14="http://schemas.microsoft.com/office/powerpoint/2010/main" val="2324871720"/>
              </p:ext>
            </p:extLst>
          </p:nvPr>
        </p:nvGraphicFramePr>
        <p:xfrm>
          <a:off x="1166673" y="2294314"/>
          <a:ext cx="10020351" cy="3283431"/>
        </p:xfrm>
        <a:graphic>
          <a:graphicData uri="http://schemas.openxmlformats.org/drawingml/2006/table">
            <a:tbl>
              <a:tblPr bandRow="1">
                <a:tableStyleId>{9D7B26C5-4107-4FEC-AEDC-1716B250A1EF}</a:tableStyleId>
              </a:tblPr>
              <a:tblGrid>
                <a:gridCol w="670257">
                  <a:extLst>
                    <a:ext uri="{9D8B030D-6E8A-4147-A177-3AD203B41FA5}">
                      <a16:colId xmlns:a16="http://schemas.microsoft.com/office/drawing/2014/main" val="1763186386"/>
                    </a:ext>
                  </a:extLst>
                </a:gridCol>
                <a:gridCol w="1658887">
                  <a:extLst>
                    <a:ext uri="{9D8B030D-6E8A-4147-A177-3AD203B41FA5}">
                      <a16:colId xmlns:a16="http://schemas.microsoft.com/office/drawing/2014/main" val="1351738069"/>
                    </a:ext>
                  </a:extLst>
                </a:gridCol>
                <a:gridCol w="1307003">
                  <a:extLst>
                    <a:ext uri="{9D8B030D-6E8A-4147-A177-3AD203B41FA5}">
                      <a16:colId xmlns:a16="http://schemas.microsoft.com/office/drawing/2014/main" val="876227592"/>
                    </a:ext>
                  </a:extLst>
                </a:gridCol>
                <a:gridCol w="1843208">
                  <a:extLst>
                    <a:ext uri="{9D8B030D-6E8A-4147-A177-3AD203B41FA5}">
                      <a16:colId xmlns:a16="http://schemas.microsoft.com/office/drawing/2014/main" val="3905184448"/>
                    </a:ext>
                  </a:extLst>
                </a:gridCol>
                <a:gridCol w="1591862">
                  <a:extLst>
                    <a:ext uri="{9D8B030D-6E8A-4147-A177-3AD203B41FA5}">
                      <a16:colId xmlns:a16="http://schemas.microsoft.com/office/drawing/2014/main" val="2047894946"/>
                    </a:ext>
                  </a:extLst>
                </a:gridCol>
                <a:gridCol w="1323759">
                  <a:extLst>
                    <a:ext uri="{9D8B030D-6E8A-4147-A177-3AD203B41FA5}">
                      <a16:colId xmlns:a16="http://schemas.microsoft.com/office/drawing/2014/main" val="3501647227"/>
                    </a:ext>
                  </a:extLst>
                </a:gridCol>
                <a:gridCol w="1625375">
                  <a:extLst>
                    <a:ext uri="{9D8B030D-6E8A-4147-A177-3AD203B41FA5}">
                      <a16:colId xmlns:a16="http://schemas.microsoft.com/office/drawing/2014/main" val="702157690"/>
                    </a:ext>
                  </a:extLst>
                </a:gridCol>
              </a:tblGrid>
              <a:tr h="464371">
                <a:tc>
                  <a:txBody>
                    <a:bodyPr/>
                    <a:lstStyle/>
                    <a:p>
                      <a:pPr algn="ctr" fontAlgn="ctr"/>
                      <a:r>
                        <a:rPr lang="en-US" sz="1600" b="1" u="none" strike="noStrike" err="1">
                          <a:solidFill>
                            <a:srgbClr val="FFFFFF"/>
                          </a:solidFill>
                          <a:effectLst/>
                          <a:latin typeface="Work Sans" pitchFamily="2" charset="77"/>
                        </a:rPr>
                        <a:t>S.No</a:t>
                      </a:r>
                      <a:r>
                        <a:rPr lang="en-US" sz="1600" b="1" u="none" strike="noStrike">
                          <a:solidFill>
                            <a:srgbClr val="FFFFFF"/>
                          </a:solidFill>
                          <a:effectLst/>
                          <a:latin typeface="Work Sans" pitchFamily="2" charset="77"/>
                        </a:rPr>
                        <a: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fontAlgn="ctr"/>
                      <a:r>
                        <a:rPr lang="en-US" sz="1600" b="1" u="none" strike="noStrike" dirty="0">
                          <a:solidFill>
                            <a:srgbClr val="FFFFFF"/>
                          </a:solidFill>
                          <a:effectLst/>
                          <a:latin typeface="Work Sans" pitchFamily="2" charset="77"/>
                        </a:rPr>
                        <a:t>Metric</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fontAlgn="ctr"/>
                      <a:r>
                        <a:rPr lang="en-US" sz="1600" b="1" u="none" strike="noStrike" dirty="0">
                          <a:solidFill>
                            <a:srgbClr val="FFFFFF"/>
                          </a:solidFill>
                          <a:effectLst/>
                          <a:latin typeface="Work Sans" pitchFamily="2" charset="77"/>
                        </a:rPr>
                        <a:t>User Question</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fontAlgn="ctr"/>
                      <a:r>
                        <a:rPr lang="en-US" sz="1600" b="1" u="none" strike="noStrike" dirty="0">
                          <a:solidFill>
                            <a:srgbClr val="FFFFFF"/>
                          </a:solidFill>
                          <a:effectLst/>
                          <a:latin typeface="Work Sans" pitchFamily="2" charset="77"/>
                        </a:rPr>
                        <a:t>Ground Truth Context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fontAlgn="ctr"/>
                      <a:r>
                        <a:rPr lang="en-US" sz="1600" b="1" u="none" strike="noStrike">
                          <a:solidFill>
                            <a:srgbClr val="FFFFFF"/>
                          </a:solidFill>
                          <a:effectLst/>
                          <a:latin typeface="Work Sans" pitchFamily="2" charset="77"/>
                        </a:rPr>
                        <a:t>Retrieved Context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fontAlgn="ctr"/>
                      <a:r>
                        <a:rPr lang="en-US" sz="1600" b="1" u="none" strike="noStrike">
                          <a:solidFill>
                            <a:srgbClr val="FFFFFF"/>
                          </a:solidFill>
                          <a:effectLst/>
                          <a:latin typeface="Work Sans" pitchFamily="2" charset="77"/>
                        </a:rPr>
                        <a:t>Actual Answer</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fontAlgn="ctr"/>
                      <a:r>
                        <a:rPr lang="en-US" sz="1600" b="1" u="none" strike="noStrike">
                          <a:solidFill>
                            <a:srgbClr val="FFFFFF"/>
                          </a:solidFill>
                          <a:effectLst/>
                          <a:latin typeface="Work Sans" pitchFamily="2" charset="77"/>
                        </a:rPr>
                        <a:t>Generated Answer</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751990959"/>
                  </a:ext>
                </a:extLst>
              </a:tr>
              <a:tr h="464371">
                <a:tc>
                  <a:txBody>
                    <a:bodyPr/>
                    <a:lstStyle/>
                    <a:p>
                      <a:pPr algn="ctr" fontAlgn="ctr"/>
                      <a:r>
                        <a:rPr lang="en-US" sz="1400" u="none" strike="noStrike">
                          <a:solidFill>
                            <a:srgbClr val="000000"/>
                          </a:solidFill>
                          <a:effectLst/>
                          <a:latin typeface="Work Sans" pitchFamily="2" charset="77"/>
                        </a:rPr>
                        <a:t>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u="none" strike="noStrike">
                          <a:solidFill>
                            <a:srgbClr val="000000"/>
                          </a:solidFill>
                          <a:effectLst/>
                          <a:latin typeface="Work Sans" pitchFamily="2" charset="77"/>
                        </a:rPr>
                        <a:t>Context </a:t>
                      </a:r>
                      <a:r>
                        <a:rPr lang="en-US" sz="1400" u="none" strike="noStrike" err="1">
                          <a:solidFill>
                            <a:srgbClr val="000000"/>
                          </a:solidFill>
                          <a:effectLst/>
                          <a:latin typeface="Work Sans" pitchFamily="2" charset="77"/>
                        </a:rPr>
                        <a:t>Precision@k</a:t>
                      </a:r>
                      <a:endParaRPr lang="en-US" sz="1400" u="none" strike="noStrike">
                        <a:solidFill>
                          <a:srgbClr val="000000"/>
                        </a:solidFill>
                        <a:effectLst/>
                        <a:latin typeface="Work Sans" pitchFamily="2" charset="77"/>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u="none" strike="noStrike">
                          <a:solidFill>
                            <a:srgbClr val="000000"/>
                          </a:solidFill>
                          <a:effectLst/>
                          <a:latin typeface="Work Sans" pitchFamily="2" charset="77"/>
                        </a:rPr>
                        <a: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u="none" strike="noStrike">
                          <a:solidFill>
                            <a:srgbClr val="000000"/>
                          </a:solidFill>
                          <a:effectLst/>
                          <a:latin typeface="Work Sans" pitchFamily="2" charset="77"/>
                        </a:rPr>
                        <a: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u="none" strike="noStrike">
                          <a:solidFill>
                            <a:srgbClr val="000000"/>
                          </a:solidFill>
                          <a:effectLst/>
                          <a:latin typeface="Work Sans" pitchFamily="2" charset="77"/>
                        </a:rPr>
                        <a: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u="none" strike="noStrike">
                          <a:solidFill>
                            <a:srgbClr val="000000"/>
                          </a:solidFill>
                          <a:effectLst/>
                          <a:latin typeface="Work Sans" pitchFamily="2" charset="77"/>
                        </a:rPr>
                        <a: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u="none" strike="noStrike">
                          <a:solidFill>
                            <a:srgbClr val="000000"/>
                          </a:solidFill>
                          <a:effectLst/>
                          <a:latin typeface="Work Sans" pitchFamily="2" charset="77"/>
                        </a:rPr>
                        <a: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31841085"/>
                  </a:ext>
                </a:extLst>
              </a:tr>
              <a:tr h="464371">
                <a:tc>
                  <a:txBody>
                    <a:bodyPr/>
                    <a:lstStyle/>
                    <a:p>
                      <a:pPr algn="ctr" fontAlgn="ctr"/>
                      <a:r>
                        <a:rPr lang="en-US" sz="1400" u="none" strike="noStrike">
                          <a:solidFill>
                            <a:srgbClr val="000000"/>
                          </a:solidFill>
                          <a:effectLst/>
                          <a:latin typeface="Work Sans" pitchFamily="2" charset="77"/>
                        </a:rPr>
                        <a:t>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u="none" strike="noStrike" dirty="0">
                          <a:solidFill>
                            <a:srgbClr val="000000"/>
                          </a:solidFill>
                          <a:effectLst/>
                          <a:latin typeface="Work Sans" pitchFamily="2" charset="77"/>
                        </a:rPr>
                        <a:t>Context Recall</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u="none" strike="noStrike">
                          <a:solidFill>
                            <a:srgbClr val="000000"/>
                          </a:solidFill>
                          <a:effectLst/>
                          <a:latin typeface="Work Sans" pitchFamily="2" charset="77"/>
                        </a:rPr>
                        <a: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u="none" strike="noStrike">
                          <a:solidFill>
                            <a:srgbClr val="000000"/>
                          </a:solidFill>
                          <a:effectLst/>
                          <a:latin typeface="Work Sans" pitchFamily="2" charset="77"/>
                        </a:rPr>
                        <a: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u="none" strike="noStrike">
                          <a:solidFill>
                            <a:srgbClr val="000000"/>
                          </a:solidFill>
                          <a:effectLst/>
                          <a:latin typeface="Work Sans" pitchFamily="2" charset="77"/>
                        </a:rPr>
                        <a: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u="none" strike="noStrike">
                          <a:solidFill>
                            <a:srgbClr val="000000"/>
                          </a:solidFill>
                          <a:effectLst/>
                          <a:latin typeface="Work Sans" pitchFamily="2" charset="77"/>
                        </a:rPr>
                        <a: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u="none" strike="noStrike">
                          <a:solidFill>
                            <a:srgbClr val="000000"/>
                          </a:solidFill>
                          <a:effectLst/>
                          <a:latin typeface="Work Sans" pitchFamily="2" charset="77"/>
                        </a:rPr>
                        <a: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93298638"/>
                  </a:ext>
                </a:extLst>
              </a:tr>
              <a:tr h="464371">
                <a:tc>
                  <a:txBody>
                    <a:bodyPr/>
                    <a:lstStyle/>
                    <a:p>
                      <a:pPr algn="ctr" fontAlgn="ctr"/>
                      <a:r>
                        <a:rPr lang="en-US" sz="1400" u="none" strike="noStrike">
                          <a:solidFill>
                            <a:srgbClr val="000000"/>
                          </a:solidFill>
                          <a:effectLst/>
                          <a:latin typeface="Work Sans" pitchFamily="2" charset="77"/>
                        </a:rPr>
                        <a:t>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u="none" strike="noStrike">
                          <a:solidFill>
                            <a:srgbClr val="000000"/>
                          </a:solidFill>
                          <a:effectLst/>
                          <a:latin typeface="Work Sans" pitchFamily="2" charset="77"/>
                        </a:rPr>
                        <a:t>Faithfulness</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u="none" strike="noStrike">
                          <a:solidFill>
                            <a:srgbClr val="000000"/>
                          </a:solidFill>
                          <a:effectLst/>
                          <a:latin typeface="Work Sans" pitchFamily="2" charset="77"/>
                        </a:rPr>
                        <a: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u="none" strike="noStrike">
                          <a:solidFill>
                            <a:srgbClr val="000000"/>
                          </a:solidFill>
                          <a:effectLst/>
                          <a:latin typeface="Work Sans" pitchFamily="2" charset="77"/>
                        </a:rPr>
                        <a: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400" u="none" strike="noStrike">
                          <a:solidFill>
                            <a:srgbClr val="000000"/>
                          </a:solidFill>
                          <a:effectLst/>
                          <a:latin typeface="Work Sans" pitchFamily="2" charset="77"/>
                        </a:rPr>
                        <a: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u="none" strike="noStrike">
                          <a:solidFill>
                            <a:srgbClr val="000000"/>
                          </a:solidFill>
                          <a:effectLst/>
                          <a:latin typeface="Work Sans" pitchFamily="2" charset="77"/>
                        </a:rPr>
                        <a: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u="none" strike="noStrike">
                          <a:solidFill>
                            <a:srgbClr val="000000"/>
                          </a:solidFill>
                          <a:effectLst/>
                          <a:latin typeface="Work Sans" pitchFamily="2" charset="77"/>
                        </a:rPr>
                        <a: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13414782"/>
                  </a:ext>
                </a:extLst>
              </a:tr>
              <a:tr h="464371">
                <a:tc>
                  <a:txBody>
                    <a:bodyPr/>
                    <a:lstStyle/>
                    <a:p>
                      <a:pPr algn="ctr" fontAlgn="ctr"/>
                      <a:r>
                        <a:rPr lang="en-US" sz="1400" u="none" strike="noStrike">
                          <a:solidFill>
                            <a:srgbClr val="000000"/>
                          </a:solidFill>
                          <a:effectLst/>
                          <a:latin typeface="Work Sans" pitchFamily="2" charset="77"/>
                        </a:rPr>
                        <a:t>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u="none" strike="noStrike">
                          <a:solidFill>
                            <a:srgbClr val="000000"/>
                          </a:solidFill>
                          <a:effectLst/>
                          <a:latin typeface="Work Sans" pitchFamily="2" charset="77"/>
                        </a:rPr>
                        <a:t>Answer Relevancy</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u="none" strike="noStrike">
                          <a:solidFill>
                            <a:srgbClr val="000000"/>
                          </a:solidFill>
                          <a:effectLst/>
                          <a:latin typeface="Work Sans" pitchFamily="2" charset="77"/>
                        </a:rPr>
                        <a: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u="none" strike="noStrike">
                          <a:solidFill>
                            <a:srgbClr val="000000"/>
                          </a:solidFill>
                          <a:effectLst/>
                          <a:latin typeface="Work Sans" pitchFamily="2" charset="77"/>
                        </a:rPr>
                        <a: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u="none" strike="noStrike">
                          <a:solidFill>
                            <a:srgbClr val="000000"/>
                          </a:solidFill>
                          <a:effectLst/>
                          <a:latin typeface="Work Sans" pitchFamily="2" charset="77"/>
                        </a:rPr>
                        <a: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u="none" strike="noStrike">
                          <a:solidFill>
                            <a:srgbClr val="000000"/>
                          </a:solidFill>
                          <a:effectLst/>
                          <a:latin typeface="Work Sans" pitchFamily="2" charset="77"/>
                        </a:rPr>
                        <a: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u="none" strike="noStrike">
                          <a:solidFill>
                            <a:srgbClr val="000000"/>
                          </a:solidFill>
                          <a:effectLst/>
                          <a:latin typeface="Work Sans" pitchFamily="2" charset="77"/>
                        </a:rPr>
                        <a: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43105502"/>
                  </a:ext>
                </a:extLst>
              </a:tr>
              <a:tr h="464371">
                <a:tc>
                  <a:txBody>
                    <a:bodyPr/>
                    <a:lstStyle/>
                    <a:p>
                      <a:pPr algn="ctr" fontAlgn="ctr"/>
                      <a:r>
                        <a:rPr lang="en-US" sz="1400" u="none" strike="noStrike">
                          <a:solidFill>
                            <a:srgbClr val="000000"/>
                          </a:solidFill>
                          <a:effectLst/>
                          <a:latin typeface="Work Sans" pitchFamily="2" charset="77"/>
                        </a:rPr>
                        <a:t>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u="none" strike="noStrike">
                          <a:solidFill>
                            <a:srgbClr val="000000"/>
                          </a:solidFill>
                          <a:effectLst/>
                          <a:latin typeface="Work Sans" pitchFamily="2" charset="77"/>
                        </a:rPr>
                        <a:t>Prompt Alignment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u="none" strike="noStrike">
                          <a:solidFill>
                            <a:srgbClr val="000000"/>
                          </a:solidFill>
                          <a:effectLst/>
                          <a:latin typeface="Work Sans" pitchFamily="2" charset="77"/>
                        </a:rPr>
                        <a: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u="none" strike="noStrike">
                          <a:solidFill>
                            <a:srgbClr val="000000"/>
                          </a:solidFill>
                          <a:effectLst/>
                          <a:latin typeface="Work Sans" pitchFamily="2" charset="77"/>
                        </a:rPr>
                        <a: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u="none" strike="noStrike">
                          <a:solidFill>
                            <a:srgbClr val="000000"/>
                          </a:solidFill>
                          <a:effectLst/>
                          <a:latin typeface="Work Sans" pitchFamily="2" charset="77"/>
                        </a:rPr>
                        <a: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u="none" strike="noStrike">
                          <a:solidFill>
                            <a:srgbClr val="000000"/>
                          </a:solidFill>
                          <a:effectLst/>
                          <a:latin typeface="Work Sans" pitchFamily="2" charset="77"/>
                        </a:rPr>
                        <a: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u="none" strike="noStrike">
                          <a:solidFill>
                            <a:srgbClr val="000000"/>
                          </a:solidFill>
                          <a:effectLst/>
                          <a:latin typeface="Work Sans" pitchFamily="2" charset="77"/>
                        </a:rPr>
                        <a: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11677146"/>
                  </a:ext>
                </a:extLst>
              </a:tr>
              <a:tr h="464371">
                <a:tc>
                  <a:txBody>
                    <a:bodyPr/>
                    <a:lstStyle/>
                    <a:p>
                      <a:pPr algn="ctr" fontAlgn="ctr"/>
                      <a:r>
                        <a:rPr lang="en-US" sz="1400" u="none" strike="noStrike">
                          <a:solidFill>
                            <a:srgbClr val="000000"/>
                          </a:solidFill>
                          <a:effectLst/>
                          <a:latin typeface="Work Sans" pitchFamily="2" charset="77"/>
                        </a:rPr>
                        <a:t>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u="none" strike="noStrike">
                          <a:solidFill>
                            <a:srgbClr val="000000"/>
                          </a:solidFill>
                          <a:effectLst/>
                          <a:latin typeface="Work Sans" pitchFamily="2" charset="77"/>
                        </a:rPr>
                        <a:t>Toxicity</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u="none" strike="noStrike">
                          <a:solidFill>
                            <a:srgbClr val="000000"/>
                          </a:solidFill>
                          <a:effectLst/>
                          <a:latin typeface="Work Sans" pitchFamily="2" charset="77"/>
                        </a:rPr>
                        <a: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u="none" strike="noStrike">
                          <a:solidFill>
                            <a:srgbClr val="000000"/>
                          </a:solidFill>
                          <a:effectLst/>
                          <a:latin typeface="Work Sans" pitchFamily="2" charset="77"/>
                        </a:rPr>
                        <a: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u="none" strike="noStrike">
                          <a:solidFill>
                            <a:srgbClr val="000000"/>
                          </a:solidFill>
                          <a:effectLst/>
                          <a:latin typeface="Work Sans" pitchFamily="2" charset="77"/>
                        </a:rPr>
                        <a: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u="none" strike="noStrike">
                          <a:solidFill>
                            <a:srgbClr val="000000"/>
                          </a:solidFill>
                          <a:effectLst/>
                          <a:latin typeface="Work Sans" pitchFamily="2" charset="77"/>
                        </a:rPr>
                        <a: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u="none" strike="noStrike" dirty="0">
                          <a:solidFill>
                            <a:srgbClr val="000000"/>
                          </a:solidFill>
                          <a:effectLst/>
                          <a:latin typeface="Work Sans" pitchFamily="2" charset="77"/>
                        </a:rPr>
                        <a: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80067992"/>
                  </a:ext>
                </a:extLst>
              </a:tr>
            </a:tbl>
          </a:graphicData>
        </a:graphic>
      </p:graphicFrame>
      <p:sp>
        <p:nvSpPr>
          <p:cNvPr id="6" name="Left Brace 5">
            <a:extLst>
              <a:ext uri="{FF2B5EF4-FFF2-40B4-BE49-F238E27FC236}">
                <a16:creationId xmlns:a16="http://schemas.microsoft.com/office/drawing/2014/main" id="{27032B8F-7B62-5BEE-C046-C4D3D3B87E82}"/>
              </a:ext>
            </a:extLst>
          </p:cNvPr>
          <p:cNvSpPr/>
          <p:nvPr/>
        </p:nvSpPr>
        <p:spPr>
          <a:xfrm>
            <a:off x="761213" y="2859699"/>
            <a:ext cx="266700" cy="77470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Work Sans" pitchFamily="2" charset="77"/>
            </a:endParaRPr>
          </a:p>
        </p:txBody>
      </p:sp>
      <p:sp>
        <p:nvSpPr>
          <p:cNvPr id="7" name="Left Brace 6">
            <a:extLst>
              <a:ext uri="{FF2B5EF4-FFF2-40B4-BE49-F238E27FC236}">
                <a16:creationId xmlns:a16="http://schemas.microsoft.com/office/drawing/2014/main" id="{599BF1F5-8270-C632-6A5E-7BE6EFEFA3BD}"/>
              </a:ext>
            </a:extLst>
          </p:cNvPr>
          <p:cNvSpPr/>
          <p:nvPr/>
        </p:nvSpPr>
        <p:spPr>
          <a:xfrm>
            <a:off x="761212" y="3906179"/>
            <a:ext cx="266700" cy="154686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Work Sans" pitchFamily="2" charset="77"/>
            </a:endParaRPr>
          </a:p>
        </p:txBody>
      </p:sp>
      <p:sp>
        <p:nvSpPr>
          <p:cNvPr id="9" name="TextBox 8">
            <a:extLst>
              <a:ext uri="{FF2B5EF4-FFF2-40B4-BE49-F238E27FC236}">
                <a16:creationId xmlns:a16="http://schemas.microsoft.com/office/drawing/2014/main" id="{41F14269-F058-95DF-F532-97EF6B96EA8E}"/>
              </a:ext>
            </a:extLst>
          </p:cNvPr>
          <p:cNvSpPr txBox="1"/>
          <p:nvPr/>
        </p:nvSpPr>
        <p:spPr>
          <a:xfrm rot="16200000">
            <a:off x="-16026" y="4417304"/>
            <a:ext cx="118872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Work Sans" pitchFamily="2" charset="77"/>
              </a:rPr>
              <a:t>Generation Metrics</a:t>
            </a:r>
          </a:p>
        </p:txBody>
      </p:sp>
      <p:sp>
        <p:nvSpPr>
          <p:cNvPr id="11" name="TextBox 10">
            <a:extLst>
              <a:ext uri="{FF2B5EF4-FFF2-40B4-BE49-F238E27FC236}">
                <a16:creationId xmlns:a16="http://schemas.microsoft.com/office/drawing/2014/main" id="{6E566A42-5942-BA99-98AE-7CBB21CB8E59}"/>
              </a:ext>
            </a:extLst>
          </p:cNvPr>
          <p:cNvSpPr txBox="1"/>
          <p:nvPr/>
        </p:nvSpPr>
        <p:spPr>
          <a:xfrm rot="16200000">
            <a:off x="-97306" y="2893304"/>
            <a:ext cx="118872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Work Sans" pitchFamily="2" charset="77"/>
              </a:rPr>
              <a:t>Retrieval</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Work Sans" pitchFamily="2" charset="77"/>
              </a:rPr>
              <a:t>Metrics</a:t>
            </a:r>
          </a:p>
        </p:txBody>
      </p:sp>
      <p:sp>
        <p:nvSpPr>
          <p:cNvPr id="12" name="TextBox 11">
            <a:extLst>
              <a:ext uri="{FF2B5EF4-FFF2-40B4-BE49-F238E27FC236}">
                <a16:creationId xmlns:a16="http://schemas.microsoft.com/office/drawing/2014/main" id="{5C6CCD6D-CDB7-A6C7-A20F-71102893B25B}"/>
              </a:ext>
            </a:extLst>
          </p:cNvPr>
          <p:cNvSpPr txBox="1"/>
          <p:nvPr/>
        </p:nvSpPr>
        <p:spPr>
          <a:xfrm>
            <a:off x="6786750" y="1719774"/>
            <a:ext cx="1307592"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Work Sans" pitchFamily="2" charset="77"/>
              </a:rPr>
              <a:t>Dimensions</a:t>
            </a:r>
          </a:p>
        </p:txBody>
      </p:sp>
      <p:sp>
        <p:nvSpPr>
          <p:cNvPr id="13" name="TextBox 12">
            <a:extLst>
              <a:ext uri="{FF2B5EF4-FFF2-40B4-BE49-F238E27FC236}">
                <a16:creationId xmlns:a16="http://schemas.microsoft.com/office/drawing/2014/main" id="{57278B03-0E61-8BF6-7576-FFEEA773B5F6}"/>
              </a:ext>
            </a:extLst>
          </p:cNvPr>
          <p:cNvSpPr txBox="1"/>
          <p:nvPr/>
        </p:nvSpPr>
        <p:spPr>
          <a:xfrm>
            <a:off x="235444" y="6027900"/>
            <a:ext cx="9536585" cy="338554"/>
          </a:xfrm>
          <a:prstGeom prst="rect">
            <a:avLst/>
          </a:prstGeom>
          <a:noFill/>
        </p:spPr>
        <p:txBody>
          <a:bodyPr wrap="none" lIns="91440" tIns="45720" rIns="91440" bIns="45720" rtlCol="0" anchor="t">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Work Sans" pitchFamily="2" charset="77"/>
              </a:rPr>
              <a:t>We’ll deep-dive into </a:t>
            </a:r>
            <a:r>
              <a:rPr kumimoji="0" lang="en-US" sz="1600" b="0" i="0" u="none" strike="noStrike" kern="1200" cap="none" spc="0" normalizeH="0" baseline="0" noProof="0" dirty="0" err="1">
                <a:ln>
                  <a:noFill/>
                </a:ln>
                <a:solidFill>
                  <a:prstClr val="black"/>
                </a:solidFill>
                <a:effectLst/>
                <a:uLnTx/>
                <a:uFillTx/>
                <a:latin typeface="Work Sans" pitchFamily="2" charset="77"/>
              </a:rPr>
              <a:t>S.No</a:t>
            </a:r>
            <a:r>
              <a:rPr kumimoji="0" lang="en-US" sz="1600" b="0" i="0" u="none" strike="noStrike" kern="1200" cap="none" spc="0" normalizeH="0" baseline="0" noProof="0" dirty="0">
                <a:ln>
                  <a:noFill/>
                </a:ln>
                <a:solidFill>
                  <a:prstClr val="black"/>
                </a:solidFill>
                <a:effectLst/>
                <a:uLnTx/>
                <a:uFillTx/>
                <a:latin typeface="Work Sans" pitchFamily="2" charset="77"/>
              </a:rPr>
              <a:t>. 1-6 using the popular frameworks </a:t>
            </a:r>
            <a:r>
              <a:rPr kumimoji="0" lang="en-US" sz="1600" b="1" i="0" u="none" strike="noStrike" kern="1200" cap="none" spc="0" normalizeH="0" baseline="0" noProof="0" dirty="0">
                <a:ln>
                  <a:noFill/>
                </a:ln>
                <a:solidFill>
                  <a:prstClr val="black"/>
                </a:solidFill>
                <a:effectLst/>
                <a:uLnTx/>
                <a:uFillTx/>
                <a:latin typeface="Work Sans" pitchFamily="2" charset="77"/>
              </a:rPr>
              <a:t>RAGAs </a:t>
            </a:r>
            <a:r>
              <a:rPr kumimoji="0" lang="en-US" sz="1600" b="0" i="0" u="none" strike="noStrike" kern="1200" cap="none" spc="0" normalizeH="0" baseline="0" noProof="0" dirty="0">
                <a:ln>
                  <a:noFill/>
                </a:ln>
                <a:solidFill>
                  <a:prstClr val="black"/>
                </a:solidFill>
                <a:effectLst/>
                <a:uLnTx/>
                <a:uFillTx/>
                <a:latin typeface="Work Sans" pitchFamily="2" charset="77"/>
              </a:rPr>
              <a:t>and </a:t>
            </a:r>
            <a:r>
              <a:rPr kumimoji="0" lang="en-US" sz="1600" b="1" i="0" u="none" strike="noStrike" kern="1200" cap="none" spc="0" normalizeH="0" baseline="0" noProof="0" dirty="0" err="1">
                <a:ln>
                  <a:noFill/>
                </a:ln>
                <a:solidFill>
                  <a:prstClr val="black"/>
                </a:solidFill>
                <a:effectLst/>
                <a:uLnTx/>
                <a:uFillTx/>
                <a:latin typeface="Work Sans" pitchFamily="2" charset="77"/>
              </a:rPr>
              <a:t>DeepEval</a:t>
            </a:r>
            <a:r>
              <a:rPr kumimoji="0" lang="en-US" sz="1600" b="1" i="0" u="none" strike="noStrike" kern="1200" cap="none" spc="0" normalizeH="0" baseline="0" noProof="0" dirty="0">
                <a:ln>
                  <a:noFill/>
                </a:ln>
                <a:solidFill>
                  <a:prstClr val="black"/>
                </a:solidFill>
                <a:effectLst/>
                <a:uLnTx/>
                <a:uFillTx/>
                <a:latin typeface="Work Sans" pitchFamily="2" charset="77"/>
              </a:rPr>
              <a:t> </a:t>
            </a:r>
            <a:r>
              <a:rPr kumimoji="0" lang="en-US" sz="1600" b="0" i="0" u="none" strike="noStrike" kern="1200" cap="none" spc="0" normalizeH="0" baseline="0" noProof="0" dirty="0">
                <a:ln>
                  <a:noFill/>
                </a:ln>
                <a:solidFill>
                  <a:prstClr val="black"/>
                </a:solidFill>
                <a:effectLst/>
                <a:uLnTx/>
                <a:uFillTx/>
                <a:latin typeface="Work Sans" pitchFamily="2" charset="77"/>
              </a:rPr>
              <a:t>in Python.</a:t>
            </a:r>
            <a:endParaRPr kumimoji="0" lang="en-IN" sz="1600" b="1" i="0" u="none" strike="noStrike" kern="1200" cap="none" spc="0" normalizeH="0" baseline="0" noProof="0" dirty="0">
              <a:ln>
                <a:noFill/>
              </a:ln>
              <a:solidFill>
                <a:prstClr val="black"/>
              </a:solidFill>
              <a:effectLst/>
              <a:highlight>
                <a:srgbClr val="F4B183"/>
              </a:highlight>
              <a:uLnTx/>
              <a:uFillTx/>
              <a:latin typeface="Work Sans" pitchFamily="2" charset="77"/>
            </a:endParaRPr>
          </a:p>
        </p:txBody>
      </p:sp>
    </p:spTree>
    <p:extLst>
      <p:ext uri="{BB962C8B-B14F-4D97-AF65-F5344CB8AC3E}">
        <p14:creationId xmlns:p14="http://schemas.microsoft.com/office/powerpoint/2010/main" val="353312682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A934A9-7718-4DDB-0F3A-7FFACC4FC08F}"/>
            </a:ext>
          </a:extLst>
        </p:cNvPr>
        <p:cNvGrpSpPr/>
        <p:nvPr/>
      </p:nvGrpSpPr>
      <p:grpSpPr>
        <a:xfrm>
          <a:off x="0" y="0"/>
          <a:ext cx="0" cy="0"/>
          <a:chOff x="0" y="0"/>
          <a:chExt cx="0" cy="0"/>
        </a:xfrm>
      </p:grpSpPr>
      <p:sp>
        <p:nvSpPr>
          <p:cNvPr id="8" name="TextBox 7">
            <a:extLst>
              <a:ext uri="{FF2B5EF4-FFF2-40B4-BE49-F238E27FC236}">
                <a16:creationId xmlns:a16="http://schemas.microsoft.com/office/drawing/2014/main" id="{A207D000-156C-8D67-4C9F-465170B188F9}"/>
              </a:ext>
            </a:extLst>
          </p:cNvPr>
          <p:cNvSpPr txBox="1"/>
          <p:nvPr/>
        </p:nvSpPr>
        <p:spPr>
          <a:xfrm>
            <a:off x="304802" y="297963"/>
            <a:ext cx="11729077" cy="461665"/>
          </a:xfrm>
          <a:prstGeom prst="rect">
            <a:avLst/>
          </a:prstGeom>
          <a:noFill/>
        </p:spPr>
        <p:txBody>
          <a:bodyPr wrap="square">
            <a:spAutoFit/>
          </a:bodyPr>
          <a:lstStyle/>
          <a:p>
            <a:pPr lvl="0" defTabSz="457182" hangingPunct="0">
              <a:defRPr sz="2800" b="0">
                <a:latin typeface="LabGrotesque-Black"/>
                <a:ea typeface="LabGrotesque-Black"/>
                <a:cs typeface="LabGrotesque-Black"/>
                <a:sym typeface="LabGrotesque-Black"/>
              </a:defRPr>
            </a:pPr>
            <a:r>
              <a:rPr lang="en-US" sz="2400" b="1" dirty="0">
                <a:solidFill>
                  <a:prstClr val="black"/>
                </a:solidFill>
                <a:latin typeface="Work Sans" pitchFamily="2" charset="77"/>
                <a:sym typeface="LabGrotesque-Black"/>
              </a:rPr>
              <a:t>Evaluation Metric 1: Context Recall</a:t>
            </a:r>
            <a:endParaRPr kumimoji="0" lang="en-US" sz="2400" b="0" i="0" u="none" strike="noStrike" kern="1200" cap="none" spc="0" normalizeH="0" baseline="0" noProof="0" dirty="0">
              <a:ln>
                <a:noFill/>
              </a:ln>
              <a:solidFill>
                <a:prstClr val="black"/>
              </a:solidFill>
              <a:effectLst/>
              <a:uLnTx/>
              <a:uFillTx/>
              <a:latin typeface="Work Sans" pitchFamily="2" charset="77"/>
              <a:sym typeface="LabGrotesque-Black"/>
            </a:endParaRPr>
          </a:p>
        </p:txBody>
      </p:sp>
      <p:pic>
        <p:nvPicPr>
          <p:cNvPr id="10" name="pasted-movie.png" descr="pasted-movie.png">
            <a:extLst>
              <a:ext uri="{FF2B5EF4-FFF2-40B4-BE49-F238E27FC236}">
                <a16:creationId xmlns:a16="http://schemas.microsoft.com/office/drawing/2014/main" id="{6F2D4901-FB89-4810-2F07-152284220FBE}"/>
              </a:ext>
            </a:extLst>
          </p:cNvPr>
          <p:cNvPicPr>
            <a:picLocks noChangeAspect="1"/>
          </p:cNvPicPr>
          <p:nvPr/>
        </p:nvPicPr>
        <p:blipFill>
          <a:blip r:embed="rId3"/>
          <a:srcRect r="83605"/>
          <a:stretch>
            <a:fillRect/>
          </a:stretch>
        </p:blipFill>
        <p:spPr>
          <a:xfrm>
            <a:off x="11771332" y="122773"/>
            <a:ext cx="262547" cy="318005"/>
          </a:xfrm>
          <a:prstGeom prst="rect">
            <a:avLst/>
          </a:prstGeom>
          <a:ln w="3175">
            <a:miter lim="400000"/>
          </a:ln>
        </p:spPr>
      </p:pic>
      <p:graphicFrame>
        <p:nvGraphicFramePr>
          <p:cNvPr id="2" name="Table 1">
            <a:extLst>
              <a:ext uri="{FF2B5EF4-FFF2-40B4-BE49-F238E27FC236}">
                <a16:creationId xmlns:a16="http://schemas.microsoft.com/office/drawing/2014/main" id="{837D1BE5-DA8D-C53C-EDEA-32E3D38E4FB7}"/>
              </a:ext>
            </a:extLst>
          </p:cNvPr>
          <p:cNvGraphicFramePr>
            <a:graphicFrameLocks noGrp="1"/>
          </p:cNvGraphicFramePr>
          <p:nvPr>
            <p:extLst>
              <p:ext uri="{D42A27DB-BD31-4B8C-83A1-F6EECF244321}">
                <p14:modId xmlns:p14="http://schemas.microsoft.com/office/powerpoint/2010/main" val="3023429566"/>
              </p:ext>
            </p:extLst>
          </p:nvPr>
        </p:nvGraphicFramePr>
        <p:xfrm>
          <a:off x="6555893" y="1094019"/>
          <a:ext cx="5521943" cy="646525"/>
        </p:xfrm>
        <a:graphic>
          <a:graphicData uri="http://schemas.openxmlformats.org/drawingml/2006/table">
            <a:tbl>
              <a:tblPr/>
              <a:tblGrid>
                <a:gridCol w="949085">
                  <a:extLst>
                    <a:ext uri="{9D8B030D-6E8A-4147-A177-3AD203B41FA5}">
                      <a16:colId xmlns:a16="http://schemas.microsoft.com/office/drawing/2014/main" val="2794659114"/>
                    </a:ext>
                  </a:extLst>
                </a:gridCol>
                <a:gridCol w="1318856">
                  <a:extLst>
                    <a:ext uri="{9D8B030D-6E8A-4147-A177-3AD203B41FA5}">
                      <a16:colId xmlns:a16="http://schemas.microsoft.com/office/drawing/2014/main" val="242916802"/>
                    </a:ext>
                  </a:extLst>
                </a:gridCol>
                <a:gridCol w="1121644">
                  <a:extLst>
                    <a:ext uri="{9D8B030D-6E8A-4147-A177-3AD203B41FA5}">
                      <a16:colId xmlns:a16="http://schemas.microsoft.com/office/drawing/2014/main" val="3098690350"/>
                    </a:ext>
                  </a:extLst>
                </a:gridCol>
                <a:gridCol w="949085">
                  <a:extLst>
                    <a:ext uri="{9D8B030D-6E8A-4147-A177-3AD203B41FA5}">
                      <a16:colId xmlns:a16="http://schemas.microsoft.com/office/drawing/2014/main" val="3097957632"/>
                    </a:ext>
                  </a:extLst>
                </a:gridCol>
                <a:gridCol w="1183273">
                  <a:extLst>
                    <a:ext uri="{9D8B030D-6E8A-4147-A177-3AD203B41FA5}">
                      <a16:colId xmlns:a16="http://schemas.microsoft.com/office/drawing/2014/main" val="2812707819"/>
                    </a:ext>
                  </a:extLst>
                </a:gridCol>
              </a:tblGrid>
              <a:tr h="311245">
                <a:tc>
                  <a:txBody>
                    <a:bodyPr/>
                    <a:lstStyle/>
                    <a:p>
                      <a:pPr algn="ctr" fontAlgn="b"/>
                      <a:r>
                        <a:rPr lang="en-IN" sz="1100" b="1" i="0" u="none" strike="noStrike" dirty="0">
                          <a:solidFill>
                            <a:srgbClr val="FFFFFF"/>
                          </a:solidFill>
                          <a:effectLst/>
                          <a:latin typeface="Work Sans" pitchFamily="2" charset="77"/>
                        </a:rPr>
                        <a:t>User Question</a:t>
                      </a:r>
                    </a:p>
                  </a:txBody>
                  <a:tcPr marL="0" marR="0" marT="0" marB="0" anchor="b">
                    <a:lnL>
                      <a:noFill/>
                    </a:lnL>
                    <a:lnR w="635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000000"/>
                    </a:solidFill>
                  </a:tcPr>
                </a:tc>
                <a:tc>
                  <a:txBody>
                    <a:bodyPr/>
                    <a:lstStyle/>
                    <a:p>
                      <a:pPr algn="ctr" fontAlgn="b"/>
                      <a:r>
                        <a:rPr lang="en-IN" sz="1100" b="1" i="0" u="none" strike="noStrike" dirty="0">
                          <a:solidFill>
                            <a:srgbClr val="FFFFFF"/>
                          </a:solidFill>
                          <a:effectLst/>
                          <a:latin typeface="Work Sans" pitchFamily="2" charset="77"/>
                        </a:rPr>
                        <a:t>Ground Truth Context</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000000"/>
                    </a:solidFill>
                  </a:tcPr>
                </a:tc>
                <a:tc>
                  <a:txBody>
                    <a:bodyPr/>
                    <a:lstStyle/>
                    <a:p>
                      <a:pPr algn="ctr" fontAlgn="b"/>
                      <a:r>
                        <a:rPr lang="en-IN" sz="1100" b="1" i="0" u="none" strike="noStrike">
                          <a:solidFill>
                            <a:srgbClr val="FFFFFF"/>
                          </a:solidFill>
                          <a:effectLst/>
                          <a:latin typeface="Work Sans" pitchFamily="2" charset="77"/>
                        </a:rPr>
                        <a:t>Retrieved Context</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000000"/>
                    </a:solidFill>
                  </a:tcPr>
                </a:tc>
                <a:tc>
                  <a:txBody>
                    <a:bodyPr/>
                    <a:lstStyle/>
                    <a:p>
                      <a:pPr algn="ctr" fontAlgn="b"/>
                      <a:r>
                        <a:rPr lang="en-IN" sz="1100" b="1" i="0" u="none" strike="noStrike">
                          <a:solidFill>
                            <a:srgbClr val="FFFFFF"/>
                          </a:solidFill>
                          <a:effectLst/>
                          <a:latin typeface="Work Sans" pitchFamily="2" charset="77"/>
                        </a:rPr>
                        <a:t>Actual Answer</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000000"/>
                    </a:solidFill>
                  </a:tcPr>
                </a:tc>
                <a:tc>
                  <a:txBody>
                    <a:bodyPr/>
                    <a:lstStyle/>
                    <a:p>
                      <a:pPr algn="ctr" fontAlgn="b"/>
                      <a:r>
                        <a:rPr lang="en-IN" sz="1100" b="1" i="0" u="none" strike="noStrike">
                          <a:solidFill>
                            <a:srgbClr val="FFFFFF"/>
                          </a:solidFill>
                          <a:effectLst/>
                          <a:latin typeface="Work Sans" pitchFamily="2" charset="77"/>
                        </a:rPr>
                        <a:t>Generated Answer</a:t>
                      </a:r>
                    </a:p>
                  </a:txBody>
                  <a:tcPr marL="0" marR="0" marT="0" marB="0" anchor="b">
                    <a:lnL w="6350" cap="flat" cmpd="sng" algn="ctr">
                      <a:solidFill>
                        <a:srgbClr val="FFFFFF"/>
                      </a:solidFill>
                      <a:prstDash val="solid"/>
                      <a:round/>
                      <a:headEnd type="none" w="med" len="med"/>
                      <a:tailEnd type="none" w="med" len="med"/>
                    </a:lnL>
                    <a:lnR>
                      <a:noFill/>
                    </a:lnR>
                    <a:lnT>
                      <a:noFill/>
                    </a:lnT>
                    <a:lnB w="6350" cap="flat" cmpd="sng" algn="ctr">
                      <a:solidFill>
                        <a:srgbClr val="FFFFFF"/>
                      </a:solidFill>
                      <a:prstDash val="solid"/>
                      <a:round/>
                      <a:headEnd type="none" w="med" len="med"/>
                      <a:tailEnd type="none" w="med" len="med"/>
                    </a:lnB>
                    <a:solidFill>
                      <a:srgbClr val="000000"/>
                    </a:solidFill>
                  </a:tcPr>
                </a:tc>
                <a:extLst>
                  <a:ext uri="{0D108BD9-81ED-4DB2-BD59-A6C34878D82A}">
                    <a16:rowId xmlns:a16="http://schemas.microsoft.com/office/drawing/2014/main" val="2457048537"/>
                  </a:ext>
                </a:extLst>
              </a:tr>
              <a:tr h="311245">
                <a:tc>
                  <a:txBody>
                    <a:bodyPr/>
                    <a:lstStyle/>
                    <a:p>
                      <a:pPr algn="ctr" fontAlgn="ctr"/>
                      <a:r>
                        <a:rPr lang="en-US" sz="1400" u="none" strike="noStrike">
                          <a:solidFill>
                            <a:srgbClr val="000000"/>
                          </a:solidFill>
                          <a:effectLst/>
                          <a:latin typeface="Work Sans" pitchFamily="2" charset="77"/>
                        </a:rPr>
                        <a:t>❌</a:t>
                      </a:r>
                    </a:p>
                  </a:txBody>
                  <a:tcPr marL="9525" marR="9525" marT="9525" marB="0" anchor="ctr">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A6A6A6"/>
                    </a:solidFill>
                  </a:tcPr>
                </a:tc>
                <a:tc>
                  <a:txBody>
                    <a:bodyPr/>
                    <a:lstStyle/>
                    <a:p>
                      <a:pPr algn="ctr" fontAlgn="ctr"/>
                      <a:r>
                        <a:rPr lang="en-US" sz="1400" u="none" strike="noStrike">
                          <a:solidFill>
                            <a:srgbClr val="000000"/>
                          </a:solidFill>
                          <a:effectLst/>
                          <a:latin typeface="Work Sans" pitchFamily="2" charset="77"/>
                        </a:rPr>
                        <a:t>✅</a:t>
                      </a:r>
                    </a:p>
                  </a:txBody>
                  <a:tcPr marL="9525" marR="9525" marT="9525"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A6A6A6"/>
                    </a:solidFill>
                  </a:tcPr>
                </a:tc>
                <a:tc>
                  <a:txBody>
                    <a:bodyPr/>
                    <a:lstStyle/>
                    <a:p>
                      <a:pPr algn="ctr" fontAlgn="ctr"/>
                      <a:r>
                        <a:rPr lang="en-US" sz="1400" u="none" strike="noStrike">
                          <a:solidFill>
                            <a:srgbClr val="000000"/>
                          </a:solidFill>
                          <a:effectLst/>
                          <a:latin typeface="Work Sans" pitchFamily="2" charset="77"/>
                        </a:rPr>
                        <a:t>✅</a:t>
                      </a:r>
                    </a:p>
                  </a:txBody>
                  <a:tcPr marL="9525" marR="9525" marT="9525"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A6A6A6"/>
                    </a:solidFill>
                  </a:tcPr>
                </a:tc>
                <a:tc>
                  <a:txBody>
                    <a:bodyPr/>
                    <a:lstStyle/>
                    <a:p>
                      <a:pPr algn="ctr" fontAlgn="ctr"/>
                      <a:r>
                        <a:rPr lang="en-US" sz="1400" u="none" strike="noStrike">
                          <a:solidFill>
                            <a:srgbClr val="000000"/>
                          </a:solidFill>
                          <a:effectLst/>
                          <a:latin typeface="Work Sans" pitchFamily="2" charset="77"/>
                        </a:rPr>
                        <a:t>❌(✅)</a:t>
                      </a:r>
                    </a:p>
                  </a:txBody>
                  <a:tcPr marL="9525" marR="9525" marT="9525"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A6A6A6"/>
                    </a:solidFill>
                  </a:tcPr>
                </a:tc>
                <a:tc>
                  <a:txBody>
                    <a:bodyPr/>
                    <a:lstStyle/>
                    <a:p>
                      <a:pPr algn="ctr" fontAlgn="ctr"/>
                      <a:r>
                        <a:rPr lang="en-US" sz="1400" u="none" strike="noStrike" dirty="0">
                          <a:solidFill>
                            <a:srgbClr val="000000"/>
                          </a:solidFill>
                          <a:effectLst/>
                          <a:latin typeface="Work Sans" pitchFamily="2" charset="77"/>
                        </a:rPr>
                        <a:t>❌</a:t>
                      </a:r>
                    </a:p>
                  </a:txBody>
                  <a:tcPr marL="9525" marR="9525" marT="9525" marB="0" anchor="ctr">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a:noFill/>
                    </a:lnB>
                    <a:solidFill>
                      <a:srgbClr val="A6A6A6"/>
                    </a:solidFill>
                  </a:tcPr>
                </a:tc>
                <a:extLst>
                  <a:ext uri="{0D108BD9-81ED-4DB2-BD59-A6C34878D82A}">
                    <a16:rowId xmlns:a16="http://schemas.microsoft.com/office/drawing/2014/main" val="3980106686"/>
                  </a:ext>
                </a:extLst>
              </a:tr>
            </a:tbl>
          </a:graphicData>
        </a:graphic>
      </p:graphicFrame>
      <p:sp>
        <p:nvSpPr>
          <p:cNvPr id="14" name="TextBox 13">
            <a:extLst>
              <a:ext uri="{FF2B5EF4-FFF2-40B4-BE49-F238E27FC236}">
                <a16:creationId xmlns:a16="http://schemas.microsoft.com/office/drawing/2014/main" id="{19A77F57-5E85-55F4-E483-00811DD6CB56}"/>
              </a:ext>
            </a:extLst>
          </p:cNvPr>
          <p:cNvSpPr txBox="1"/>
          <p:nvPr/>
        </p:nvSpPr>
        <p:spPr>
          <a:xfrm>
            <a:off x="237974" y="1198236"/>
            <a:ext cx="1838965"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Work Sans" pitchFamily="2" charset="77"/>
              </a:rPr>
              <a:t>Key Takeaway</a:t>
            </a:r>
            <a:endParaRPr kumimoji="0" lang="en-IN" sz="1800" b="1" i="0" u="none" strike="noStrike" kern="1200" cap="none" spc="0" normalizeH="0" baseline="0" noProof="0">
              <a:ln>
                <a:noFill/>
              </a:ln>
              <a:solidFill>
                <a:prstClr val="black"/>
              </a:solidFill>
              <a:effectLst/>
              <a:uLnTx/>
              <a:uFillTx/>
              <a:latin typeface="Work Sans" pitchFamily="2" charset="77"/>
            </a:endParaRPr>
          </a:p>
        </p:txBody>
      </p:sp>
      <p:sp>
        <p:nvSpPr>
          <p:cNvPr id="15" name="TextBox 14">
            <a:extLst>
              <a:ext uri="{FF2B5EF4-FFF2-40B4-BE49-F238E27FC236}">
                <a16:creationId xmlns:a16="http://schemas.microsoft.com/office/drawing/2014/main" id="{66BC1E24-A3F3-9D6F-7474-A3DABBF402D5}"/>
              </a:ext>
            </a:extLst>
          </p:cNvPr>
          <p:cNvSpPr txBox="1"/>
          <p:nvPr/>
        </p:nvSpPr>
        <p:spPr>
          <a:xfrm>
            <a:off x="267206" y="2426854"/>
            <a:ext cx="1305165"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Work Sans" pitchFamily="2" charset="77"/>
              </a:rPr>
              <a:t>Definition</a:t>
            </a:r>
            <a:endParaRPr kumimoji="0" lang="en-IN" sz="1800" b="1" i="0" u="none" strike="noStrike" kern="1200" cap="none" spc="0" normalizeH="0" baseline="0" noProof="0">
              <a:ln>
                <a:noFill/>
              </a:ln>
              <a:solidFill>
                <a:prstClr val="black"/>
              </a:solidFill>
              <a:effectLst/>
              <a:uLnTx/>
              <a:uFillTx/>
              <a:latin typeface="Work Sans" pitchFamily="2" charset="77"/>
            </a:endParaRPr>
          </a:p>
        </p:txBody>
      </p:sp>
      <p:sp>
        <p:nvSpPr>
          <p:cNvPr id="16" name="TextBox 15">
            <a:extLst>
              <a:ext uri="{FF2B5EF4-FFF2-40B4-BE49-F238E27FC236}">
                <a16:creationId xmlns:a16="http://schemas.microsoft.com/office/drawing/2014/main" id="{DFB9EAEA-E9FF-632A-8AB5-632297F52386}"/>
              </a:ext>
            </a:extLst>
          </p:cNvPr>
          <p:cNvSpPr txBox="1"/>
          <p:nvPr/>
        </p:nvSpPr>
        <p:spPr>
          <a:xfrm>
            <a:off x="104925" y="3512363"/>
            <a:ext cx="1770036" cy="646331"/>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Work Sans" pitchFamily="2" charset="77"/>
              </a:rPr>
              <a:t>Code Snippet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Work Sans" pitchFamily="2" charset="77"/>
              </a:rPr>
              <a:t>(RAGAs)</a:t>
            </a:r>
            <a:endParaRPr kumimoji="0" lang="en-IN" sz="1800" b="1" i="0" u="none" strike="noStrike" kern="1200" cap="none" spc="0" normalizeH="0" baseline="0" noProof="0">
              <a:ln>
                <a:noFill/>
              </a:ln>
              <a:solidFill>
                <a:prstClr val="black"/>
              </a:solidFill>
              <a:effectLst/>
              <a:uLnTx/>
              <a:uFillTx/>
              <a:latin typeface="Work Sans" pitchFamily="2" charset="77"/>
            </a:endParaRPr>
          </a:p>
        </p:txBody>
      </p:sp>
      <p:sp>
        <p:nvSpPr>
          <p:cNvPr id="17" name="TextBox 16">
            <a:extLst>
              <a:ext uri="{FF2B5EF4-FFF2-40B4-BE49-F238E27FC236}">
                <a16:creationId xmlns:a16="http://schemas.microsoft.com/office/drawing/2014/main" id="{9BFD2230-FA88-2384-1684-5C08EB7BD307}"/>
              </a:ext>
            </a:extLst>
          </p:cNvPr>
          <p:cNvSpPr txBox="1"/>
          <p:nvPr/>
        </p:nvSpPr>
        <p:spPr>
          <a:xfrm>
            <a:off x="237974" y="5804358"/>
            <a:ext cx="1509435" cy="923330"/>
          </a:xfrm>
          <a:prstGeom prst="rect">
            <a:avLst/>
          </a:prstGeom>
          <a:noFill/>
          <a:effectLst/>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Work Sans" pitchFamily="2" charset="77"/>
              </a:rPr>
              <a:t>Relative Cost of Evaluation</a:t>
            </a:r>
            <a:endParaRPr kumimoji="0" lang="en-IN" sz="1800" b="1" i="0" u="none" strike="noStrike" kern="1200" cap="none" spc="0" normalizeH="0" baseline="0" noProof="0">
              <a:ln>
                <a:noFill/>
              </a:ln>
              <a:solidFill>
                <a:prstClr val="black"/>
              </a:solidFill>
              <a:effectLst/>
              <a:uLnTx/>
              <a:uFillTx/>
              <a:latin typeface="Work Sans" pitchFamily="2" charset="77"/>
            </a:endParaRPr>
          </a:p>
        </p:txBody>
      </p:sp>
      <p:sp>
        <p:nvSpPr>
          <p:cNvPr id="18" name="TextBox 17">
            <a:extLst>
              <a:ext uri="{FF2B5EF4-FFF2-40B4-BE49-F238E27FC236}">
                <a16:creationId xmlns:a16="http://schemas.microsoft.com/office/drawing/2014/main" id="{1538D118-5AEB-CDA4-3091-A0E532AEEDE9}"/>
              </a:ext>
            </a:extLst>
          </p:cNvPr>
          <p:cNvSpPr txBox="1"/>
          <p:nvPr/>
        </p:nvSpPr>
        <p:spPr>
          <a:xfrm>
            <a:off x="3815251" y="5804357"/>
            <a:ext cx="4955203" cy="307777"/>
          </a:xfrm>
          <a:prstGeom prst="rect">
            <a:avLst/>
          </a:prstGeom>
          <a:noFill/>
        </p:spPr>
        <p:txBody>
          <a:bodyPr wrap="none" lIns="91440" tIns="45720" rIns="91440" bIns="45720" rtlCol="0" anchor="t">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Work Sans" pitchFamily="2" charset="77"/>
              </a:rPr>
              <a:t>Small to medium depending on system prompt length</a:t>
            </a:r>
            <a:endParaRPr kumimoji="0" lang="en-US" sz="1400" b="0" i="0" u="none" strike="noStrike" kern="1200" cap="none" spc="0" normalizeH="0" baseline="0" noProof="0" dirty="0">
              <a:ln>
                <a:noFill/>
              </a:ln>
              <a:solidFill>
                <a:prstClr val="black"/>
              </a:solidFill>
              <a:effectLst/>
              <a:uLnTx/>
              <a:uFillTx/>
              <a:latin typeface="Work Sans" pitchFamily="2" charset="77"/>
            </a:endParaRPr>
          </a:p>
        </p:txBody>
      </p:sp>
      <p:sp>
        <p:nvSpPr>
          <p:cNvPr id="19" name="TextBox 18">
            <a:extLst>
              <a:ext uri="{FF2B5EF4-FFF2-40B4-BE49-F238E27FC236}">
                <a16:creationId xmlns:a16="http://schemas.microsoft.com/office/drawing/2014/main" id="{76E48542-25C2-5626-6AB5-BA59526BA773}"/>
              </a:ext>
            </a:extLst>
          </p:cNvPr>
          <p:cNvSpPr txBox="1"/>
          <p:nvPr/>
        </p:nvSpPr>
        <p:spPr>
          <a:xfrm>
            <a:off x="267206" y="5314049"/>
            <a:ext cx="986167"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Work Sans" pitchFamily="2" charset="77"/>
              </a:rPr>
              <a:t>Output</a:t>
            </a:r>
            <a:endParaRPr kumimoji="0" lang="en-IN" sz="1800" b="1" i="0" u="none" strike="noStrike" kern="1200" cap="none" spc="0" normalizeH="0" baseline="0" noProof="0">
              <a:ln>
                <a:noFill/>
              </a:ln>
              <a:solidFill>
                <a:prstClr val="black"/>
              </a:solidFill>
              <a:effectLst/>
              <a:uLnTx/>
              <a:uFillTx/>
              <a:latin typeface="Work Sans" pitchFamily="2" charset="77"/>
            </a:endParaRPr>
          </a:p>
        </p:txBody>
      </p:sp>
      <p:pic>
        <p:nvPicPr>
          <p:cNvPr id="20" name="Picture 19">
            <a:extLst>
              <a:ext uri="{FF2B5EF4-FFF2-40B4-BE49-F238E27FC236}">
                <a16:creationId xmlns:a16="http://schemas.microsoft.com/office/drawing/2014/main" id="{B8E47056-1F7D-0C43-DD4E-74D8DCB53EDD}"/>
              </a:ext>
            </a:extLst>
          </p:cNvPr>
          <p:cNvPicPr>
            <a:picLocks noChangeAspect="1"/>
          </p:cNvPicPr>
          <p:nvPr/>
        </p:nvPicPr>
        <p:blipFill>
          <a:blip r:embed="rId4"/>
          <a:stretch>
            <a:fillRect/>
          </a:stretch>
        </p:blipFill>
        <p:spPr>
          <a:xfrm>
            <a:off x="2270254" y="2880482"/>
            <a:ext cx="8220488" cy="2176356"/>
          </a:xfrm>
          <a:prstGeom prst="rect">
            <a:avLst/>
          </a:prstGeom>
        </p:spPr>
      </p:pic>
      <p:sp>
        <p:nvSpPr>
          <p:cNvPr id="21" name="TextBox 20">
            <a:extLst>
              <a:ext uri="{FF2B5EF4-FFF2-40B4-BE49-F238E27FC236}">
                <a16:creationId xmlns:a16="http://schemas.microsoft.com/office/drawing/2014/main" id="{8DA508BC-63AA-077C-24B3-5517FA4A0E8E}"/>
              </a:ext>
            </a:extLst>
          </p:cNvPr>
          <p:cNvSpPr txBox="1"/>
          <p:nvPr/>
        </p:nvSpPr>
        <p:spPr>
          <a:xfrm>
            <a:off x="2270254" y="5310464"/>
            <a:ext cx="6141450" cy="30777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Work Sans" pitchFamily="2" charset="77"/>
              </a:rPr>
              <a:t>1.0</a:t>
            </a:r>
            <a:endParaRPr kumimoji="0" lang="en-IN" sz="1400" b="1" i="0" u="none" strike="noStrike" kern="1200" cap="none" spc="0" normalizeH="0" baseline="0" noProof="0">
              <a:ln>
                <a:noFill/>
              </a:ln>
              <a:solidFill>
                <a:prstClr val="black"/>
              </a:solidFill>
              <a:effectLst/>
              <a:uLnTx/>
              <a:uFillTx/>
              <a:latin typeface="Work Sans" pitchFamily="2" charset="77"/>
            </a:endParaRP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B8479C16-0449-DB01-0B1B-16E9D8252456}"/>
                  </a:ext>
                </a:extLst>
              </p:cNvPr>
              <p:cNvSpPr txBox="1"/>
              <p:nvPr/>
            </p:nvSpPr>
            <p:spPr>
              <a:xfrm>
                <a:off x="2656111" y="2405648"/>
                <a:ext cx="7340829" cy="447302"/>
              </a:xfrm>
              <a:prstGeom prst="rect">
                <a:avLst/>
              </a:prstGeom>
              <a:noFill/>
            </p:spPr>
            <p:txBody>
              <a:bodyPr wrap="squar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𝐶𝑜𝑛𝑡𝑒𝑥𝑡</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 </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𝑅𝑒𝑐𝑎𝑙𝑙</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m:t>
                      </m:r>
                      <m:f>
                        <m:fPr>
                          <m:ctrlP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ctrlPr>
                        </m:fPr>
                        <m:num>
                          <m:r>
                            <a:rPr kumimoji="0" lang="en-IN" sz="1400" b="0" i="1" u="none" strike="noStrike" kern="1200" cap="none" spc="0" normalizeH="0" baseline="0" noProof="0">
                              <a:ln>
                                <a:noFill/>
                              </a:ln>
                              <a:solidFill>
                                <a:prstClr val="black"/>
                              </a:solidFill>
                              <a:effectLst/>
                              <a:uLnTx/>
                              <a:uFillTx/>
                              <a:latin typeface="Cambria Math" panose="02040503050406030204" pitchFamily="18" charset="0"/>
                            </a:rPr>
                            <m:t>𝑁𝑢𝑚𝑏𝑒𝑟</m:t>
                          </m:r>
                          <m:r>
                            <a:rPr kumimoji="0" lang="en-IN" sz="1400" b="0" i="1" u="none" strike="noStrike" kern="1200" cap="none" spc="0" normalizeH="0" baseline="0" noProof="0">
                              <a:ln>
                                <a:noFill/>
                              </a:ln>
                              <a:solidFill>
                                <a:prstClr val="black"/>
                              </a:solidFill>
                              <a:effectLst/>
                              <a:uLnTx/>
                              <a:uFillTx/>
                              <a:latin typeface="Cambria Math" panose="02040503050406030204" pitchFamily="18" charset="0"/>
                            </a:rPr>
                            <m:t> </m:t>
                          </m:r>
                          <m:r>
                            <a:rPr kumimoji="0" lang="en-IN" sz="1400" b="0" i="1" u="none" strike="noStrike" kern="1200" cap="none" spc="0" normalizeH="0" baseline="0" noProof="0">
                              <a:ln>
                                <a:noFill/>
                              </a:ln>
                              <a:solidFill>
                                <a:prstClr val="black"/>
                              </a:solidFill>
                              <a:effectLst/>
                              <a:uLnTx/>
                              <a:uFillTx/>
                              <a:latin typeface="Cambria Math" panose="02040503050406030204" pitchFamily="18" charset="0"/>
                            </a:rPr>
                            <m:t>𝑜𝑓</m:t>
                          </m:r>
                          <m:r>
                            <a:rPr kumimoji="0" lang="en-IN" sz="1400" b="0" i="1" u="none" strike="noStrike" kern="1200" cap="none" spc="0" normalizeH="0" baseline="0" noProof="0">
                              <a:ln>
                                <a:noFill/>
                              </a:ln>
                              <a:solidFill>
                                <a:prstClr val="black"/>
                              </a:solidFill>
                              <a:effectLst/>
                              <a:uLnTx/>
                              <a:uFillTx/>
                              <a:latin typeface="Cambria Math" panose="02040503050406030204" pitchFamily="18" charset="0"/>
                            </a:rPr>
                            <m:t> </m:t>
                          </m:r>
                          <m:r>
                            <a:rPr kumimoji="0" lang="en-IN" sz="1400" b="0" i="1" u="none" strike="noStrike" kern="1200" cap="none" spc="0" normalizeH="0" baseline="0" noProof="0">
                              <a:ln>
                                <a:noFill/>
                              </a:ln>
                              <a:solidFill>
                                <a:prstClr val="black"/>
                              </a:solidFill>
                              <a:effectLst/>
                              <a:uLnTx/>
                              <a:uFillTx/>
                              <a:latin typeface="Cambria Math" panose="02040503050406030204" pitchFamily="18" charset="0"/>
                            </a:rPr>
                            <m:t>𝑐𝑙𝑎𝑖𝑚𝑠</m:t>
                          </m:r>
                          <m:r>
                            <a:rPr kumimoji="0" lang="en-IN" sz="1400" b="0" i="1" u="none" strike="noStrike" kern="1200" cap="none" spc="0" normalizeH="0" baseline="0" noProof="0">
                              <a:ln>
                                <a:noFill/>
                              </a:ln>
                              <a:solidFill>
                                <a:prstClr val="black"/>
                              </a:solidFill>
                              <a:effectLst/>
                              <a:uLnTx/>
                              <a:uFillTx/>
                              <a:latin typeface="Cambria Math" panose="02040503050406030204" pitchFamily="18" charset="0"/>
                            </a:rPr>
                            <m:t> </m:t>
                          </m:r>
                          <m:r>
                            <a:rPr kumimoji="0" lang="en-IN" sz="1400" b="0" i="1" u="none" strike="noStrike" kern="1200" cap="none" spc="0" normalizeH="0" baseline="0" noProof="0">
                              <a:ln>
                                <a:noFill/>
                              </a:ln>
                              <a:solidFill>
                                <a:prstClr val="black"/>
                              </a:solidFill>
                              <a:effectLst/>
                              <a:uLnTx/>
                              <a:uFillTx/>
                              <a:latin typeface="Cambria Math" panose="02040503050406030204" pitchFamily="18" charset="0"/>
                            </a:rPr>
                            <m:t>𝑖𝑛</m:t>
                          </m:r>
                          <m:r>
                            <a:rPr kumimoji="0" lang="en-IN" sz="1400" b="0" i="1" u="none" strike="noStrike" kern="1200" cap="none" spc="0" normalizeH="0" baseline="0" noProof="0">
                              <a:ln>
                                <a:noFill/>
                              </a:ln>
                              <a:solidFill>
                                <a:prstClr val="black"/>
                              </a:solidFill>
                              <a:effectLst/>
                              <a:uLnTx/>
                              <a:uFillTx/>
                              <a:latin typeface="Cambria Math" panose="02040503050406030204" pitchFamily="18" charset="0"/>
                            </a:rPr>
                            <m:t> </m:t>
                          </m:r>
                          <m:r>
                            <a:rPr kumimoji="0" lang="en-IN" sz="1400" b="0" i="1" u="none" strike="noStrike" kern="1200" cap="none" spc="0" normalizeH="0" baseline="0" noProof="0">
                              <a:ln>
                                <a:noFill/>
                              </a:ln>
                              <a:solidFill>
                                <a:prstClr val="black"/>
                              </a:solidFill>
                              <a:effectLst/>
                              <a:uLnTx/>
                              <a:uFillTx/>
                              <a:latin typeface="Cambria Math" panose="02040503050406030204" pitchFamily="18" charset="0"/>
                            </a:rPr>
                            <m:t>𝑡h𝑒</m:t>
                          </m:r>
                          <m:r>
                            <a:rPr kumimoji="0" lang="en-IN" sz="1400" b="0" i="1" u="none" strike="noStrike" kern="1200" cap="none" spc="0" normalizeH="0" baseline="0" noProof="0">
                              <a:ln>
                                <a:noFill/>
                              </a:ln>
                              <a:solidFill>
                                <a:prstClr val="black"/>
                              </a:solidFill>
                              <a:effectLst/>
                              <a:uLnTx/>
                              <a:uFillTx/>
                              <a:latin typeface="Cambria Math" panose="02040503050406030204" pitchFamily="18" charset="0"/>
                            </a:rPr>
                            <m:t> </m:t>
                          </m:r>
                          <m:r>
                            <a:rPr kumimoji="0" lang="en-IN" sz="1400" b="0" i="1" u="none" strike="noStrike" kern="1200" cap="none" spc="0" normalizeH="0" baseline="0" noProof="0">
                              <a:ln>
                                <a:noFill/>
                              </a:ln>
                              <a:solidFill>
                                <a:prstClr val="black"/>
                              </a:solidFill>
                              <a:effectLst/>
                              <a:uLnTx/>
                              <a:uFillTx/>
                              <a:latin typeface="Cambria Math" panose="02040503050406030204" pitchFamily="18" charset="0"/>
                            </a:rPr>
                            <m:t>𝑟𝑒𝑓𝑒𝑟𝑒𝑛𝑐𝑒</m:t>
                          </m:r>
                          <m:r>
                            <a:rPr kumimoji="0" lang="en-IN" sz="1400" b="0" i="1" u="none" strike="noStrike" kern="1200" cap="none" spc="0" normalizeH="0" baseline="0" noProof="0">
                              <a:ln>
                                <a:noFill/>
                              </a:ln>
                              <a:solidFill>
                                <a:prstClr val="black"/>
                              </a:solidFill>
                              <a:effectLst/>
                              <a:uLnTx/>
                              <a:uFillTx/>
                              <a:latin typeface="Cambria Math" panose="02040503050406030204" pitchFamily="18" charset="0"/>
                            </a:rPr>
                            <m:t> </m:t>
                          </m:r>
                          <m:r>
                            <a:rPr kumimoji="0" lang="en-IN" sz="1400" b="0" i="1" u="none" strike="noStrike" kern="1200" cap="none" spc="0" normalizeH="0" baseline="0" noProof="0">
                              <a:ln>
                                <a:noFill/>
                              </a:ln>
                              <a:solidFill>
                                <a:prstClr val="black"/>
                              </a:solidFill>
                              <a:effectLst/>
                              <a:uLnTx/>
                              <a:uFillTx/>
                              <a:latin typeface="Cambria Math" panose="02040503050406030204" pitchFamily="18" charset="0"/>
                            </a:rPr>
                            <m:t>𝑠𝑢𝑝𝑝𝑜𝑟𝑡𝑒𝑑</m:t>
                          </m:r>
                          <m:r>
                            <a:rPr kumimoji="0" lang="en-IN" sz="1400" b="0" i="1" u="none" strike="noStrike" kern="1200" cap="none" spc="0" normalizeH="0" baseline="0" noProof="0">
                              <a:ln>
                                <a:noFill/>
                              </a:ln>
                              <a:solidFill>
                                <a:prstClr val="black"/>
                              </a:solidFill>
                              <a:effectLst/>
                              <a:uLnTx/>
                              <a:uFillTx/>
                              <a:latin typeface="Cambria Math" panose="02040503050406030204" pitchFamily="18" charset="0"/>
                            </a:rPr>
                            <m:t> </m:t>
                          </m:r>
                          <m:r>
                            <a:rPr kumimoji="0" lang="en-IN" sz="1400" b="0" i="1" u="none" strike="noStrike" kern="1200" cap="none" spc="0" normalizeH="0" baseline="0" noProof="0">
                              <a:ln>
                                <a:noFill/>
                              </a:ln>
                              <a:solidFill>
                                <a:prstClr val="black"/>
                              </a:solidFill>
                              <a:effectLst/>
                              <a:uLnTx/>
                              <a:uFillTx/>
                              <a:latin typeface="Cambria Math" panose="02040503050406030204" pitchFamily="18" charset="0"/>
                            </a:rPr>
                            <m:t>𝑏𝑦</m:t>
                          </m:r>
                          <m:r>
                            <a:rPr kumimoji="0" lang="en-IN" sz="1400" b="0" i="1" u="none" strike="noStrike" kern="1200" cap="none" spc="0" normalizeH="0" baseline="0" noProof="0">
                              <a:ln>
                                <a:noFill/>
                              </a:ln>
                              <a:solidFill>
                                <a:prstClr val="black"/>
                              </a:solidFill>
                              <a:effectLst/>
                              <a:uLnTx/>
                              <a:uFillTx/>
                              <a:latin typeface="Cambria Math" panose="02040503050406030204" pitchFamily="18" charset="0"/>
                            </a:rPr>
                            <m:t> </m:t>
                          </m:r>
                          <m:r>
                            <a:rPr kumimoji="0" lang="en-IN" sz="1400" b="0" i="1" u="none" strike="noStrike" kern="1200" cap="none" spc="0" normalizeH="0" baseline="0" noProof="0">
                              <a:ln>
                                <a:noFill/>
                              </a:ln>
                              <a:solidFill>
                                <a:prstClr val="black"/>
                              </a:solidFill>
                              <a:effectLst/>
                              <a:uLnTx/>
                              <a:uFillTx/>
                              <a:latin typeface="Cambria Math" panose="02040503050406030204" pitchFamily="18" charset="0"/>
                            </a:rPr>
                            <m:t>𝑡h𝑒</m:t>
                          </m:r>
                          <m:r>
                            <a:rPr kumimoji="0" lang="en-IN" sz="1400" b="0" i="1" u="none" strike="noStrike" kern="1200" cap="none" spc="0" normalizeH="0" baseline="0" noProof="0">
                              <a:ln>
                                <a:noFill/>
                              </a:ln>
                              <a:solidFill>
                                <a:prstClr val="black"/>
                              </a:solidFill>
                              <a:effectLst/>
                              <a:uLnTx/>
                              <a:uFillTx/>
                              <a:latin typeface="Cambria Math" panose="02040503050406030204" pitchFamily="18" charset="0"/>
                            </a:rPr>
                            <m:t> </m:t>
                          </m:r>
                          <m:r>
                            <a:rPr kumimoji="0" lang="en-IN" sz="1400" b="0" i="1" u="none" strike="noStrike" kern="1200" cap="none" spc="0" normalizeH="0" baseline="0" noProof="0">
                              <a:ln>
                                <a:noFill/>
                              </a:ln>
                              <a:solidFill>
                                <a:prstClr val="black"/>
                              </a:solidFill>
                              <a:effectLst/>
                              <a:uLnTx/>
                              <a:uFillTx/>
                              <a:latin typeface="Cambria Math" panose="02040503050406030204" pitchFamily="18" charset="0"/>
                            </a:rPr>
                            <m:t>𝑐𝑜𝑛𝑡𝑒𝑥𝑡</m:t>
                          </m:r>
                        </m:num>
                        <m:den>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𝑇𝑜𝑡𝑎𝑙</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 </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𝑛𝑢𝑚𝑏𝑒𝑟</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 </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𝑜𝑓</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 </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𝑐𝑙𝑎𝑖𝑚𝑠</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 </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𝑖𝑛</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 </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𝑡h𝑒</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 </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𝑟𝑒𝑓𝑒𝑟𝑒𝑛𝑐𝑒</m:t>
                          </m:r>
                        </m:den>
                      </m:f>
                    </m:oMath>
                  </m:oMathPara>
                </a14:m>
                <a:endParaRPr kumimoji="0" lang="en-IN" sz="1400" b="0" i="0" u="none" strike="noStrike" kern="1200" cap="none" spc="0" normalizeH="0" baseline="0" noProof="0" dirty="0">
                  <a:ln>
                    <a:noFill/>
                  </a:ln>
                  <a:solidFill>
                    <a:prstClr val="black"/>
                  </a:solidFill>
                  <a:effectLst/>
                  <a:uLnTx/>
                  <a:uFillTx/>
                  <a:latin typeface="Work Sans" pitchFamily="2" charset="77"/>
                </a:endParaRPr>
              </a:p>
            </p:txBody>
          </p:sp>
        </mc:Choice>
        <mc:Fallback xmlns="">
          <p:sp>
            <p:nvSpPr>
              <p:cNvPr id="22" name="TextBox 21">
                <a:extLst>
                  <a:ext uri="{FF2B5EF4-FFF2-40B4-BE49-F238E27FC236}">
                    <a16:creationId xmlns:a16="http://schemas.microsoft.com/office/drawing/2014/main" id="{B8479C16-0449-DB01-0B1B-16E9D8252456}"/>
                  </a:ext>
                </a:extLst>
              </p:cNvPr>
              <p:cNvSpPr txBox="1">
                <a:spLocks noRot="1" noChangeAspect="1" noMove="1" noResize="1" noEditPoints="1" noAdjustHandles="1" noChangeArrowheads="1" noChangeShapeType="1" noTextEdit="1"/>
              </p:cNvSpPr>
              <p:nvPr/>
            </p:nvSpPr>
            <p:spPr>
              <a:xfrm>
                <a:off x="2656111" y="2405648"/>
                <a:ext cx="7340829" cy="447302"/>
              </a:xfrm>
              <a:prstGeom prst="rect">
                <a:avLst/>
              </a:prstGeom>
              <a:blipFill>
                <a:blip r:embed="rId5"/>
                <a:stretch>
                  <a:fillRect t="-8333" b="-19444"/>
                </a:stretch>
              </a:blipFill>
            </p:spPr>
            <p:txBody>
              <a:bodyPr/>
              <a:lstStyle/>
              <a:p>
                <a:r>
                  <a:rPr lang="en-US">
                    <a:noFill/>
                  </a:rPr>
                  <a:t> </a:t>
                </a:r>
              </a:p>
            </p:txBody>
          </p:sp>
        </mc:Fallback>
      </mc:AlternateContent>
      <p:sp>
        <p:nvSpPr>
          <p:cNvPr id="23" name="TextBox 22">
            <a:extLst>
              <a:ext uri="{FF2B5EF4-FFF2-40B4-BE49-F238E27FC236}">
                <a16:creationId xmlns:a16="http://schemas.microsoft.com/office/drawing/2014/main" id="{BD088722-1B71-486A-EF84-3AE628CA48A5}"/>
              </a:ext>
            </a:extLst>
          </p:cNvPr>
          <p:cNvSpPr txBox="1"/>
          <p:nvPr/>
        </p:nvSpPr>
        <p:spPr>
          <a:xfrm>
            <a:off x="2270254" y="1104873"/>
            <a:ext cx="3940975" cy="954107"/>
          </a:xfrm>
          <a:prstGeom prst="rect">
            <a:avLst/>
          </a:prstGeom>
          <a:noFill/>
        </p:spPr>
        <p:txBody>
          <a:bodyPr wrap="square" lIns="91440" tIns="45720" rIns="91440" bIns="45720" rtlCol="0" anchor="t">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Work Sans" pitchFamily="2" charset="77"/>
              </a:rPr>
              <a:t>Out of the relevant available context, how much relevant context is retrieved?</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dirty="0">
                <a:ln>
                  <a:noFill/>
                </a:ln>
                <a:solidFill>
                  <a:prstClr val="black"/>
                </a:solidFill>
                <a:effectLst/>
                <a:uLnTx/>
                <a:uFillTx/>
                <a:latin typeface="Work Sans" pitchFamily="2" charset="77"/>
              </a:rPr>
              <a:t>(can be done using actual answer also, instead of ground truth context)</a:t>
            </a:r>
            <a:endParaRPr kumimoji="0" lang="en-US" sz="1400" b="1" i="0" u="none" strike="noStrike" kern="1200" cap="none" spc="0" normalizeH="0" baseline="0" noProof="0" dirty="0">
              <a:ln>
                <a:noFill/>
              </a:ln>
              <a:solidFill>
                <a:prstClr val="black"/>
              </a:solidFill>
              <a:effectLst/>
              <a:uLnTx/>
              <a:uFillTx/>
              <a:latin typeface="Work Sans" pitchFamily="2" charset="77"/>
            </a:endParaRPr>
          </a:p>
        </p:txBody>
      </p:sp>
    </p:spTree>
    <p:extLst>
      <p:ext uri="{BB962C8B-B14F-4D97-AF65-F5344CB8AC3E}">
        <p14:creationId xmlns:p14="http://schemas.microsoft.com/office/powerpoint/2010/main" val="31729561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A6C216-CE93-965B-662D-F077F3598484}"/>
            </a:ext>
          </a:extLst>
        </p:cNvPr>
        <p:cNvGrpSpPr/>
        <p:nvPr/>
      </p:nvGrpSpPr>
      <p:grpSpPr>
        <a:xfrm>
          <a:off x="0" y="0"/>
          <a:ext cx="0" cy="0"/>
          <a:chOff x="0" y="0"/>
          <a:chExt cx="0" cy="0"/>
        </a:xfrm>
      </p:grpSpPr>
      <p:sp>
        <p:nvSpPr>
          <p:cNvPr id="8" name="TextBox 7">
            <a:extLst>
              <a:ext uri="{FF2B5EF4-FFF2-40B4-BE49-F238E27FC236}">
                <a16:creationId xmlns:a16="http://schemas.microsoft.com/office/drawing/2014/main" id="{C1832319-A497-973A-3367-87B0DD5AFF01}"/>
              </a:ext>
            </a:extLst>
          </p:cNvPr>
          <p:cNvSpPr txBox="1"/>
          <p:nvPr/>
        </p:nvSpPr>
        <p:spPr>
          <a:xfrm>
            <a:off x="304802" y="297963"/>
            <a:ext cx="11729077" cy="461665"/>
          </a:xfrm>
          <a:prstGeom prst="rect">
            <a:avLst/>
          </a:prstGeom>
          <a:noFill/>
        </p:spPr>
        <p:txBody>
          <a:bodyPr wrap="square">
            <a:spAutoFit/>
          </a:bodyPr>
          <a:lstStyle/>
          <a:p>
            <a:pPr lvl="0" defTabSz="457182" hangingPunct="0">
              <a:defRPr sz="2800" b="0">
                <a:latin typeface="LabGrotesque-Black"/>
                <a:ea typeface="LabGrotesque-Black"/>
                <a:cs typeface="LabGrotesque-Black"/>
                <a:sym typeface="LabGrotesque-Black"/>
              </a:defRPr>
            </a:pPr>
            <a:r>
              <a:rPr lang="en-US" sz="2400" b="1" dirty="0">
                <a:solidFill>
                  <a:prstClr val="black"/>
                </a:solidFill>
                <a:latin typeface="Work Sans" pitchFamily="2" charset="77"/>
                <a:sym typeface="LabGrotesque-Black"/>
              </a:rPr>
              <a:t>Evaluation Metric 2: Context </a:t>
            </a:r>
            <a:r>
              <a:rPr lang="en-US" sz="2400" b="1" dirty="0" err="1">
                <a:solidFill>
                  <a:prstClr val="black"/>
                </a:solidFill>
                <a:latin typeface="Work Sans" pitchFamily="2" charset="77"/>
                <a:sym typeface="LabGrotesque-Black"/>
              </a:rPr>
              <a:t>Precision@k</a:t>
            </a:r>
            <a:endParaRPr kumimoji="0" lang="en-US" sz="2400" b="0" i="0" u="none" strike="noStrike" kern="1200" cap="none" spc="0" normalizeH="0" baseline="0" noProof="0" dirty="0">
              <a:ln>
                <a:noFill/>
              </a:ln>
              <a:solidFill>
                <a:prstClr val="black"/>
              </a:solidFill>
              <a:effectLst/>
              <a:uLnTx/>
              <a:uFillTx/>
              <a:latin typeface="Work Sans" pitchFamily="2" charset="77"/>
              <a:sym typeface="LabGrotesque-Black"/>
            </a:endParaRPr>
          </a:p>
        </p:txBody>
      </p:sp>
      <p:pic>
        <p:nvPicPr>
          <p:cNvPr id="10" name="pasted-movie.png" descr="pasted-movie.png">
            <a:extLst>
              <a:ext uri="{FF2B5EF4-FFF2-40B4-BE49-F238E27FC236}">
                <a16:creationId xmlns:a16="http://schemas.microsoft.com/office/drawing/2014/main" id="{50D4239E-5CD9-BEBA-E94F-16EC0FB9BB7F}"/>
              </a:ext>
            </a:extLst>
          </p:cNvPr>
          <p:cNvPicPr>
            <a:picLocks noChangeAspect="1"/>
          </p:cNvPicPr>
          <p:nvPr/>
        </p:nvPicPr>
        <p:blipFill>
          <a:blip r:embed="rId3"/>
          <a:srcRect r="83605"/>
          <a:stretch>
            <a:fillRect/>
          </a:stretch>
        </p:blipFill>
        <p:spPr>
          <a:xfrm>
            <a:off x="11771332" y="122773"/>
            <a:ext cx="262547" cy="318005"/>
          </a:xfrm>
          <a:prstGeom prst="rect">
            <a:avLst/>
          </a:prstGeom>
          <a:ln w="3175">
            <a:miter lim="400000"/>
          </a:ln>
        </p:spPr>
      </p:pic>
      <p:sp>
        <p:nvSpPr>
          <p:cNvPr id="2" name="TextBox 1">
            <a:extLst>
              <a:ext uri="{FF2B5EF4-FFF2-40B4-BE49-F238E27FC236}">
                <a16:creationId xmlns:a16="http://schemas.microsoft.com/office/drawing/2014/main" id="{3CD07733-0F28-200C-EF82-81B4F1B79289}"/>
              </a:ext>
            </a:extLst>
          </p:cNvPr>
          <p:cNvSpPr txBox="1"/>
          <p:nvPr/>
        </p:nvSpPr>
        <p:spPr>
          <a:xfrm>
            <a:off x="237974" y="1198236"/>
            <a:ext cx="1838965"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Work Sans" pitchFamily="2" charset="77"/>
              </a:rPr>
              <a:t>Key Takeaway</a:t>
            </a:r>
            <a:endParaRPr kumimoji="0" lang="en-IN" sz="1800" b="1" i="0" u="none" strike="noStrike" kern="1200" cap="none" spc="0" normalizeH="0" baseline="0" noProof="0">
              <a:ln>
                <a:noFill/>
              </a:ln>
              <a:solidFill>
                <a:prstClr val="black"/>
              </a:solidFill>
              <a:effectLst/>
              <a:uLnTx/>
              <a:uFillTx/>
              <a:latin typeface="Work Sans" pitchFamily="2" charset="77"/>
            </a:endParaRPr>
          </a:p>
        </p:txBody>
      </p:sp>
      <p:sp>
        <p:nvSpPr>
          <p:cNvPr id="3" name="TextBox 2">
            <a:extLst>
              <a:ext uri="{FF2B5EF4-FFF2-40B4-BE49-F238E27FC236}">
                <a16:creationId xmlns:a16="http://schemas.microsoft.com/office/drawing/2014/main" id="{6D60EA75-82E4-A796-33D6-74599F5D20FD}"/>
              </a:ext>
            </a:extLst>
          </p:cNvPr>
          <p:cNvSpPr txBox="1"/>
          <p:nvPr/>
        </p:nvSpPr>
        <p:spPr>
          <a:xfrm>
            <a:off x="267206" y="2152825"/>
            <a:ext cx="1305165"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Work Sans" pitchFamily="2" charset="77"/>
              </a:rPr>
              <a:t>Definition</a:t>
            </a:r>
            <a:endParaRPr kumimoji="0" lang="en-IN" sz="1800" b="1" i="0" u="none" strike="noStrike" kern="1200" cap="none" spc="0" normalizeH="0" baseline="0" noProof="0">
              <a:ln>
                <a:noFill/>
              </a:ln>
              <a:solidFill>
                <a:prstClr val="black"/>
              </a:solidFill>
              <a:effectLst/>
              <a:uLnTx/>
              <a:uFillTx/>
              <a:latin typeface="Work Sans" pitchFamily="2" charset="77"/>
            </a:endParaRPr>
          </a:p>
        </p:txBody>
      </p:sp>
      <p:sp>
        <p:nvSpPr>
          <p:cNvPr id="4" name="TextBox 3">
            <a:extLst>
              <a:ext uri="{FF2B5EF4-FFF2-40B4-BE49-F238E27FC236}">
                <a16:creationId xmlns:a16="http://schemas.microsoft.com/office/drawing/2014/main" id="{061D0D5E-972B-9055-28DF-97BA987477A7}"/>
              </a:ext>
            </a:extLst>
          </p:cNvPr>
          <p:cNvSpPr txBox="1"/>
          <p:nvPr/>
        </p:nvSpPr>
        <p:spPr>
          <a:xfrm>
            <a:off x="141816" y="3813781"/>
            <a:ext cx="1704314" cy="646331"/>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Work Sans" pitchFamily="2" charset="77"/>
              </a:rPr>
              <a:t>Code Snippet</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Work Sans" pitchFamily="2" charset="77"/>
              </a:rPr>
              <a:t>(RAGAs)</a:t>
            </a:r>
            <a:endParaRPr kumimoji="0" lang="en-IN" sz="1800" b="1" i="0" u="none" strike="noStrike" kern="1200" cap="none" spc="0" normalizeH="0" baseline="0" noProof="0">
              <a:ln>
                <a:noFill/>
              </a:ln>
              <a:solidFill>
                <a:prstClr val="black"/>
              </a:solidFill>
              <a:effectLst/>
              <a:uLnTx/>
              <a:uFillTx/>
              <a:latin typeface="Work Sans" pitchFamily="2" charset="77"/>
            </a:endParaRPr>
          </a:p>
        </p:txBody>
      </p:sp>
      <p:sp>
        <p:nvSpPr>
          <p:cNvPr id="5" name="TextBox 4">
            <a:extLst>
              <a:ext uri="{FF2B5EF4-FFF2-40B4-BE49-F238E27FC236}">
                <a16:creationId xmlns:a16="http://schemas.microsoft.com/office/drawing/2014/main" id="{09473464-982B-215C-9A0F-C054CD645536}"/>
              </a:ext>
            </a:extLst>
          </p:cNvPr>
          <p:cNvSpPr txBox="1"/>
          <p:nvPr/>
        </p:nvSpPr>
        <p:spPr>
          <a:xfrm>
            <a:off x="237974" y="5983098"/>
            <a:ext cx="3275256"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Work Sans" pitchFamily="2" charset="77"/>
              </a:rPr>
              <a:t>Relative Cost of Evaluation</a:t>
            </a:r>
            <a:endParaRPr kumimoji="0" lang="en-IN" sz="1800" b="1" i="0" u="none" strike="noStrike" kern="1200" cap="none" spc="0" normalizeH="0" baseline="0" noProof="0" dirty="0">
              <a:ln>
                <a:noFill/>
              </a:ln>
              <a:solidFill>
                <a:prstClr val="black"/>
              </a:solidFill>
              <a:effectLst/>
              <a:uLnTx/>
              <a:uFillTx/>
              <a:latin typeface="Work Sans" pitchFamily="2" charset="77"/>
            </a:endParaRPr>
          </a:p>
        </p:txBody>
      </p:sp>
      <p:sp>
        <p:nvSpPr>
          <p:cNvPr id="6" name="TextBox 5">
            <a:extLst>
              <a:ext uri="{FF2B5EF4-FFF2-40B4-BE49-F238E27FC236}">
                <a16:creationId xmlns:a16="http://schemas.microsoft.com/office/drawing/2014/main" id="{10952DBD-A53E-5204-9900-410085A660BC}"/>
              </a:ext>
            </a:extLst>
          </p:cNvPr>
          <p:cNvSpPr txBox="1"/>
          <p:nvPr/>
        </p:nvSpPr>
        <p:spPr>
          <a:xfrm>
            <a:off x="267206" y="5420541"/>
            <a:ext cx="986167"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Work Sans" pitchFamily="2" charset="77"/>
              </a:rPr>
              <a:t>Output</a:t>
            </a:r>
            <a:endParaRPr kumimoji="0" lang="en-IN" sz="1800" b="1" i="0" u="none" strike="noStrike" kern="1200" cap="none" spc="0" normalizeH="0" baseline="0" noProof="0">
              <a:ln>
                <a:noFill/>
              </a:ln>
              <a:solidFill>
                <a:prstClr val="black"/>
              </a:solidFill>
              <a:effectLst/>
              <a:uLnTx/>
              <a:uFillTx/>
              <a:latin typeface="Work Sans" pitchFamily="2" charset="77"/>
            </a:endParaRPr>
          </a:p>
        </p:txBody>
      </p:sp>
      <p:sp>
        <p:nvSpPr>
          <p:cNvPr id="7" name="TextBox 6">
            <a:extLst>
              <a:ext uri="{FF2B5EF4-FFF2-40B4-BE49-F238E27FC236}">
                <a16:creationId xmlns:a16="http://schemas.microsoft.com/office/drawing/2014/main" id="{3B35C473-B72E-2776-22A1-993D15C41E70}"/>
              </a:ext>
            </a:extLst>
          </p:cNvPr>
          <p:cNvSpPr txBox="1"/>
          <p:nvPr/>
        </p:nvSpPr>
        <p:spPr>
          <a:xfrm>
            <a:off x="2518610" y="5419214"/>
            <a:ext cx="6141450" cy="30777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Work Sans" pitchFamily="2" charset="77"/>
              </a:rPr>
              <a:t>0.5</a:t>
            </a:r>
            <a:endParaRPr kumimoji="0" lang="en-IN" sz="1400" b="1" i="0" u="none" strike="noStrike" kern="1200" cap="none" spc="0" normalizeH="0" baseline="0" noProof="0">
              <a:ln>
                <a:noFill/>
              </a:ln>
              <a:solidFill>
                <a:prstClr val="black"/>
              </a:solidFill>
              <a:effectLst/>
              <a:uLnTx/>
              <a:uFillTx/>
              <a:latin typeface="Work Sans" pitchFamily="2" charset="77"/>
            </a:endParaRPr>
          </a:p>
        </p:txBody>
      </p:sp>
      <p:pic>
        <p:nvPicPr>
          <p:cNvPr id="9" name="Picture 8">
            <a:extLst>
              <a:ext uri="{FF2B5EF4-FFF2-40B4-BE49-F238E27FC236}">
                <a16:creationId xmlns:a16="http://schemas.microsoft.com/office/drawing/2014/main" id="{55CF7C7B-B3EE-8370-F5CA-CEED8F33C723}"/>
              </a:ext>
            </a:extLst>
          </p:cNvPr>
          <p:cNvPicPr>
            <a:picLocks noChangeAspect="1"/>
          </p:cNvPicPr>
          <p:nvPr/>
        </p:nvPicPr>
        <p:blipFill>
          <a:blip r:embed="rId4"/>
          <a:stretch>
            <a:fillRect/>
          </a:stretch>
        </p:blipFill>
        <p:spPr>
          <a:xfrm>
            <a:off x="2223965" y="2934540"/>
            <a:ext cx="8149457" cy="2148134"/>
          </a:xfrm>
          <a:prstGeom prst="rect">
            <a:avLst/>
          </a:prstGeom>
        </p:spPr>
      </p:pic>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B91BC6EB-AD0B-1A1E-FF1B-DC8110EB2D4F}"/>
                  </a:ext>
                </a:extLst>
              </p:cNvPr>
              <p:cNvSpPr txBox="1"/>
              <p:nvPr/>
            </p:nvSpPr>
            <p:spPr>
              <a:xfrm>
                <a:off x="2227446" y="2214047"/>
                <a:ext cx="8242095" cy="475771"/>
              </a:xfrm>
              <a:prstGeom prst="rect">
                <a:avLst/>
              </a:prstGeom>
              <a:noFill/>
            </p:spPr>
            <p:txBody>
              <a:bodyPr wrap="squar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𝐶𝑜𝑛𝑡𝑒𝑥𝑡</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 </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𝑃𝑟𝑒𝑐𝑖𝑠𝑖𝑜𝑛</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𝑘</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m:t>
                      </m:r>
                      <m:f>
                        <m:fPr>
                          <m:ctrlP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ctrlPr>
                        </m:fPr>
                        <m:num>
                          <m:nary>
                            <m:naryPr>
                              <m:chr m:val="∑"/>
                              <m:limLoc m:val="subSup"/>
                              <m:ctrlP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ctrlPr>
                            </m:naryPr>
                            <m:sub>
                              <m:r>
                                <m:rPr>
                                  <m:brk m:alnAt="25"/>
                                </m:rP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𝑘</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=1</m:t>
                              </m:r>
                            </m:sub>
                            <m:sup>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𝐾</m:t>
                              </m:r>
                            </m:sup>
                            <m:e>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𝑃𝑟𝑒𝑐𝑖𝑠𝑖𝑜𝑛</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𝑘</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 ×</m:t>
                              </m:r>
                              <m:sSub>
                                <m:sSubPr>
                                  <m:ctrlP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ctrlPr>
                                </m:sSubPr>
                                <m:e>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𝑣</m:t>
                                  </m:r>
                                </m:e>
                                <m:sub>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𝑘</m:t>
                                  </m:r>
                                </m:sub>
                              </m:sSub>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m:t>
                              </m:r>
                            </m:e>
                          </m:nary>
                        </m:num>
                        <m:den>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𝑇𝑜𝑡𝑎𝑙</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 </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𝑛𝑢𝑚𝑏𝑒𝑟</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 </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𝑜𝑓</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 </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𝑟𝑒𝑙𝑒𝑣𝑎𝑛𝑡</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 </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𝑖𝑡𝑒𝑚𝑠</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 </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𝑖𝑛</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 </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𝑡h𝑒</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 </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𝑡𝑜𝑝</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 </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𝐾</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 </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𝑟𝑒𝑠𝑢𝑙𝑡𝑠</m:t>
                          </m:r>
                        </m:den>
                      </m:f>
                    </m:oMath>
                  </m:oMathPara>
                </a14:m>
                <a:endParaRPr kumimoji="0" lang="en-IN" sz="1400" b="0" i="0" u="none" strike="noStrike" kern="1200" cap="none" spc="0" normalizeH="0" baseline="0" noProof="0">
                  <a:ln>
                    <a:noFill/>
                  </a:ln>
                  <a:solidFill>
                    <a:prstClr val="black"/>
                  </a:solidFill>
                  <a:effectLst/>
                  <a:uLnTx/>
                  <a:uFillTx/>
                  <a:latin typeface="Work Sans" pitchFamily="2" charset="77"/>
                </a:endParaRPr>
              </a:p>
            </p:txBody>
          </p:sp>
        </mc:Choice>
        <mc:Fallback xmlns="">
          <p:sp>
            <p:nvSpPr>
              <p:cNvPr id="11" name="TextBox 10">
                <a:extLst>
                  <a:ext uri="{FF2B5EF4-FFF2-40B4-BE49-F238E27FC236}">
                    <a16:creationId xmlns:a16="http://schemas.microsoft.com/office/drawing/2014/main" id="{B91BC6EB-AD0B-1A1E-FF1B-DC8110EB2D4F}"/>
                  </a:ext>
                </a:extLst>
              </p:cNvPr>
              <p:cNvSpPr txBox="1">
                <a:spLocks noRot="1" noChangeAspect="1" noMove="1" noResize="1" noEditPoints="1" noAdjustHandles="1" noChangeArrowheads="1" noChangeShapeType="1" noTextEdit="1"/>
              </p:cNvSpPr>
              <p:nvPr/>
            </p:nvSpPr>
            <p:spPr>
              <a:xfrm>
                <a:off x="2227446" y="2214047"/>
                <a:ext cx="8242095" cy="475771"/>
              </a:xfrm>
              <a:prstGeom prst="rect">
                <a:avLst/>
              </a:prstGeom>
              <a:blipFill>
                <a:blip r:embed="rId5"/>
                <a:stretch>
                  <a:fillRect t="-76316" b="-6842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F4832ABB-A215-B6FE-7140-EF290D1B4E8D}"/>
                  </a:ext>
                </a:extLst>
              </p:cNvPr>
              <p:cNvSpPr txBox="1"/>
              <p:nvPr/>
            </p:nvSpPr>
            <p:spPr>
              <a:xfrm>
                <a:off x="-6382334" y="1710213"/>
                <a:ext cx="5812360" cy="511166"/>
              </a:xfrm>
              <a:prstGeom prst="rect">
                <a:avLst/>
              </a:prstGeom>
              <a:noFill/>
            </p:spPr>
            <p:txBody>
              <a:bodyPr wrap="squar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IN" sz="1600" b="0" i="1" u="none" strike="noStrike" kern="1200" cap="none" spc="0" normalizeH="0" baseline="0" noProof="0" smtClean="0">
                          <a:ln>
                            <a:noFill/>
                          </a:ln>
                          <a:solidFill>
                            <a:prstClr val="black"/>
                          </a:solidFill>
                          <a:effectLst/>
                          <a:uLnTx/>
                          <a:uFillTx/>
                          <a:latin typeface="Cambria Math" panose="02040503050406030204" pitchFamily="18" charset="0"/>
                        </a:rPr>
                        <m:t>𝑃𝑟𝑒𝑐𝑖𝑠𝑖𝑜𝑛</m:t>
                      </m:r>
                      <m:r>
                        <a:rPr kumimoji="0" lang="en-IN" sz="1600" b="0" i="1" u="none" strike="noStrike" kern="1200" cap="none" spc="0" normalizeH="0" baseline="0" noProof="0" smtClean="0">
                          <a:ln>
                            <a:noFill/>
                          </a:ln>
                          <a:solidFill>
                            <a:prstClr val="black"/>
                          </a:solidFill>
                          <a:effectLst/>
                          <a:uLnTx/>
                          <a:uFillTx/>
                          <a:latin typeface="Cambria Math" panose="02040503050406030204" pitchFamily="18" charset="0"/>
                        </a:rPr>
                        <m:t>@</m:t>
                      </m:r>
                      <m:r>
                        <a:rPr kumimoji="0" lang="en-IN" sz="1600" b="0" i="1" u="none" strike="noStrike" kern="1200" cap="none" spc="0" normalizeH="0" baseline="0" noProof="0" smtClean="0">
                          <a:ln>
                            <a:noFill/>
                          </a:ln>
                          <a:solidFill>
                            <a:prstClr val="black"/>
                          </a:solidFill>
                          <a:effectLst/>
                          <a:uLnTx/>
                          <a:uFillTx/>
                          <a:latin typeface="Cambria Math" panose="02040503050406030204" pitchFamily="18" charset="0"/>
                        </a:rPr>
                        <m:t>𝑘</m:t>
                      </m:r>
                      <m:r>
                        <a:rPr kumimoji="0" lang="en-IN" sz="1600" b="0" i="1" u="none" strike="noStrike" kern="1200" cap="none" spc="0" normalizeH="0" baseline="0" noProof="0" smtClean="0">
                          <a:ln>
                            <a:noFill/>
                          </a:ln>
                          <a:solidFill>
                            <a:prstClr val="black"/>
                          </a:solidFill>
                          <a:effectLst/>
                          <a:uLnTx/>
                          <a:uFillTx/>
                          <a:latin typeface="Cambria Math" panose="02040503050406030204" pitchFamily="18" charset="0"/>
                        </a:rPr>
                        <m:t>=</m:t>
                      </m:r>
                      <m:f>
                        <m:fPr>
                          <m:ctrlPr>
                            <a:rPr kumimoji="0" lang="en-IN" sz="1600" b="0" i="1" u="none" strike="noStrike" kern="1200" cap="none" spc="0" normalizeH="0" baseline="0" noProof="0" smtClean="0">
                              <a:ln>
                                <a:noFill/>
                              </a:ln>
                              <a:solidFill>
                                <a:prstClr val="black"/>
                              </a:solidFill>
                              <a:effectLst/>
                              <a:uLnTx/>
                              <a:uFillTx/>
                              <a:latin typeface="Cambria Math" panose="02040503050406030204" pitchFamily="18" charset="0"/>
                            </a:rPr>
                          </m:ctrlPr>
                        </m:fPr>
                        <m:num>
                          <m:r>
                            <a:rPr kumimoji="0" lang="en-IN" sz="1600" b="0" i="1" u="none" strike="noStrike" kern="1200" cap="none" spc="0" normalizeH="0" baseline="0" noProof="0" smtClean="0">
                              <a:ln>
                                <a:noFill/>
                              </a:ln>
                              <a:solidFill>
                                <a:prstClr val="black"/>
                              </a:solidFill>
                              <a:effectLst/>
                              <a:uLnTx/>
                              <a:uFillTx/>
                              <a:latin typeface="Cambria Math" panose="02040503050406030204" pitchFamily="18" charset="0"/>
                            </a:rPr>
                            <m:t>𝑡𝑟𝑢𝑒</m:t>
                          </m:r>
                          <m:r>
                            <a:rPr kumimoji="0" lang="en-IN" sz="1600" b="0" i="1" u="none" strike="noStrike" kern="1200" cap="none" spc="0" normalizeH="0" baseline="0" noProof="0" smtClean="0">
                              <a:ln>
                                <a:noFill/>
                              </a:ln>
                              <a:solidFill>
                                <a:prstClr val="black"/>
                              </a:solidFill>
                              <a:effectLst/>
                              <a:uLnTx/>
                              <a:uFillTx/>
                              <a:latin typeface="Cambria Math" panose="02040503050406030204" pitchFamily="18" charset="0"/>
                            </a:rPr>
                            <m:t> </m:t>
                          </m:r>
                          <m:r>
                            <a:rPr kumimoji="0" lang="en-IN" sz="1600" b="0" i="1" u="none" strike="noStrike" kern="1200" cap="none" spc="0" normalizeH="0" baseline="0" noProof="0" smtClean="0">
                              <a:ln>
                                <a:noFill/>
                              </a:ln>
                              <a:solidFill>
                                <a:prstClr val="black"/>
                              </a:solidFill>
                              <a:effectLst/>
                              <a:uLnTx/>
                              <a:uFillTx/>
                              <a:latin typeface="Cambria Math" panose="02040503050406030204" pitchFamily="18" charset="0"/>
                            </a:rPr>
                            <m:t>𝑝𝑜𝑠𝑖𝑡𝑖𝑣𝑒𝑠</m:t>
                          </m:r>
                          <m:r>
                            <a:rPr kumimoji="0" lang="en-IN" sz="1600" b="0" i="1" u="none" strike="noStrike" kern="1200" cap="none" spc="0" normalizeH="0" baseline="0" noProof="0" smtClean="0">
                              <a:ln>
                                <a:noFill/>
                              </a:ln>
                              <a:solidFill>
                                <a:prstClr val="black"/>
                              </a:solidFill>
                              <a:effectLst/>
                              <a:uLnTx/>
                              <a:uFillTx/>
                              <a:latin typeface="Cambria Math" panose="02040503050406030204" pitchFamily="18" charset="0"/>
                            </a:rPr>
                            <m:t>@</m:t>
                          </m:r>
                          <m:r>
                            <a:rPr kumimoji="0" lang="en-IN" sz="1600" b="0" i="1" u="none" strike="noStrike" kern="1200" cap="none" spc="0" normalizeH="0" baseline="0" noProof="0" smtClean="0">
                              <a:ln>
                                <a:noFill/>
                              </a:ln>
                              <a:solidFill>
                                <a:prstClr val="black"/>
                              </a:solidFill>
                              <a:effectLst/>
                              <a:uLnTx/>
                              <a:uFillTx/>
                              <a:latin typeface="Cambria Math" panose="02040503050406030204" pitchFamily="18" charset="0"/>
                            </a:rPr>
                            <m:t>𝑘</m:t>
                          </m:r>
                        </m:num>
                        <m:den>
                          <m:r>
                            <a:rPr kumimoji="0" lang="en-IN" sz="1600" b="0" i="1" u="none" strike="noStrike" kern="1200" cap="none" spc="0" normalizeH="0" baseline="0" noProof="0" smtClean="0">
                              <a:ln>
                                <a:noFill/>
                              </a:ln>
                              <a:solidFill>
                                <a:prstClr val="black"/>
                              </a:solidFill>
                              <a:effectLst/>
                              <a:uLnTx/>
                              <a:uFillTx/>
                              <a:latin typeface="Cambria Math" panose="02040503050406030204" pitchFamily="18" charset="0"/>
                            </a:rPr>
                            <m:t>(</m:t>
                          </m:r>
                          <m:r>
                            <a:rPr kumimoji="0" lang="en-IN" sz="1600" b="0" i="1" u="none" strike="noStrike" kern="1200" cap="none" spc="0" normalizeH="0" baseline="0" noProof="0" smtClean="0">
                              <a:ln>
                                <a:noFill/>
                              </a:ln>
                              <a:solidFill>
                                <a:prstClr val="black"/>
                              </a:solidFill>
                              <a:effectLst/>
                              <a:uLnTx/>
                              <a:uFillTx/>
                              <a:latin typeface="Cambria Math" panose="02040503050406030204" pitchFamily="18" charset="0"/>
                            </a:rPr>
                            <m:t>𝑡𝑟𝑢𝑒</m:t>
                          </m:r>
                          <m:r>
                            <a:rPr kumimoji="0" lang="en-IN" sz="1600" b="0" i="1" u="none" strike="noStrike" kern="1200" cap="none" spc="0" normalizeH="0" baseline="0" noProof="0" smtClean="0">
                              <a:ln>
                                <a:noFill/>
                              </a:ln>
                              <a:solidFill>
                                <a:prstClr val="black"/>
                              </a:solidFill>
                              <a:effectLst/>
                              <a:uLnTx/>
                              <a:uFillTx/>
                              <a:latin typeface="Cambria Math" panose="02040503050406030204" pitchFamily="18" charset="0"/>
                            </a:rPr>
                            <m:t> </m:t>
                          </m:r>
                          <m:r>
                            <a:rPr kumimoji="0" lang="en-IN" sz="1600" b="0" i="1" u="none" strike="noStrike" kern="1200" cap="none" spc="0" normalizeH="0" baseline="0" noProof="0" smtClean="0">
                              <a:ln>
                                <a:noFill/>
                              </a:ln>
                              <a:solidFill>
                                <a:prstClr val="black"/>
                              </a:solidFill>
                              <a:effectLst/>
                              <a:uLnTx/>
                              <a:uFillTx/>
                              <a:latin typeface="Cambria Math" panose="02040503050406030204" pitchFamily="18" charset="0"/>
                            </a:rPr>
                            <m:t>𝑝𝑜𝑠𝑖𝑡𝑖𝑣𝑒𝑠</m:t>
                          </m:r>
                          <m:r>
                            <a:rPr kumimoji="0" lang="en-IN" sz="1600" b="0" i="1" u="none" strike="noStrike" kern="1200" cap="none" spc="0" normalizeH="0" baseline="0" noProof="0" smtClean="0">
                              <a:ln>
                                <a:noFill/>
                              </a:ln>
                              <a:solidFill>
                                <a:prstClr val="black"/>
                              </a:solidFill>
                              <a:effectLst/>
                              <a:uLnTx/>
                              <a:uFillTx/>
                              <a:latin typeface="Cambria Math" panose="02040503050406030204" pitchFamily="18" charset="0"/>
                            </a:rPr>
                            <m:t>@</m:t>
                          </m:r>
                          <m:r>
                            <a:rPr kumimoji="0" lang="en-IN" sz="1600" b="0" i="1" u="none" strike="noStrike" kern="1200" cap="none" spc="0" normalizeH="0" baseline="0" noProof="0" smtClean="0">
                              <a:ln>
                                <a:noFill/>
                              </a:ln>
                              <a:solidFill>
                                <a:prstClr val="black"/>
                              </a:solidFill>
                              <a:effectLst/>
                              <a:uLnTx/>
                              <a:uFillTx/>
                              <a:latin typeface="Cambria Math" panose="02040503050406030204" pitchFamily="18" charset="0"/>
                            </a:rPr>
                            <m:t>𝑘</m:t>
                          </m:r>
                          <m:r>
                            <a:rPr kumimoji="0" lang="en-IN" sz="1600" b="0" i="1" u="none" strike="noStrike" kern="1200" cap="none" spc="0" normalizeH="0" baseline="0" noProof="0" smtClean="0">
                              <a:ln>
                                <a:noFill/>
                              </a:ln>
                              <a:solidFill>
                                <a:prstClr val="black"/>
                              </a:solidFill>
                              <a:effectLst/>
                              <a:uLnTx/>
                              <a:uFillTx/>
                              <a:latin typeface="Cambria Math" panose="02040503050406030204" pitchFamily="18" charset="0"/>
                            </a:rPr>
                            <m:t>+</m:t>
                          </m:r>
                          <m:r>
                            <a:rPr kumimoji="0" lang="en-IN" sz="1600" b="0" i="1" u="none" strike="noStrike" kern="1200" cap="none" spc="0" normalizeH="0" baseline="0" noProof="0" smtClean="0">
                              <a:ln>
                                <a:noFill/>
                              </a:ln>
                              <a:solidFill>
                                <a:prstClr val="black"/>
                              </a:solidFill>
                              <a:effectLst/>
                              <a:uLnTx/>
                              <a:uFillTx/>
                              <a:latin typeface="Cambria Math" panose="02040503050406030204" pitchFamily="18" charset="0"/>
                            </a:rPr>
                            <m:t>𝑓𝑎𝑙𝑠𝑒</m:t>
                          </m:r>
                          <m:r>
                            <a:rPr kumimoji="0" lang="en-IN" sz="1600" b="0" i="1" u="none" strike="noStrike" kern="1200" cap="none" spc="0" normalizeH="0" baseline="0" noProof="0" smtClean="0">
                              <a:ln>
                                <a:noFill/>
                              </a:ln>
                              <a:solidFill>
                                <a:prstClr val="black"/>
                              </a:solidFill>
                              <a:effectLst/>
                              <a:uLnTx/>
                              <a:uFillTx/>
                              <a:latin typeface="Cambria Math" panose="02040503050406030204" pitchFamily="18" charset="0"/>
                            </a:rPr>
                            <m:t> </m:t>
                          </m:r>
                          <m:r>
                            <a:rPr kumimoji="0" lang="en-IN" sz="1600" b="0" i="1" u="none" strike="noStrike" kern="1200" cap="none" spc="0" normalizeH="0" baseline="0" noProof="0" smtClean="0">
                              <a:ln>
                                <a:noFill/>
                              </a:ln>
                              <a:solidFill>
                                <a:prstClr val="black"/>
                              </a:solidFill>
                              <a:effectLst/>
                              <a:uLnTx/>
                              <a:uFillTx/>
                              <a:latin typeface="Cambria Math" panose="02040503050406030204" pitchFamily="18" charset="0"/>
                            </a:rPr>
                            <m:t>𝑝𝑜𝑠𝑖𝑡𝑖𝑣𝑒𝑠</m:t>
                          </m:r>
                          <m:r>
                            <a:rPr kumimoji="0" lang="en-IN" sz="1600" b="0" i="1" u="none" strike="noStrike" kern="1200" cap="none" spc="0" normalizeH="0" baseline="0" noProof="0" smtClean="0">
                              <a:ln>
                                <a:noFill/>
                              </a:ln>
                              <a:solidFill>
                                <a:prstClr val="black"/>
                              </a:solidFill>
                              <a:effectLst/>
                              <a:uLnTx/>
                              <a:uFillTx/>
                              <a:latin typeface="Cambria Math" panose="02040503050406030204" pitchFamily="18" charset="0"/>
                            </a:rPr>
                            <m:t>@</m:t>
                          </m:r>
                          <m:r>
                            <a:rPr kumimoji="0" lang="en-IN" sz="1600" b="0" i="1" u="none" strike="noStrike" kern="1200" cap="none" spc="0" normalizeH="0" baseline="0" noProof="0" smtClean="0">
                              <a:ln>
                                <a:noFill/>
                              </a:ln>
                              <a:solidFill>
                                <a:prstClr val="black"/>
                              </a:solidFill>
                              <a:effectLst/>
                              <a:uLnTx/>
                              <a:uFillTx/>
                              <a:latin typeface="Cambria Math" panose="02040503050406030204" pitchFamily="18" charset="0"/>
                            </a:rPr>
                            <m:t>𝑘</m:t>
                          </m:r>
                          <m:r>
                            <a:rPr kumimoji="0" lang="en-IN" sz="1600" b="0" i="1" u="none" strike="noStrike" kern="1200" cap="none" spc="0" normalizeH="0" baseline="0" noProof="0" smtClean="0">
                              <a:ln>
                                <a:noFill/>
                              </a:ln>
                              <a:solidFill>
                                <a:prstClr val="black"/>
                              </a:solidFill>
                              <a:effectLst/>
                              <a:uLnTx/>
                              <a:uFillTx/>
                              <a:latin typeface="Cambria Math" panose="02040503050406030204" pitchFamily="18" charset="0"/>
                            </a:rPr>
                            <m:t>)</m:t>
                          </m:r>
                        </m:den>
                      </m:f>
                    </m:oMath>
                  </m:oMathPara>
                </a14:m>
                <a:endParaRPr kumimoji="0" lang="en-IN" sz="1600" b="0" i="0" u="none" strike="noStrike" kern="1200" cap="none" spc="0" normalizeH="0" baseline="0" noProof="0">
                  <a:ln>
                    <a:noFill/>
                  </a:ln>
                  <a:solidFill>
                    <a:prstClr val="black"/>
                  </a:solidFill>
                  <a:effectLst/>
                  <a:uLnTx/>
                  <a:uFillTx/>
                  <a:latin typeface="Work Sans" pitchFamily="2" charset="77"/>
                </a:endParaRPr>
              </a:p>
            </p:txBody>
          </p:sp>
        </mc:Choice>
        <mc:Fallback xmlns="">
          <p:sp>
            <p:nvSpPr>
              <p:cNvPr id="12" name="TextBox 11">
                <a:extLst>
                  <a:ext uri="{FF2B5EF4-FFF2-40B4-BE49-F238E27FC236}">
                    <a16:creationId xmlns:a16="http://schemas.microsoft.com/office/drawing/2014/main" id="{F4832ABB-A215-B6FE-7140-EF290D1B4E8D}"/>
                  </a:ext>
                </a:extLst>
              </p:cNvPr>
              <p:cNvSpPr txBox="1">
                <a:spLocks noRot="1" noChangeAspect="1" noMove="1" noResize="1" noEditPoints="1" noAdjustHandles="1" noChangeArrowheads="1" noChangeShapeType="1" noTextEdit="1"/>
              </p:cNvSpPr>
              <p:nvPr/>
            </p:nvSpPr>
            <p:spPr>
              <a:xfrm>
                <a:off x="-6382334" y="1710213"/>
                <a:ext cx="5812360" cy="511166"/>
              </a:xfrm>
              <a:prstGeom prst="rect">
                <a:avLst/>
              </a:prstGeom>
              <a:blipFill>
                <a:blip r:embed="rId6"/>
                <a:stretch>
                  <a:fillRect t="-4878" b="-21951"/>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A7826EF0-A5F0-9223-7340-F98DFAF5A412}"/>
              </a:ext>
            </a:extLst>
          </p:cNvPr>
          <p:cNvSpPr txBox="1"/>
          <p:nvPr/>
        </p:nvSpPr>
        <p:spPr>
          <a:xfrm>
            <a:off x="4263044" y="5983098"/>
            <a:ext cx="4955203" cy="307777"/>
          </a:xfrm>
          <a:prstGeom prst="rect">
            <a:avLst/>
          </a:prstGeom>
          <a:noFill/>
        </p:spPr>
        <p:txBody>
          <a:bodyPr wrap="none" lIns="91440" tIns="45720" rIns="91440" bIns="45720" rtlCol="0" anchor="t">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Work Sans" pitchFamily="2" charset="77"/>
              </a:rPr>
              <a:t>Small to medium depending on system prompt length</a:t>
            </a:r>
            <a:endParaRPr kumimoji="0" lang="en-US" sz="1400" b="0" i="0" u="none" strike="noStrike" kern="1200" cap="none" spc="0" normalizeH="0" baseline="0" noProof="0">
              <a:ln>
                <a:noFill/>
              </a:ln>
              <a:solidFill>
                <a:prstClr val="black"/>
              </a:solidFill>
              <a:effectLst/>
              <a:uLnTx/>
              <a:uFillTx/>
              <a:latin typeface="Work Sans" pitchFamily="2" charset="77"/>
            </a:endParaRPr>
          </a:p>
        </p:txBody>
      </p:sp>
      <p:graphicFrame>
        <p:nvGraphicFramePr>
          <p:cNvPr id="14" name="Table 13">
            <a:extLst>
              <a:ext uri="{FF2B5EF4-FFF2-40B4-BE49-F238E27FC236}">
                <a16:creationId xmlns:a16="http://schemas.microsoft.com/office/drawing/2014/main" id="{510ECA84-CA0A-1B7F-21B4-CA63746C3AF5}"/>
              </a:ext>
            </a:extLst>
          </p:cNvPr>
          <p:cNvGraphicFramePr>
            <a:graphicFrameLocks noGrp="1"/>
          </p:cNvGraphicFramePr>
          <p:nvPr/>
        </p:nvGraphicFramePr>
        <p:xfrm>
          <a:off x="6490041" y="981130"/>
          <a:ext cx="5521943" cy="622490"/>
        </p:xfrm>
        <a:graphic>
          <a:graphicData uri="http://schemas.openxmlformats.org/drawingml/2006/table">
            <a:tbl>
              <a:tblPr/>
              <a:tblGrid>
                <a:gridCol w="949085">
                  <a:extLst>
                    <a:ext uri="{9D8B030D-6E8A-4147-A177-3AD203B41FA5}">
                      <a16:colId xmlns:a16="http://schemas.microsoft.com/office/drawing/2014/main" val="2794659114"/>
                    </a:ext>
                  </a:extLst>
                </a:gridCol>
                <a:gridCol w="1318856">
                  <a:extLst>
                    <a:ext uri="{9D8B030D-6E8A-4147-A177-3AD203B41FA5}">
                      <a16:colId xmlns:a16="http://schemas.microsoft.com/office/drawing/2014/main" val="242916802"/>
                    </a:ext>
                  </a:extLst>
                </a:gridCol>
                <a:gridCol w="1121644">
                  <a:extLst>
                    <a:ext uri="{9D8B030D-6E8A-4147-A177-3AD203B41FA5}">
                      <a16:colId xmlns:a16="http://schemas.microsoft.com/office/drawing/2014/main" val="3098690350"/>
                    </a:ext>
                  </a:extLst>
                </a:gridCol>
                <a:gridCol w="949085">
                  <a:extLst>
                    <a:ext uri="{9D8B030D-6E8A-4147-A177-3AD203B41FA5}">
                      <a16:colId xmlns:a16="http://schemas.microsoft.com/office/drawing/2014/main" val="3097957632"/>
                    </a:ext>
                  </a:extLst>
                </a:gridCol>
                <a:gridCol w="1183273">
                  <a:extLst>
                    <a:ext uri="{9D8B030D-6E8A-4147-A177-3AD203B41FA5}">
                      <a16:colId xmlns:a16="http://schemas.microsoft.com/office/drawing/2014/main" val="2812707819"/>
                    </a:ext>
                  </a:extLst>
                </a:gridCol>
              </a:tblGrid>
              <a:tr h="311245">
                <a:tc>
                  <a:txBody>
                    <a:bodyPr/>
                    <a:lstStyle/>
                    <a:p>
                      <a:pPr algn="ctr" fontAlgn="b"/>
                      <a:r>
                        <a:rPr lang="en-IN" sz="1100" b="1" i="0" u="none" strike="noStrike">
                          <a:solidFill>
                            <a:srgbClr val="FFFFFF"/>
                          </a:solidFill>
                          <a:effectLst/>
                          <a:latin typeface="Aptos Narrow"/>
                        </a:rPr>
                        <a:t>User Question</a:t>
                      </a:r>
                    </a:p>
                  </a:txBody>
                  <a:tcPr marL="0" marR="0" marT="0" marB="0" anchor="b">
                    <a:lnL>
                      <a:noFill/>
                    </a:lnL>
                    <a:lnR w="635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000000"/>
                    </a:solidFill>
                  </a:tcPr>
                </a:tc>
                <a:tc>
                  <a:txBody>
                    <a:bodyPr/>
                    <a:lstStyle/>
                    <a:p>
                      <a:pPr algn="ctr" fontAlgn="b"/>
                      <a:r>
                        <a:rPr lang="en-IN" sz="1100" b="1" i="0" u="none" strike="noStrike">
                          <a:solidFill>
                            <a:srgbClr val="FFFFFF"/>
                          </a:solidFill>
                          <a:effectLst/>
                          <a:latin typeface="Aptos Narrow"/>
                        </a:rPr>
                        <a:t>Ground Truth Context</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000000"/>
                    </a:solidFill>
                  </a:tcPr>
                </a:tc>
                <a:tc>
                  <a:txBody>
                    <a:bodyPr/>
                    <a:lstStyle/>
                    <a:p>
                      <a:pPr algn="ctr" fontAlgn="b"/>
                      <a:r>
                        <a:rPr lang="en-IN" sz="1100" b="1" i="0" u="none" strike="noStrike">
                          <a:solidFill>
                            <a:srgbClr val="FFFFFF"/>
                          </a:solidFill>
                          <a:effectLst/>
                          <a:latin typeface="Aptos Narrow"/>
                        </a:rPr>
                        <a:t>Retrieved Context</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000000"/>
                    </a:solidFill>
                  </a:tcPr>
                </a:tc>
                <a:tc>
                  <a:txBody>
                    <a:bodyPr/>
                    <a:lstStyle/>
                    <a:p>
                      <a:pPr algn="ctr" fontAlgn="b"/>
                      <a:r>
                        <a:rPr lang="en-IN" sz="1100" b="1" i="0" u="none" strike="noStrike">
                          <a:solidFill>
                            <a:srgbClr val="FFFFFF"/>
                          </a:solidFill>
                          <a:effectLst/>
                          <a:latin typeface="Aptos Narrow"/>
                        </a:rPr>
                        <a:t>Actual Answer</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000000"/>
                    </a:solidFill>
                  </a:tcPr>
                </a:tc>
                <a:tc>
                  <a:txBody>
                    <a:bodyPr/>
                    <a:lstStyle/>
                    <a:p>
                      <a:pPr algn="ctr" fontAlgn="b"/>
                      <a:r>
                        <a:rPr lang="en-IN" sz="1100" b="1" i="0" u="none" strike="noStrike">
                          <a:solidFill>
                            <a:srgbClr val="FFFFFF"/>
                          </a:solidFill>
                          <a:effectLst/>
                          <a:latin typeface="Aptos Narrow"/>
                        </a:rPr>
                        <a:t>Generated Answer</a:t>
                      </a:r>
                    </a:p>
                  </a:txBody>
                  <a:tcPr marL="0" marR="0" marT="0" marB="0" anchor="b">
                    <a:lnL w="6350" cap="flat" cmpd="sng" algn="ctr">
                      <a:solidFill>
                        <a:srgbClr val="FFFFFF"/>
                      </a:solidFill>
                      <a:prstDash val="solid"/>
                      <a:round/>
                      <a:headEnd type="none" w="med" len="med"/>
                      <a:tailEnd type="none" w="med" len="med"/>
                    </a:lnL>
                    <a:lnR>
                      <a:noFill/>
                    </a:lnR>
                    <a:lnT>
                      <a:noFill/>
                    </a:lnT>
                    <a:lnB w="6350" cap="flat" cmpd="sng" algn="ctr">
                      <a:solidFill>
                        <a:srgbClr val="FFFFFF"/>
                      </a:solidFill>
                      <a:prstDash val="solid"/>
                      <a:round/>
                      <a:headEnd type="none" w="med" len="med"/>
                      <a:tailEnd type="none" w="med" len="med"/>
                    </a:lnB>
                    <a:solidFill>
                      <a:srgbClr val="000000"/>
                    </a:solidFill>
                  </a:tcPr>
                </a:tc>
                <a:extLst>
                  <a:ext uri="{0D108BD9-81ED-4DB2-BD59-A6C34878D82A}">
                    <a16:rowId xmlns:a16="http://schemas.microsoft.com/office/drawing/2014/main" val="2457048537"/>
                  </a:ext>
                </a:extLst>
              </a:tr>
              <a:tr h="311245">
                <a:tc>
                  <a:txBody>
                    <a:bodyPr/>
                    <a:lstStyle/>
                    <a:p>
                      <a:pPr algn="ctr" fontAlgn="ctr"/>
                      <a:r>
                        <a:rPr lang="en-US" sz="1400" u="none" strike="noStrike">
                          <a:solidFill>
                            <a:srgbClr val="000000"/>
                          </a:solidFill>
                          <a:effectLst/>
                        </a:rPr>
                        <a:t>❌</a:t>
                      </a:r>
                    </a:p>
                  </a:txBody>
                  <a:tcPr marL="9525" marR="9525" marT="9525" marB="0" anchor="ctr">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A6A6A6"/>
                    </a:solidFill>
                  </a:tcPr>
                </a:tc>
                <a:tc>
                  <a:txBody>
                    <a:bodyPr/>
                    <a:lstStyle/>
                    <a:p>
                      <a:pPr algn="ctr" fontAlgn="ctr"/>
                      <a:r>
                        <a:rPr lang="en-US" sz="1400" u="none" strike="noStrike">
                          <a:solidFill>
                            <a:srgbClr val="000000"/>
                          </a:solidFill>
                          <a:effectLst/>
                        </a:rPr>
                        <a:t>✅</a:t>
                      </a:r>
                    </a:p>
                  </a:txBody>
                  <a:tcPr marL="9525" marR="9525" marT="9525"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A6A6A6"/>
                    </a:solidFill>
                  </a:tcPr>
                </a:tc>
                <a:tc>
                  <a:txBody>
                    <a:bodyPr/>
                    <a:lstStyle/>
                    <a:p>
                      <a:pPr algn="ctr" fontAlgn="ctr"/>
                      <a:r>
                        <a:rPr lang="en-US" sz="1400" u="none" strike="noStrike">
                          <a:solidFill>
                            <a:srgbClr val="000000"/>
                          </a:solidFill>
                          <a:effectLst/>
                        </a:rPr>
                        <a:t>✅</a:t>
                      </a:r>
                    </a:p>
                  </a:txBody>
                  <a:tcPr marL="9525" marR="9525" marT="9525"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A6A6A6"/>
                    </a:solidFill>
                  </a:tcPr>
                </a:tc>
                <a:tc>
                  <a:txBody>
                    <a:bodyPr/>
                    <a:lstStyle/>
                    <a:p>
                      <a:pPr algn="ctr" fontAlgn="ctr"/>
                      <a:r>
                        <a:rPr lang="en-US" sz="1400" u="none" strike="noStrike">
                          <a:solidFill>
                            <a:srgbClr val="000000"/>
                          </a:solidFill>
                          <a:effectLst/>
                        </a:rPr>
                        <a:t>❌(✅)</a:t>
                      </a:r>
                    </a:p>
                  </a:txBody>
                  <a:tcPr marL="9525" marR="9525" marT="9525"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A6A6A6"/>
                    </a:solidFill>
                  </a:tcPr>
                </a:tc>
                <a:tc>
                  <a:txBody>
                    <a:bodyPr/>
                    <a:lstStyle/>
                    <a:p>
                      <a:pPr algn="ctr" fontAlgn="ctr"/>
                      <a:r>
                        <a:rPr lang="en-US" sz="1400" u="none" strike="noStrike">
                          <a:solidFill>
                            <a:srgbClr val="000000"/>
                          </a:solidFill>
                          <a:effectLst/>
                        </a:rPr>
                        <a:t>❌</a:t>
                      </a:r>
                    </a:p>
                  </a:txBody>
                  <a:tcPr marL="9525" marR="9525" marT="9525" marB="0" anchor="ctr">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a:noFill/>
                    </a:lnB>
                    <a:solidFill>
                      <a:srgbClr val="A6A6A6"/>
                    </a:solidFill>
                  </a:tcPr>
                </a:tc>
                <a:extLst>
                  <a:ext uri="{0D108BD9-81ED-4DB2-BD59-A6C34878D82A}">
                    <a16:rowId xmlns:a16="http://schemas.microsoft.com/office/drawing/2014/main" val="3980106686"/>
                  </a:ext>
                </a:extLst>
              </a:tr>
            </a:tbl>
          </a:graphicData>
        </a:graphic>
      </p:graphicFrame>
      <p:sp>
        <p:nvSpPr>
          <p:cNvPr id="15" name="TextBox 14">
            <a:extLst>
              <a:ext uri="{FF2B5EF4-FFF2-40B4-BE49-F238E27FC236}">
                <a16:creationId xmlns:a16="http://schemas.microsoft.com/office/drawing/2014/main" id="{29400F27-4936-1695-4362-02512F529523}"/>
              </a:ext>
            </a:extLst>
          </p:cNvPr>
          <p:cNvSpPr txBox="1"/>
          <p:nvPr/>
        </p:nvSpPr>
        <p:spPr>
          <a:xfrm>
            <a:off x="2289069" y="944947"/>
            <a:ext cx="3940975" cy="1169551"/>
          </a:xfrm>
          <a:prstGeom prst="rect">
            <a:avLst/>
          </a:prstGeom>
          <a:noFill/>
        </p:spPr>
        <p:txBody>
          <a:bodyPr wrap="square" lIns="91440" tIns="45720" rIns="91440" bIns="45720" rtlCol="0" anchor="t">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Work Sans" pitchFamily="2" charset="77"/>
              </a:rPr>
              <a:t>Out of the all context that’s retrieved, how much context is relevant and ranked higher than irrelevant ones?</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dirty="0">
                <a:ln>
                  <a:noFill/>
                </a:ln>
                <a:solidFill>
                  <a:prstClr val="black"/>
                </a:solidFill>
                <a:effectLst/>
                <a:uLnTx/>
                <a:uFillTx/>
                <a:latin typeface="Work Sans" pitchFamily="2" charset="77"/>
              </a:rPr>
              <a:t>(can be done using actual answer also, instead of ground truth context)</a:t>
            </a:r>
          </a:p>
        </p:txBody>
      </p:sp>
    </p:spTree>
    <p:extLst>
      <p:ext uri="{BB962C8B-B14F-4D97-AF65-F5344CB8AC3E}">
        <p14:creationId xmlns:p14="http://schemas.microsoft.com/office/powerpoint/2010/main" val="13113965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9957E7-808C-FD2F-0A32-19CE21458620}"/>
            </a:ext>
          </a:extLst>
        </p:cNvPr>
        <p:cNvGrpSpPr/>
        <p:nvPr/>
      </p:nvGrpSpPr>
      <p:grpSpPr>
        <a:xfrm>
          <a:off x="0" y="0"/>
          <a:ext cx="0" cy="0"/>
          <a:chOff x="0" y="0"/>
          <a:chExt cx="0" cy="0"/>
        </a:xfrm>
      </p:grpSpPr>
      <p:sp>
        <p:nvSpPr>
          <p:cNvPr id="64" name="Text Placeholder 2">
            <a:extLst>
              <a:ext uri="{FF2B5EF4-FFF2-40B4-BE49-F238E27FC236}">
                <a16:creationId xmlns:a16="http://schemas.microsoft.com/office/drawing/2014/main" id="{03B36DE4-20E6-87BA-5E44-43F3BB339269}"/>
              </a:ext>
            </a:extLst>
          </p:cNvPr>
          <p:cNvSpPr txBox="1">
            <a:spLocks/>
          </p:cNvSpPr>
          <p:nvPr/>
        </p:nvSpPr>
        <p:spPr>
          <a:xfrm>
            <a:off x="502919" y="5135494"/>
            <a:ext cx="10429907" cy="524968"/>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kumimoji="1" sz="1600" kern="1200">
                <a:solidFill>
                  <a:schemeClr val="tx1"/>
                </a:solidFill>
                <a:latin typeface="Meiryo UI" panose="020B0604030504040204" pitchFamily="50" charset="-128"/>
                <a:ea typeface="Meiryo UI"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1" lang="en-IN" sz="1600" b="0" i="0" u="none" strike="noStrike" kern="1200" cap="none" spc="0" normalizeH="0" baseline="0" noProof="0">
              <a:ln>
                <a:noFill/>
              </a:ln>
              <a:solidFill>
                <a:srgbClr val="000000"/>
              </a:solidFill>
              <a:effectLst/>
              <a:uLnTx/>
              <a:uFillTx/>
              <a:latin typeface="Work Sans" pitchFamily="2" charset="77"/>
            </a:endParaRPr>
          </a:p>
        </p:txBody>
      </p:sp>
      <p:sp>
        <p:nvSpPr>
          <p:cNvPr id="65" name="Text Placeholder 4">
            <a:extLst>
              <a:ext uri="{FF2B5EF4-FFF2-40B4-BE49-F238E27FC236}">
                <a16:creationId xmlns:a16="http://schemas.microsoft.com/office/drawing/2014/main" id="{A0B800FB-E063-52E0-F92A-70B0E31EA10F}"/>
              </a:ext>
            </a:extLst>
          </p:cNvPr>
          <p:cNvSpPr txBox="1">
            <a:spLocks/>
          </p:cNvSpPr>
          <p:nvPr/>
        </p:nvSpPr>
        <p:spPr>
          <a:xfrm>
            <a:off x="502920" y="1113439"/>
            <a:ext cx="10429907" cy="524968"/>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kumimoji="1" sz="1600" kern="1200">
                <a:solidFill>
                  <a:schemeClr val="tx1"/>
                </a:solidFill>
                <a:latin typeface="Meiryo UI" panose="020B0604030504040204" pitchFamily="50" charset="-128"/>
                <a:ea typeface="Meiryo UI"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en-US" sz="1600" b="0" i="0" u="none" strike="noStrike" kern="1200" cap="none" spc="0" normalizeH="0" baseline="0" noProof="0" dirty="0">
                <a:ln>
                  <a:noFill/>
                </a:ln>
                <a:solidFill>
                  <a:srgbClr val="000000"/>
                </a:solidFill>
                <a:effectLst/>
                <a:uLnTx/>
                <a:uFillTx/>
                <a:latin typeface="Work Sans" pitchFamily="2" charset="77"/>
              </a:rPr>
              <a:t>This is how you could typically chat with an LLM:</a:t>
            </a:r>
            <a:endParaRPr kumimoji="1" lang="en-IN" sz="1600" b="0" i="0" u="none" strike="noStrike" kern="1200" cap="none" spc="0" normalizeH="0" baseline="0" noProof="0" dirty="0">
              <a:ln>
                <a:noFill/>
              </a:ln>
              <a:solidFill>
                <a:srgbClr val="000000"/>
              </a:solidFill>
              <a:effectLst/>
              <a:uLnTx/>
              <a:uFillTx/>
              <a:latin typeface="Work Sans" pitchFamily="2" charset="77"/>
            </a:endParaRPr>
          </a:p>
        </p:txBody>
      </p:sp>
      <p:sp>
        <p:nvSpPr>
          <p:cNvPr id="66" name="Text Placeholder 4">
            <a:extLst>
              <a:ext uri="{FF2B5EF4-FFF2-40B4-BE49-F238E27FC236}">
                <a16:creationId xmlns:a16="http://schemas.microsoft.com/office/drawing/2014/main" id="{53C9F022-339D-62F1-7E84-A8E7793A26BD}"/>
              </a:ext>
            </a:extLst>
          </p:cNvPr>
          <p:cNvSpPr txBox="1">
            <a:spLocks/>
          </p:cNvSpPr>
          <p:nvPr/>
        </p:nvSpPr>
        <p:spPr>
          <a:xfrm>
            <a:off x="502919" y="3618809"/>
            <a:ext cx="11224624" cy="524968"/>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kumimoji="1" sz="1600" kern="1200">
                <a:solidFill>
                  <a:schemeClr val="tx1"/>
                </a:solidFill>
                <a:latin typeface="Meiryo UI" panose="020B0604030504040204" pitchFamily="50" charset="-128"/>
                <a:ea typeface="Meiryo UI"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en-US" sz="1600" b="0" i="0" u="none" strike="noStrike" kern="1200" cap="none" spc="0" normalizeH="0" baseline="0" noProof="0" dirty="0">
                <a:ln>
                  <a:noFill/>
                </a:ln>
                <a:solidFill>
                  <a:srgbClr val="000000"/>
                </a:solidFill>
                <a:effectLst/>
                <a:uLnTx/>
                <a:uFillTx/>
                <a:latin typeface="Work Sans" pitchFamily="2" charset="77"/>
              </a:rPr>
              <a:t>But how do you arm LLMs with the domain-specific / org-specific information you want it</a:t>
            </a:r>
            <a:r>
              <a:rPr kumimoji="1" lang="en-US" sz="1600" b="0" i="0" u="none" strike="noStrike" kern="1200" cap="none" spc="0" normalizeH="0" noProof="0" dirty="0">
                <a:ln>
                  <a:noFill/>
                </a:ln>
                <a:solidFill>
                  <a:srgbClr val="000000"/>
                </a:solidFill>
                <a:effectLst/>
                <a:uLnTx/>
                <a:uFillTx/>
                <a:latin typeface="Work Sans" pitchFamily="2" charset="77"/>
              </a:rPr>
              <a:t> to refer to, rather than its own general training data knowledge? </a:t>
            </a:r>
            <a:r>
              <a:rPr kumimoji="1" lang="en-US" sz="1600" b="1" i="0" u="none" strike="noStrike" kern="1200" cap="none" spc="0" normalizeH="0" baseline="0" noProof="0" dirty="0">
                <a:ln>
                  <a:noFill/>
                </a:ln>
                <a:solidFill>
                  <a:srgbClr val="000000"/>
                </a:solidFill>
                <a:effectLst/>
                <a:uLnTx/>
                <a:uFillTx/>
                <a:latin typeface="Work Sans" pitchFamily="2" charset="77"/>
              </a:rPr>
              <a:t>This is the common use case that we’ll focus on today.</a:t>
            </a:r>
            <a:endParaRPr kumimoji="1" lang="en-IN" sz="1600" b="1" i="0" u="none" strike="noStrike" kern="1200" cap="none" spc="0" normalizeH="0" baseline="0" noProof="0" dirty="0">
              <a:ln>
                <a:noFill/>
              </a:ln>
              <a:solidFill>
                <a:srgbClr val="000000"/>
              </a:solidFill>
              <a:effectLst/>
              <a:uLnTx/>
              <a:uFillTx/>
              <a:latin typeface="Work Sans" pitchFamily="2" charset="77"/>
            </a:endParaRPr>
          </a:p>
        </p:txBody>
      </p:sp>
      <p:graphicFrame>
        <p:nvGraphicFramePr>
          <p:cNvPr id="67" name="Diagram 66">
            <a:extLst>
              <a:ext uri="{FF2B5EF4-FFF2-40B4-BE49-F238E27FC236}">
                <a16:creationId xmlns:a16="http://schemas.microsoft.com/office/drawing/2014/main" id="{D3D8AC23-E1F2-634A-4B7E-F593CBFDF1B3}"/>
              </a:ext>
            </a:extLst>
          </p:cNvPr>
          <p:cNvGraphicFramePr/>
          <p:nvPr>
            <p:extLst>
              <p:ext uri="{D42A27DB-BD31-4B8C-83A1-F6EECF244321}">
                <p14:modId xmlns:p14="http://schemas.microsoft.com/office/powerpoint/2010/main" val="3005191219"/>
              </p:ext>
            </p:extLst>
          </p:nvPr>
        </p:nvGraphicFramePr>
        <p:xfrm>
          <a:off x="3505200" y="1493544"/>
          <a:ext cx="5486400" cy="19432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68" name="Diagram 67">
            <a:extLst>
              <a:ext uri="{FF2B5EF4-FFF2-40B4-BE49-F238E27FC236}">
                <a16:creationId xmlns:a16="http://schemas.microsoft.com/office/drawing/2014/main" id="{0431F185-C399-75A9-35B8-533EB50B6EE9}"/>
              </a:ext>
            </a:extLst>
          </p:cNvPr>
          <p:cNvGraphicFramePr/>
          <p:nvPr>
            <p:extLst>
              <p:ext uri="{D42A27DB-BD31-4B8C-83A1-F6EECF244321}">
                <p14:modId xmlns:p14="http://schemas.microsoft.com/office/powerpoint/2010/main" val="3680974719"/>
              </p:ext>
            </p:extLst>
          </p:nvPr>
        </p:nvGraphicFramePr>
        <p:xfrm>
          <a:off x="3505200" y="4299724"/>
          <a:ext cx="5486400" cy="1943225"/>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69" name="TextBox 68">
            <a:extLst>
              <a:ext uri="{FF2B5EF4-FFF2-40B4-BE49-F238E27FC236}">
                <a16:creationId xmlns:a16="http://schemas.microsoft.com/office/drawing/2014/main" id="{6F5907D2-17F7-2866-9386-4CB0923C689E}"/>
              </a:ext>
            </a:extLst>
          </p:cNvPr>
          <p:cNvSpPr txBox="1"/>
          <p:nvPr/>
        </p:nvSpPr>
        <p:spPr>
          <a:xfrm>
            <a:off x="3190240" y="6235479"/>
            <a:ext cx="6116320" cy="33855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1600" b="1" i="1" u="none" strike="noStrike" kern="1200" cap="none" spc="0" normalizeH="0" baseline="0" noProof="0" dirty="0">
                <a:ln>
                  <a:noFill/>
                </a:ln>
                <a:solidFill>
                  <a:srgbClr val="000000"/>
                </a:solidFill>
                <a:effectLst/>
                <a:uLnTx/>
                <a:uFillTx/>
                <a:latin typeface="Work Sans" pitchFamily="2" charset="77"/>
                <a:ea typeface="メイリオ"/>
              </a:rPr>
              <a:t>How do you</a:t>
            </a:r>
            <a:r>
              <a:rPr kumimoji="1" lang="en-US" sz="1600" b="1" i="1" u="none" strike="noStrike" kern="1200" cap="none" spc="0" normalizeH="0" noProof="0" dirty="0">
                <a:ln>
                  <a:noFill/>
                </a:ln>
                <a:solidFill>
                  <a:srgbClr val="000000"/>
                </a:solidFill>
                <a:effectLst/>
                <a:uLnTx/>
                <a:uFillTx/>
                <a:latin typeface="Work Sans" pitchFamily="2" charset="77"/>
                <a:ea typeface="メイリオ"/>
              </a:rPr>
              <a:t> think this </a:t>
            </a:r>
            <a:r>
              <a:rPr kumimoji="1" lang="en-US" sz="1600" b="1" i="1" u="none" strike="noStrike" kern="1200" cap="none" spc="0" normalizeH="0" baseline="0" noProof="0" dirty="0">
                <a:ln>
                  <a:noFill/>
                </a:ln>
                <a:solidFill>
                  <a:srgbClr val="000000"/>
                </a:solidFill>
                <a:effectLst/>
                <a:uLnTx/>
                <a:uFillTx/>
                <a:latin typeface="Work Sans" pitchFamily="2" charset="77"/>
                <a:ea typeface="メイリオ"/>
              </a:rPr>
              <a:t>would work?</a:t>
            </a:r>
            <a:endParaRPr kumimoji="1" lang="en-IN" sz="1600" b="1" i="1" u="none" strike="noStrike" kern="1200" cap="none" spc="0" normalizeH="0" baseline="0" noProof="0" dirty="0">
              <a:ln>
                <a:noFill/>
              </a:ln>
              <a:solidFill>
                <a:srgbClr val="000000"/>
              </a:solidFill>
              <a:effectLst/>
              <a:uLnTx/>
              <a:uFillTx/>
              <a:latin typeface="Work Sans" pitchFamily="2" charset="77"/>
              <a:ea typeface="メイリオ"/>
            </a:endParaRPr>
          </a:p>
        </p:txBody>
      </p:sp>
      <p:sp>
        <p:nvSpPr>
          <p:cNvPr id="70" name="Rectangle 69">
            <a:extLst>
              <a:ext uri="{FF2B5EF4-FFF2-40B4-BE49-F238E27FC236}">
                <a16:creationId xmlns:a16="http://schemas.microsoft.com/office/drawing/2014/main" id="{F7A53BB2-CBA9-DFEF-DB4D-66937412CD45}"/>
              </a:ext>
            </a:extLst>
          </p:cNvPr>
          <p:cNvSpPr/>
          <p:nvPr/>
        </p:nvSpPr>
        <p:spPr>
          <a:xfrm>
            <a:off x="3190240" y="1724079"/>
            <a:ext cx="6025248" cy="1519434"/>
          </a:xfrm>
          <a:prstGeom prst="rect">
            <a:avLst/>
          </a:prstGeom>
          <a:noFill/>
          <a:ln w="12700" cap="flat" cmpd="sng" algn="ctr">
            <a:solidFill>
              <a:srgbClr val="000000">
                <a:shade val="15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IN" sz="1800" b="0" i="0" u="none" strike="noStrike" kern="0" cap="none" spc="0" normalizeH="0" baseline="0" noProof="0">
              <a:ln>
                <a:noFill/>
              </a:ln>
              <a:solidFill>
                <a:srgbClr val="FFFFFF"/>
              </a:solidFill>
              <a:effectLst/>
              <a:uLnTx/>
              <a:uFillTx/>
              <a:latin typeface="Work Sans" pitchFamily="2" charset="77"/>
              <a:ea typeface="メイリオ"/>
            </a:endParaRPr>
          </a:p>
        </p:txBody>
      </p:sp>
      <p:sp>
        <p:nvSpPr>
          <p:cNvPr id="71" name="Rectangle 70">
            <a:extLst>
              <a:ext uri="{FF2B5EF4-FFF2-40B4-BE49-F238E27FC236}">
                <a16:creationId xmlns:a16="http://schemas.microsoft.com/office/drawing/2014/main" id="{B763E9AD-4BC4-917C-1448-CFEB00C60300}"/>
              </a:ext>
            </a:extLst>
          </p:cNvPr>
          <p:cNvSpPr/>
          <p:nvPr/>
        </p:nvSpPr>
        <p:spPr>
          <a:xfrm>
            <a:off x="3190240" y="4607040"/>
            <a:ext cx="6025248" cy="1519434"/>
          </a:xfrm>
          <a:prstGeom prst="rect">
            <a:avLst/>
          </a:prstGeom>
          <a:noFill/>
          <a:ln w="12700" cap="flat" cmpd="sng" algn="ctr">
            <a:solidFill>
              <a:srgbClr val="000000">
                <a:shade val="15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IN" sz="1800" b="0" i="0" u="none" strike="noStrike" kern="0" cap="none" spc="0" normalizeH="0" baseline="0" noProof="0">
              <a:ln>
                <a:noFill/>
              </a:ln>
              <a:solidFill>
                <a:srgbClr val="FFFFFF"/>
              </a:solidFill>
              <a:effectLst/>
              <a:uLnTx/>
              <a:uFillTx/>
              <a:latin typeface="Work Sans" pitchFamily="2" charset="77"/>
              <a:ea typeface="メイリオ"/>
            </a:endParaRPr>
          </a:p>
        </p:txBody>
      </p:sp>
      <p:pic>
        <p:nvPicPr>
          <p:cNvPr id="3" name="pasted-movie.png" descr="pasted-movie.png">
            <a:extLst>
              <a:ext uri="{FF2B5EF4-FFF2-40B4-BE49-F238E27FC236}">
                <a16:creationId xmlns:a16="http://schemas.microsoft.com/office/drawing/2014/main" id="{5BBEB72A-4813-1868-15A8-33658CB3E78B}"/>
              </a:ext>
            </a:extLst>
          </p:cNvPr>
          <p:cNvPicPr>
            <a:picLocks noChangeAspect="1"/>
          </p:cNvPicPr>
          <p:nvPr/>
        </p:nvPicPr>
        <p:blipFill>
          <a:blip r:embed="rId13"/>
          <a:srcRect r="83605"/>
          <a:stretch>
            <a:fillRect/>
          </a:stretch>
        </p:blipFill>
        <p:spPr>
          <a:xfrm>
            <a:off x="11771332" y="122773"/>
            <a:ext cx="262547" cy="318005"/>
          </a:xfrm>
          <a:prstGeom prst="rect">
            <a:avLst/>
          </a:prstGeom>
          <a:ln w="3175">
            <a:miter lim="400000"/>
          </a:ln>
        </p:spPr>
      </p:pic>
      <p:sp>
        <p:nvSpPr>
          <p:cNvPr id="6" name="TextBox 5">
            <a:extLst>
              <a:ext uri="{FF2B5EF4-FFF2-40B4-BE49-F238E27FC236}">
                <a16:creationId xmlns:a16="http://schemas.microsoft.com/office/drawing/2014/main" id="{15F5BAAC-3D37-5C42-3848-EB2F656BDB33}"/>
              </a:ext>
            </a:extLst>
          </p:cNvPr>
          <p:cNvSpPr txBox="1"/>
          <p:nvPr/>
        </p:nvSpPr>
        <p:spPr>
          <a:xfrm>
            <a:off x="304802" y="297963"/>
            <a:ext cx="11729077" cy="461665"/>
          </a:xfrm>
          <a:prstGeom prst="rect">
            <a:avLst/>
          </a:prstGeom>
          <a:noFill/>
        </p:spPr>
        <p:txBody>
          <a:bodyPr wrap="square">
            <a:spAutoFit/>
          </a:bodyPr>
          <a:lstStyle/>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r>
              <a:rPr kumimoji="0" lang="en-US" sz="2400" b="1" i="0" u="none" strike="noStrike" kern="1200" cap="none" spc="0" normalizeH="0" baseline="0" noProof="0" dirty="0">
                <a:ln>
                  <a:noFill/>
                </a:ln>
                <a:effectLst/>
                <a:uLnTx/>
                <a:uFillTx/>
                <a:latin typeface="Work Sans" pitchFamily="2" charset="77"/>
                <a:sym typeface="LabGrotesque-Black"/>
              </a:rPr>
              <a:t>What We Know</a:t>
            </a:r>
            <a:endParaRPr lang="en-US" sz="2400" dirty="0">
              <a:latin typeface="Work Sans" pitchFamily="2" charset="77"/>
              <a:sym typeface="LabGrotesque-Black"/>
            </a:endParaRPr>
          </a:p>
        </p:txBody>
      </p:sp>
    </p:spTree>
    <p:extLst>
      <p:ext uri="{BB962C8B-B14F-4D97-AF65-F5344CB8AC3E}">
        <p14:creationId xmlns:p14="http://schemas.microsoft.com/office/powerpoint/2010/main" val="12319570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build="p"/>
      <p:bldP spid="66" grpId="0"/>
      <p:bldGraphic spid="67" grpId="0">
        <p:bldAsOne/>
      </p:bldGraphic>
      <p:bldGraphic spid="68" grpId="0">
        <p:bldAsOne/>
      </p:bldGraphic>
      <p:bldP spid="69" grpId="0"/>
      <p:bldP spid="70" grpId="0" animBg="1"/>
      <p:bldP spid="71"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7F1375-92E0-4D5A-0FF4-581E9EBDD8D9}"/>
            </a:ext>
          </a:extLst>
        </p:cNvPr>
        <p:cNvGrpSpPr/>
        <p:nvPr/>
      </p:nvGrpSpPr>
      <p:grpSpPr>
        <a:xfrm>
          <a:off x="0" y="0"/>
          <a:ext cx="0" cy="0"/>
          <a:chOff x="0" y="0"/>
          <a:chExt cx="0" cy="0"/>
        </a:xfrm>
      </p:grpSpPr>
      <p:sp>
        <p:nvSpPr>
          <p:cNvPr id="8" name="TextBox 7">
            <a:extLst>
              <a:ext uri="{FF2B5EF4-FFF2-40B4-BE49-F238E27FC236}">
                <a16:creationId xmlns:a16="http://schemas.microsoft.com/office/drawing/2014/main" id="{756643D5-A486-44B3-941C-94D16EB2331D}"/>
              </a:ext>
            </a:extLst>
          </p:cNvPr>
          <p:cNvSpPr txBox="1"/>
          <p:nvPr/>
        </p:nvSpPr>
        <p:spPr>
          <a:xfrm>
            <a:off x="304802" y="297963"/>
            <a:ext cx="11729077" cy="461665"/>
          </a:xfrm>
          <a:prstGeom prst="rect">
            <a:avLst/>
          </a:prstGeom>
          <a:noFill/>
        </p:spPr>
        <p:txBody>
          <a:bodyPr wrap="square">
            <a:spAutoFit/>
          </a:bodyPr>
          <a:lstStyle/>
          <a:p>
            <a:pPr lvl="0" defTabSz="457182" hangingPunct="0">
              <a:defRPr sz="2800" b="0">
                <a:latin typeface="LabGrotesque-Black"/>
                <a:ea typeface="LabGrotesque-Black"/>
                <a:cs typeface="LabGrotesque-Black"/>
                <a:sym typeface="LabGrotesque-Black"/>
              </a:defRPr>
            </a:pPr>
            <a:r>
              <a:rPr lang="en-US" sz="2400" b="1" dirty="0">
                <a:solidFill>
                  <a:prstClr val="black"/>
                </a:solidFill>
                <a:latin typeface="Work Sans" pitchFamily="2" charset="77"/>
                <a:sym typeface="LabGrotesque-Black"/>
              </a:rPr>
              <a:t>Evaluation Metric 3: Faithfulness</a:t>
            </a:r>
            <a:endParaRPr kumimoji="0" lang="en-US" sz="2400" b="0" i="0" u="none" strike="noStrike" kern="1200" cap="none" spc="0" normalizeH="0" baseline="0" noProof="0" dirty="0">
              <a:ln>
                <a:noFill/>
              </a:ln>
              <a:solidFill>
                <a:prstClr val="black"/>
              </a:solidFill>
              <a:effectLst/>
              <a:uLnTx/>
              <a:uFillTx/>
              <a:latin typeface="Work Sans" pitchFamily="2" charset="77"/>
              <a:sym typeface="LabGrotesque-Black"/>
            </a:endParaRPr>
          </a:p>
        </p:txBody>
      </p:sp>
      <p:pic>
        <p:nvPicPr>
          <p:cNvPr id="10" name="pasted-movie.png" descr="pasted-movie.png">
            <a:extLst>
              <a:ext uri="{FF2B5EF4-FFF2-40B4-BE49-F238E27FC236}">
                <a16:creationId xmlns:a16="http://schemas.microsoft.com/office/drawing/2014/main" id="{6B696623-B7EC-7361-BADD-5C2F9160C869}"/>
              </a:ext>
            </a:extLst>
          </p:cNvPr>
          <p:cNvPicPr>
            <a:picLocks noChangeAspect="1"/>
          </p:cNvPicPr>
          <p:nvPr/>
        </p:nvPicPr>
        <p:blipFill>
          <a:blip r:embed="rId3"/>
          <a:srcRect r="83605"/>
          <a:stretch>
            <a:fillRect/>
          </a:stretch>
        </p:blipFill>
        <p:spPr>
          <a:xfrm>
            <a:off x="11771332" y="122773"/>
            <a:ext cx="262547" cy="318005"/>
          </a:xfrm>
          <a:prstGeom prst="rect">
            <a:avLst/>
          </a:prstGeom>
          <a:ln w="3175">
            <a:miter lim="400000"/>
          </a:ln>
        </p:spPr>
      </p:pic>
      <p:sp>
        <p:nvSpPr>
          <p:cNvPr id="2" name="TextBox 1">
            <a:extLst>
              <a:ext uri="{FF2B5EF4-FFF2-40B4-BE49-F238E27FC236}">
                <a16:creationId xmlns:a16="http://schemas.microsoft.com/office/drawing/2014/main" id="{2E074386-1D9F-29DD-9AA5-5104CF0DA9B5}"/>
              </a:ext>
            </a:extLst>
          </p:cNvPr>
          <p:cNvSpPr txBox="1"/>
          <p:nvPr/>
        </p:nvSpPr>
        <p:spPr>
          <a:xfrm>
            <a:off x="237974" y="1198236"/>
            <a:ext cx="1838965"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Work Sans" pitchFamily="2" charset="77"/>
              </a:rPr>
              <a:t>Key Takeaway</a:t>
            </a:r>
            <a:endParaRPr kumimoji="0" lang="en-IN" sz="1800" b="1" i="0" u="none" strike="noStrike" kern="1200" cap="none" spc="0" normalizeH="0" baseline="0" noProof="0">
              <a:ln>
                <a:noFill/>
              </a:ln>
              <a:solidFill>
                <a:prstClr val="black"/>
              </a:solidFill>
              <a:effectLst/>
              <a:uLnTx/>
              <a:uFillTx/>
              <a:latin typeface="Work Sans" pitchFamily="2" charset="77"/>
            </a:endParaRPr>
          </a:p>
        </p:txBody>
      </p:sp>
      <p:sp>
        <p:nvSpPr>
          <p:cNvPr id="3" name="TextBox 2">
            <a:extLst>
              <a:ext uri="{FF2B5EF4-FFF2-40B4-BE49-F238E27FC236}">
                <a16:creationId xmlns:a16="http://schemas.microsoft.com/office/drawing/2014/main" id="{5FDBB34E-988F-8044-CE90-C24255431796}"/>
              </a:ext>
            </a:extLst>
          </p:cNvPr>
          <p:cNvSpPr txBox="1"/>
          <p:nvPr/>
        </p:nvSpPr>
        <p:spPr>
          <a:xfrm>
            <a:off x="267206" y="2152825"/>
            <a:ext cx="1305165"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Work Sans" pitchFamily="2" charset="77"/>
              </a:rPr>
              <a:t>Definition</a:t>
            </a:r>
            <a:endParaRPr kumimoji="0" lang="en-IN" sz="1800" b="1" i="0" u="none" strike="noStrike" kern="1200" cap="none" spc="0" normalizeH="0" baseline="0" noProof="0">
              <a:ln>
                <a:noFill/>
              </a:ln>
              <a:solidFill>
                <a:prstClr val="black"/>
              </a:solidFill>
              <a:effectLst/>
              <a:uLnTx/>
              <a:uFillTx/>
              <a:latin typeface="Work Sans" pitchFamily="2" charset="77"/>
            </a:endParaRPr>
          </a:p>
        </p:txBody>
      </p:sp>
      <p:sp>
        <p:nvSpPr>
          <p:cNvPr id="4" name="TextBox 3">
            <a:extLst>
              <a:ext uri="{FF2B5EF4-FFF2-40B4-BE49-F238E27FC236}">
                <a16:creationId xmlns:a16="http://schemas.microsoft.com/office/drawing/2014/main" id="{4061206A-964C-52BB-53D1-07D7FB0038B5}"/>
              </a:ext>
            </a:extLst>
          </p:cNvPr>
          <p:cNvSpPr txBox="1"/>
          <p:nvPr/>
        </p:nvSpPr>
        <p:spPr>
          <a:xfrm>
            <a:off x="111336" y="3512363"/>
            <a:ext cx="1704314" cy="646331"/>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Work Sans" pitchFamily="2" charset="77"/>
              </a:rPr>
              <a:t>Code Snippet</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Work Sans" pitchFamily="2" charset="77"/>
              </a:rPr>
              <a:t>(RAGAs)</a:t>
            </a:r>
            <a:endParaRPr kumimoji="0" lang="en-IN" sz="1800" b="1" i="0" u="none" strike="noStrike" kern="1200" cap="none" spc="0" normalizeH="0" baseline="0" noProof="0">
              <a:ln>
                <a:noFill/>
              </a:ln>
              <a:solidFill>
                <a:prstClr val="black"/>
              </a:solidFill>
              <a:effectLst/>
              <a:uLnTx/>
              <a:uFillTx/>
              <a:latin typeface="Work Sans" pitchFamily="2" charset="77"/>
            </a:endParaRPr>
          </a:p>
        </p:txBody>
      </p:sp>
      <p:sp>
        <p:nvSpPr>
          <p:cNvPr id="5" name="TextBox 4">
            <a:extLst>
              <a:ext uri="{FF2B5EF4-FFF2-40B4-BE49-F238E27FC236}">
                <a16:creationId xmlns:a16="http://schemas.microsoft.com/office/drawing/2014/main" id="{60137206-1F8C-B0F6-4AD3-01EF3A6921F5}"/>
              </a:ext>
            </a:extLst>
          </p:cNvPr>
          <p:cNvSpPr txBox="1"/>
          <p:nvPr/>
        </p:nvSpPr>
        <p:spPr>
          <a:xfrm>
            <a:off x="237974" y="5475098"/>
            <a:ext cx="3275256"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Work Sans" pitchFamily="2" charset="77"/>
              </a:rPr>
              <a:t>Relative Cost of Evaluation</a:t>
            </a:r>
            <a:endParaRPr kumimoji="0" lang="en-IN" sz="1800" b="1" i="0" u="none" strike="noStrike" kern="1200" cap="none" spc="0" normalizeH="0" baseline="0" noProof="0">
              <a:ln>
                <a:noFill/>
              </a:ln>
              <a:solidFill>
                <a:prstClr val="black"/>
              </a:solidFill>
              <a:effectLst/>
              <a:uLnTx/>
              <a:uFillTx/>
              <a:latin typeface="Work Sans" pitchFamily="2" charset="77"/>
            </a:endParaRPr>
          </a:p>
        </p:txBody>
      </p:sp>
      <p:sp>
        <p:nvSpPr>
          <p:cNvPr id="6" name="TextBox 5">
            <a:extLst>
              <a:ext uri="{FF2B5EF4-FFF2-40B4-BE49-F238E27FC236}">
                <a16:creationId xmlns:a16="http://schemas.microsoft.com/office/drawing/2014/main" id="{05759762-4CA4-16F7-BDD2-5D1CEDDF356C}"/>
              </a:ext>
            </a:extLst>
          </p:cNvPr>
          <p:cNvSpPr txBox="1"/>
          <p:nvPr/>
        </p:nvSpPr>
        <p:spPr>
          <a:xfrm>
            <a:off x="267206" y="4871901"/>
            <a:ext cx="986167"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Work Sans" pitchFamily="2" charset="77"/>
              </a:rPr>
              <a:t>Output</a:t>
            </a:r>
            <a:endParaRPr kumimoji="0" lang="en-IN" sz="1800" b="1" i="0" u="none" strike="noStrike" kern="1200" cap="none" spc="0" normalizeH="0" baseline="0" noProof="0">
              <a:ln>
                <a:noFill/>
              </a:ln>
              <a:solidFill>
                <a:prstClr val="black"/>
              </a:solidFill>
              <a:effectLst/>
              <a:uLnTx/>
              <a:uFillTx/>
              <a:latin typeface="Work Sans" pitchFamily="2" charset="77"/>
            </a:endParaRPr>
          </a:p>
        </p:txBody>
      </p:sp>
      <p:sp>
        <p:nvSpPr>
          <p:cNvPr id="7" name="TextBox 6">
            <a:extLst>
              <a:ext uri="{FF2B5EF4-FFF2-40B4-BE49-F238E27FC236}">
                <a16:creationId xmlns:a16="http://schemas.microsoft.com/office/drawing/2014/main" id="{FFBBC9E0-F0F7-BF4B-A479-DE984C9C577F}"/>
              </a:ext>
            </a:extLst>
          </p:cNvPr>
          <p:cNvSpPr txBox="1"/>
          <p:nvPr/>
        </p:nvSpPr>
        <p:spPr>
          <a:xfrm>
            <a:off x="2213810" y="4840094"/>
            <a:ext cx="6141450" cy="30777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Work Sans" pitchFamily="2" charset="77"/>
              </a:rPr>
              <a:t>1.0</a:t>
            </a:r>
            <a:endParaRPr kumimoji="0" lang="en-IN" sz="1400" b="1" i="0" u="none" strike="noStrike" kern="1200" cap="none" spc="0" normalizeH="0" baseline="0" noProof="0">
              <a:ln>
                <a:noFill/>
              </a:ln>
              <a:solidFill>
                <a:prstClr val="black"/>
              </a:solidFill>
              <a:effectLst/>
              <a:uLnTx/>
              <a:uFillTx/>
              <a:latin typeface="Work Sans" pitchFamily="2" charset="77"/>
            </a:endParaRPr>
          </a:p>
        </p:txBody>
      </p:sp>
      <p:pic>
        <p:nvPicPr>
          <p:cNvPr id="9" name="Picture 8">
            <a:extLst>
              <a:ext uri="{FF2B5EF4-FFF2-40B4-BE49-F238E27FC236}">
                <a16:creationId xmlns:a16="http://schemas.microsoft.com/office/drawing/2014/main" id="{58CC1E6D-C7E8-A0E8-F935-97E90D673DBE}"/>
              </a:ext>
            </a:extLst>
          </p:cNvPr>
          <p:cNvPicPr>
            <a:picLocks noChangeAspect="1"/>
          </p:cNvPicPr>
          <p:nvPr/>
        </p:nvPicPr>
        <p:blipFill>
          <a:blip r:embed="rId4"/>
          <a:stretch>
            <a:fillRect/>
          </a:stretch>
        </p:blipFill>
        <p:spPr>
          <a:xfrm>
            <a:off x="2213806" y="2868506"/>
            <a:ext cx="6141451" cy="1659773"/>
          </a:xfrm>
          <a:prstGeom prst="rect">
            <a:avLst/>
          </a:prstGeom>
        </p:spPr>
      </p:pic>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8BB9142E-C958-6730-DEB3-60F6EF284566}"/>
                  </a:ext>
                </a:extLst>
              </p:cNvPr>
              <p:cNvSpPr txBox="1"/>
              <p:nvPr/>
            </p:nvSpPr>
            <p:spPr>
              <a:xfrm>
                <a:off x="2213806" y="2121219"/>
                <a:ext cx="7462235" cy="447302"/>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𝐹𝑎𝑖𝑡h𝑓𝑢𝑙𝑛𝑒𝑠𝑠</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 </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𝑆𝑐𝑜𝑟𝑒</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m:t>
                      </m:r>
                      <m:f>
                        <m:fPr>
                          <m:ctrlP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ctrlPr>
                        </m:fPr>
                        <m:num>
                          <m:r>
                            <a:rPr kumimoji="0" lang="en-IN" sz="1400" b="0" i="1" u="none" strike="noStrike" kern="1200" cap="none" spc="0" normalizeH="0" baseline="0" noProof="0">
                              <a:ln>
                                <a:noFill/>
                              </a:ln>
                              <a:solidFill>
                                <a:prstClr val="black"/>
                              </a:solidFill>
                              <a:effectLst/>
                              <a:uLnTx/>
                              <a:uFillTx/>
                              <a:latin typeface="Cambria Math" panose="02040503050406030204" pitchFamily="18" charset="0"/>
                            </a:rPr>
                            <m:t>𝑁𝑢𝑚𝑏𝑒𝑟</m:t>
                          </m:r>
                          <m:r>
                            <a:rPr kumimoji="0" lang="en-IN" sz="1400" b="0" i="1" u="none" strike="noStrike" kern="1200" cap="none" spc="0" normalizeH="0" baseline="0" noProof="0">
                              <a:ln>
                                <a:noFill/>
                              </a:ln>
                              <a:solidFill>
                                <a:prstClr val="black"/>
                              </a:solidFill>
                              <a:effectLst/>
                              <a:uLnTx/>
                              <a:uFillTx/>
                              <a:latin typeface="Cambria Math" panose="02040503050406030204" pitchFamily="18" charset="0"/>
                            </a:rPr>
                            <m:t> </m:t>
                          </m:r>
                          <m:r>
                            <a:rPr kumimoji="0" lang="en-IN" sz="1400" b="0" i="1" u="none" strike="noStrike" kern="1200" cap="none" spc="0" normalizeH="0" baseline="0" noProof="0">
                              <a:ln>
                                <a:noFill/>
                              </a:ln>
                              <a:solidFill>
                                <a:prstClr val="black"/>
                              </a:solidFill>
                              <a:effectLst/>
                              <a:uLnTx/>
                              <a:uFillTx/>
                              <a:latin typeface="Cambria Math" panose="02040503050406030204" pitchFamily="18" charset="0"/>
                            </a:rPr>
                            <m:t>𝑜𝑓</m:t>
                          </m:r>
                          <m:r>
                            <a:rPr kumimoji="0" lang="en-IN" sz="1400" b="0" i="1" u="none" strike="noStrike" kern="1200" cap="none" spc="0" normalizeH="0" baseline="0" noProof="0">
                              <a:ln>
                                <a:noFill/>
                              </a:ln>
                              <a:solidFill>
                                <a:prstClr val="black"/>
                              </a:solidFill>
                              <a:effectLst/>
                              <a:uLnTx/>
                              <a:uFillTx/>
                              <a:latin typeface="Cambria Math" panose="02040503050406030204" pitchFamily="18" charset="0"/>
                            </a:rPr>
                            <m:t> </m:t>
                          </m:r>
                          <m:r>
                            <a:rPr kumimoji="0" lang="en-IN" sz="1400" b="0" i="1" u="none" strike="noStrike" kern="1200" cap="none" spc="0" normalizeH="0" baseline="0" noProof="0">
                              <a:ln>
                                <a:noFill/>
                              </a:ln>
                              <a:solidFill>
                                <a:prstClr val="black"/>
                              </a:solidFill>
                              <a:effectLst/>
                              <a:uLnTx/>
                              <a:uFillTx/>
                              <a:latin typeface="Cambria Math" panose="02040503050406030204" pitchFamily="18" charset="0"/>
                            </a:rPr>
                            <m:t>𝑐𝑙𝑎𝑖𝑚𝑠</m:t>
                          </m:r>
                          <m:r>
                            <a:rPr kumimoji="0" lang="en-IN" sz="1400" b="0" i="1" u="none" strike="noStrike" kern="1200" cap="none" spc="0" normalizeH="0" baseline="0" noProof="0">
                              <a:ln>
                                <a:noFill/>
                              </a:ln>
                              <a:solidFill>
                                <a:prstClr val="black"/>
                              </a:solidFill>
                              <a:effectLst/>
                              <a:uLnTx/>
                              <a:uFillTx/>
                              <a:latin typeface="Cambria Math" panose="02040503050406030204" pitchFamily="18" charset="0"/>
                            </a:rPr>
                            <m:t> </m:t>
                          </m:r>
                          <m:r>
                            <a:rPr kumimoji="0" lang="en-IN" sz="1400" b="0" i="1" u="none" strike="noStrike" kern="1200" cap="none" spc="0" normalizeH="0" baseline="0" noProof="0">
                              <a:ln>
                                <a:noFill/>
                              </a:ln>
                              <a:solidFill>
                                <a:prstClr val="black"/>
                              </a:solidFill>
                              <a:effectLst/>
                              <a:uLnTx/>
                              <a:uFillTx/>
                              <a:latin typeface="Cambria Math" panose="02040503050406030204" pitchFamily="18" charset="0"/>
                            </a:rPr>
                            <m:t>𝑖𝑛</m:t>
                          </m:r>
                          <m:r>
                            <a:rPr kumimoji="0" lang="en-IN" sz="1400" b="0" i="1" u="none" strike="noStrike" kern="1200" cap="none" spc="0" normalizeH="0" baseline="0" noProof="0">
                              <a:ln>
                                <a:noFill/>
                              </a:ln>
                              <a:solidFill>
                                <a:prstClr val="black"/>
                              </a:solidFill>
                              <a:effectLst/>
                              <a:uLnTx/>
                              <a:uFillTx/>
                              <a:latin typeface="Cambria Math" panose="02040503050406030204" pitchFamily="18" charset="0"/>
                            </a:rPr>
                            <m:t> </m:t>
                          </m:r>
                          <m:r>
                            <a:rPr kumimoji="0" lang="en-IN" sz="1400" b="0" i="1" u="none" strike="noStrike" kern="1200" cap="none" spc="0" normalizeH="0" baseline="0" noProof="0">
                              <a:ln>
                                <a:noFill/>
                              </a:ln>
                              <a:solidFill>
                                <a:prstClr val="black"/>
                              </a:solidFill>
                              <a:effectLst/>
                              <a:uLnTx/>
                              <a:uFillTx/>
                              <a:latin typeface="Cambria Math" panose="02040503050406030204" pitchFamily="18" charset="0"/>
                            </a:rPr>
                            <m:t>𝑡h𝑒</m:t>
                          </m:r>
                          <m:r>
                            <a:rPr kumimoji="0" lang="en-IN" sz="1400" b="0" i="1" u="none" strike="noStrike" kern="1200" cap="none" spc="0" normalizeH="0" baseline="0" noProof="0">
                              <a:ln>
                                <a:noFill/>
                              </a:ln>
                              <a:solidFill>
                                <a:prstClr val="black"/>
                              </a:solidFill>
                              <a:effectLst/>
                              <a:uLnTx/>
                              <a:uFillTx/>
                              <a:latin typeface="Cambria Math" panose="02040503050406030204" pitchFamily="18" charset="0"/>
                            </a:rPr>
                            <m:t> </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𝑟𝑒𝑠𝑝𝑜𝑛𝑠𝑒</m:t>
                          </m:r>
                          <m:r>
                            <a:rPr kumimoji="0" lang="en-IN" sz="1400" b="0" i="1" u="none" strike="noStrike" kern="1200" cap="none" spc="0" normalizeH="0" baseline="0" noProof="0">
                              <a:ln>
                                <a:noFill/>
                              </a:ln>
                              <a:solidFill>
                                <a:prstClr val="black"/>
                              </a:solidFill>
                              <a:effectLst/>
                              <a:uLnTx/>
                              <a:uFillTx/>
                              <a:latin typeface="Cambria Math" panose="02040503050406030204" pitchFamily="18" charset="0"/>
                            </a:rPr>
                            <m:t> </m:t>
                          </m:r>
                          <m:r>
                            <a:rPr kumimoji="0" lang="en-IN" sz="1400" b="0" i="1" u="none" strike="noStrike" kern="1200" cap="none" spc="0" normalizeH="0" baseline="0" noProof="0">
                              <a:ln>
                                <a:noFill/>
                              </a:ln>
                              <a:solidFill>
                                <a:prstClr val="black"/>
                              </a:solidFill>
                              <a:effectLst/>
                              <a:uLnTx/>
                              <a:uFillTx/>
                              <a:latin typeface="Cambria Math" panose="02040503050406030204" pitchFamily="18" charset="0"/>
                            </a:rPr>
                            <m:t>𝑠𝑢𝑝𝑝𝑜𝑟𝑡𝑒𝑑</m:t>
                          </m:r>
                          <m:r>
                            <a:rPr kumimoji="0" lang="en-IN" sz="1400" b="0" i="1" u="none" strike="noStrike" kern="1200" cap="none" spc="0" normalizeH="0" baseline="0" noProof="0">
                              <a:ln>
                                <a:noFill/>
                              </a:ln>
                              <a:solidFill>
                                <a:prstClr val="black"/>
                              </a:solidFill>
                              <a:effectLst/>
                              <a:uLnTx/>
                              <a:uFillTx/>
                              <a:latin typeface="Cambria Math" panose="02040503050406030204" pitchFamily="18" charset="0"/>
                            </a:rPr>
                            <m:t> </m:t>
                          </m:r>
                          <m:r>
                            <a:rPr kumimoji="0" lang="en-IN" sz="1400" b="0" i="1" u="none" strike="noStrike" kern="1200" cap="none" spc="0" normalizeH="0" baseline="0" noProof="0">
                              <a:ln>
                                <a:noFill/>
                              </a:ln>
                              <a:solidFill>
                                <a:prstClr val="black"/>
                              </a:solidFill>
                              <a:effectLst/>
                              <a:uLnTx/>
                              <a:uFillTx/>
                              <a:latin typeface="Cambria Math" panose="02040503050406030204" pitchFamily="18" charset="0"/>
                            </a:rPr>
                            <m:t>𝑏𝑦</m:t>
                          </m:r>
                          <m:r>
                            <a:rPr kumimoji="0" lang="en-IN" sz="1400" b="0" i="1" u="none" strike="noStrike" kern="1200" cap="none" spc="0" normalizeH="0" baseline="0" noProof="0">
                              <a:ln>
                                <a:noFill/>
                              </a:ln>
                              <a:solidFill>
                                <a:prstClr val="black"/>
                              </a:solidFill>
                              <a:effectLst/>
                              <a:uLnTx/>
                              <a:uFillTx/>
                              <a:latin typeface="Cambria Math" panose="02040503050406030204" pitchFamily="18" charset="0"/>
                            </a:rPr>
                            <m:t> </m:t>
                          </m:r>
                          <m:r>
                            <a:rPr kumimoji="0" lang="en-IN" sz="1400" b="0" i="1" u="none" strike="noStrike" kern="1200" cap="none" spc="0" normalizeH="0" baseline="0" noProof="0">
                              <a:ln>
                                <a:noFill/>
                              </a:ln>
                              <a:solidFill>
                                <a:prstClr val="black"/>
                              </a:solidFill>
                              <a:effectLst/>
                              <a:uLnTx/>
                              <a:uFillTx/>
                              <a:latin typeface="Cambria Math" panose="02040503050406030204" pitchFamily="18" charset="0"/>
                            </a:rPr>
                            <m:t>𝑡h𝑒</m:t>
                          </m:r>
                          <m:r>
                            <a:rPr kumimoji="0" lang="en-IN" sz="1400" b="0" i="1" u="none" strike="noStrike" kern="1200" cap="none" spc="0" normalizeH="0" baseline="0" noProof="0">
                              <a:ln>
                                <a:noFill/>
                              </a:ln>
                              <a:solidFill>
                                <a:prstClr val="black"/>
                              </a:solidFill>
                              <a:effectLst/>
                              <a:uLnTx/>
                              <a:uFillTx/>
                              <a:latin typeface="Cambria Math" panose="02040503050406030204" pitchFamily="18" charset="0"/>
                            </a:rPr>
                            <m:t> </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𝑟𝑒𝑡𝑟𝑖𝑒𝑣𝑒𝑑</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 </m:t>
                          </m:r>
                          <m:r>
                            <a:rPr kumimoji="0" lang="en-IN" sz="1400" b="0" i="1" u="none" strike="noStrike" kern="1200" cap="none" spc="0" normalizeH="0" baseline="0" noProof="0">
                              <a:ln>
                                <a:noFill/>
                              </a:ln>
                              <a:solidFill>
                                <a:prstClr val="black"/>
                              </a:solidFill>
                              <a:effectLst/>
                              <a:uLnTx/>
                              <a:uFillTx/>
                              <a:latin typeface="Cambria Math" panose="02040503050406030204" pitchFamily="18" charset="0"/>
                            </a:rPr>
                            <m:t>𝑐𝑜𝑛𝑡𝑒𝑥𝑡</m:t>
                          </m:r>
                        </m:num>
                        <m:den>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𝑇𝑜𝑡𝑎𝑙</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 </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𝑛𝑢𝑚𝑏𝑒𝑟</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 </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𝑜𝑓</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 </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𝑐𝑙𝑎𝑖𝑚𝑠</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 </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𝑖𝑛</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 </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𝑡h𝑒</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 </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𝑟𝑒𝑠𝑝𝑜𝑛𝑠𝑒</m:t>
                          </m:r>
                        </m:den>
                      </m:f>
                    </m:oMath>
                  </m:oMathPara>
                </a14:m>
                <a:endParaRPr kumimoji="0" lang="en-IN" sz="1400" b="0" i="0" u="none" strike="noStrike" kern="1200" cap="none" spc="0" normalizeH="0" baseline="0" noProof="0">
                  <a:ln>
                    <a:noFill/>
                  </a:ln>
                  <a:solidFill>
                    <a:prstClr val="black"/>
                  </a:solidFill>
                  <a:effectLst/>
                  <a:uLnTx/>
                  <a:uFillTx/>
                  <a:latin typeface="Work Sans" pitchFamily="2" charset="77"/>
                </a:endParaRPr>
              </a:p>
            </p:txBody>
          </p:sp>
        </mc:Choice>
        <mc:Fallback xmlns="">
          <p:sp>
            <p:nvSpPr>
              <p:cNvPr id="11" name="TextBox 10">
                <a:extLst>
                  <a:ext uri="{FF2B5EF4-FFF2-40B4-BE49-F238E27FC236}">
                    <a16:creationId xmlns:a16="http://schemas.microsoft.com/office/drawing/2014/main" id="{8BB9142E-C958-6730-DEB3-60F6EF284566}"/>
                  </a:ext>
                </a:extLst>
              </p:cNvPr>
              <p:cNvSpPr txBox="1">
                <a:spLocks noRot="1" noChangeAspect="1" noMove="1" noResize="1" noEditPoints="1" noAdjustHandles="1" noChangeArrowheads="1" noChangeShapeType="1" noTextEdit="1"/>
              </p:cNvSpPr>
              <p:nvPr/>
            </p:nvSpPr>
            <p:spPr>
              <a:xfrm>
                <a:off x="2213806" y="2121219"/>
                <a:ext cx="7462235" cy="447302"/>
              </a:xfrm>
              <a:prstGeom prst="rect">
                <a:avLst/>
              </a:prstGeom>
              <a:blipFill>
                <a:blip r:embed="rId5"/>
                <a:stretch>
                  <a:fillRect l="-510" t="-11111" b="-16667"/>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15963B5E-8DF0-BC39-D6E3-7C5658541701}"/>
              </a:ext>
            </a:extLst>
          </p:cNvPr>
          <p:cNvSpPr txBox="1"/>
          <p:nvPr/>
        </p:nvSpPr>
        <p:spPr>
          <a:xfrm>
            <a:off x="3805844" y="5475098"/>
            <a:ext cx="4955203" cy="307777"/>
          </a:xfrm>
          <a:prstGeom prst="rect">
            <a:avLst/>
          </a:prstGeom>
          <a:noFill/>
        </p:spPr>
        <p:txBody>
          <a:bodyPr wrap="none" lIns="91440" tIns="45720" rIns="91440" bIns="45720" rtlCol="0" anchor="t">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Work Sans" pitchFamily="2" charset="77"/>
              </a:rPr>
              <a:t>Small to medium depending on system prompt length</a:t>
            </a:r>
            <a:endParaRPr kumimoji="0" lang="en-US" sz="1400" b="0" i="0" u="none" strike="noStrike" kern="1200" cap="none" spc="0" normalizeH="0" baseline="0" noProof="0">
              <a:ln>
                <a:noFill/>
              </a:ln>
              <a:solidFill>
                <a:prstClr val="black"/>
              </a:solidFill>
              <a:effectLst/>
              <a:uLnTx/>
              <a:uFillTx/>
              <a:latin typeface="Work Sans" pitchFamily="2" charset="77"/>
            </a:endParaRPr>
          </a:p>
        </p:txBody>
      </p:sp>
      <p:graphicFrame>
        <p:nvGraphicFramePr>
          <p:cNvPr id="13" name="Table 12">
            <a:extLst>
              <a:ext uri="{FF2B5EF4-FFF2-40B4-BE49-F238E27FC236}">
                <a16:creationId xmlns:a16="http://schemas.microsoft.com/office/drawing/2014/main" id="{4A69DB0F-B5F2-0B30-E5A1-6359E7F82F0A}"/>
              </a:ext>
            </a:extLst>
          </p:cNvPr>
          <p:cNvGraphicFramePr>
            <a:graphicFrameLocks noGrp="1"/>
          </p:cNvGraphicFramePr>
          <p:nvPr/>
        </p:nvGraphicFramePr>
        <p:xfrm>
          <a:off x="6555893" y="1094019"/>
          <a:ext cx="5521943" cy="622490"/>
        </p:xfrm>
        <a:graphic>
          <a:graphicData uri="http://schemas.openxmlformats.org/drawingml/2006/table">
            <a:tbl>
              <a:tblPr/>
              <a:tblGrid>
                <a:gridCol w="949085">
                  <a:extLst>
                    <a:ext uri="{9D8B030D-6E8A-4147-A177-3AD203B41FA5}">
                      <a16:colId xmlns:a16="http://schemas.microsoft.com/office/drawing/2014/main" val="2794659114"/>
                    </a:ext>
                  </a:extLst>
                </a:gridCol>
                <a:gridCol w="1318856">
                  <a:extLst>
                    <a:ext uri="{9D8B030D-6E8A-4147-A177-3AD203B41FA5}">
                      <a16:colId xmlns:a16="http://schemas.microsoft.com/office/drawing/2014/main" val="242916802"/>
                    </a:ext>
                  </a:extLst>
                </a:gridCol>
                <a:gridCol w="1121644">
                  <a:extLst>
                    <a:ext uri="{9D8B030D-6E8A-4147-A177-3AD203B41FA5}">
                      <a16:colId xmlns:a16="http://schemas.microsoft.com/office/drawing/2014/main" val="3098690350"/>
                    </a:ext>
                  </a:extLst>
                </a:gridCol>
                <a:gridCol w="949085">
                  <a:extLst>
                    <a:ext uri="{9D8B030D-6E8A-4147-A177-3AD203B41FA5}">
                      <a16:colId xmlns:a16="http://schemas.microsoft.com/office/drawing/2014/main" val="3097957632"/>
                    </a:ext>
                  </a:extLst>
                </a:gridCol>
                <a:gridCol w="1183273">
                  <a:extLst>
                    <a:ext uri="{9D8B030D-6E8A-4147-A177-3AD203B41FA5}">
                      <a16:colId xmlns:a16="http://schemas.microsoft.com/office/drawing/2014/main" val="2812707819"/>
                    </a:ext>
                  </a:extLst>
                </a:gridCol>
              </a:tblGrid>
              <a:tr h="311245">
                <a:tc>
                  <a:txBody>
                    <a:bodyPr/>
                    <a:lstStyle/>
                    <a:p>
                      <a:pPr algn="ctr" fontAlgn="b"/>
                      <a:r>
                        <a:rPr lang="en-IN" sz="1100" b="1" i="0" u="none" strike="noStrike">
                          <a:solidFill>
                            <a:srgbClr val="FFFFFF"/>
                          </a:solidFill>
                          <a:effectLst/>
                          <a:latin typeface="Aptos Narrow"/>
                        </a:rPr>
                        <a:t>User Question</a:t>
                      </a:r>
                    </a:p>
                  </a:txBody>
                  <a:tcPr marL="0" marR="0" marT="0" marB="0" anchor="b">
                    <a:lnL>
                      <a:noFill/>
                    </a:lnL>
                    <a:lnR w="635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000000"/>
                    </a:solidFill>
                  </a:tcPr>
                </a:tc>
                <a:tc>
                  <a:txBody>
                    <a:bodyPr/>
                    <a:lstStyle/>
                    <a:p>
                      <a:pPr algn="ctr" fontAlgn="b"/>
                      <a:r>
                        <a:rPr lang="en-IN" sz="1100" b="1" i="0" u="none" strike="noStrike">
                          <a:solidFill>
                            <a:srgbClr val="FFFFFF"/>
                          </a:solidFill>
                          <a:effectLst/>
                          <a:latin typeface="Aptos Narrow"/>
                        </a:rPr>
                        <a:t>Ground Truth Context</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000000"/>
                    </a:solidFill>
                  </a:tcPr>
                </a:tc>
                <a:tc>
                  <a:txBody>
                    <a:bodyPr/>
                    <a:lstStyle/>
                    <a:p>
                      <a:pPr algn="ctr" fontAlgn="b"/>
                      <a:r>
                        <a:rPr lang="en-IN" sz="1100" b="1" i="0" u="none" strike="noStrike">
                          <a:solidFill>
                            <a:srgbClr val="FFFFFF"/>
                          </a:solidFill>
                          <a:effectLst/>
                          <a:latin typeface="Aptos Narrow"/>
                        </a:rPr>
                        <a:t>Retrieved Context</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000000"/>
                    </a:solidFill>
                  </a:tcPr>
                </a:tc>
                <a:tc>
                  <a:txBody>
                    <a:bodyPr/>
                    <a:lstStyle/>
                    <a:p>
                      <a:pPr algn="ctr" fontAlgn="b"/>
                      <a:r>
                        <a:rPr lang="en-IN" sz="1100" b="1" i="0" u="none" strike="noStrike">
                          <a:solidFill>
                            <a:srgbClr val="FFFFFF"/>
                          </a:solidFill>
                          <a:effectLst/>
                          <a:latin typeface="Aptos Narrow"/>
                        </a:rPr>
                        <a:t>Actual Answer</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000000"/>
                    </a:solidFill>
                  </a:tcPr>
                </a:tc>
                <a:tc>
                  <a:txBody>
                    <a:bodyPr/>
                    <a:lstStyle/>
                    <a:p>
                      <a:pPr algn="ctr" fontAlgn="b"/>
                      <a:r>
                        <a:rPr lang="en-IN" sz="1100" b="1" i="0" u="none" strike="noStrike">
                          <a:solidFill>
                            <a:srgbClr val="FFFFFF"/>
                          </a:solidFill>
                          <a:effectLst/>
                          <a:latin typeface="Aptos Narrow"/>
                        </a:rPr>
                        <a:t>Generated Answer</a:t>
                      </a:r>
                    </a:p>
                  </a:txBody>
                  <a:tcPr marL="0" marR="0" marT="0" marB="0" anchor="b">
                    <a:lnL w="6350" cap="flat" cmpd="sng" algn="ctr">
                      <a:solidFill>
                        <a:srgbClr val="FFFFFF"/>
                      </a:solidFill>
                      <a:prstDash val="solid"/>
                      <a:round/>
                      <a:headEnd type="none" w="med" len="med"/>
                      <a:tailEnd type="none" w="med" len="med"/>
                    </a:lnL>
                    <a:lnR>
                      <a:noFill/>
                    </a:lnR>
                    <a:lnT>
                      <a:noFill/>
                    </a:lnT>
                    <a:lnB w="6350" cap="flat" cmpd="sng" algn="ctr">
                      <a:solidFill>
                        <a:srgbClr val="FFFFFF"/>
                      </a:solidFill>
                      <a:prstDash val="solid"/>
                      <a:round/>
                      <a:headEnd type="none" w="med" len="med"/>
                      <a:tailEnd type="none" w="med" len="med"/>
                    </a:lnB>
                    <a:solidFill>
                      <a:srgbClr val="000000"/>
                    </a:solidFill>
                  </a:tcPr>
                </a:tc>
                <a:extLst>
                  <a:ext uri="{0D108BD9-81ED-4DB2-BD59-A6C34878D82A}">
                    <a16:rowId xmlns:a16="http://schemas.microsoft.com/office/drawing/2014/main" val="2457048537"/>
                  </a:ext>
                </a:extLst>
              </a:tr>
              <a:tr h="311245">
                <a:tc>
                  <a:txBody>
                    <a:bodyPr/>
                    <a:lstStyle/>
                    <a:p>
                      <a:pPr algn="ctr" fontAlgn="ctr"/>
                      <a:r>
                        <a:rPr lang="en-US" sz="1400" u="none" strike="noStrike">
                          <a:solidFill>
                            <a:srgbClr val="000000"/>
                          </a:solidFill>
                          <a:effectLst/>
                        </a:rPr>
                        <a:t>❌</a:t>
                      </a:r>
                    </a:p>
                  </a:txBody>
                  <a:tcPr marL="9525" marR="9525" marT="9525" marB="0" anchor="ctr">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A6A6A6"/>
                    </a:solidFill>
                  </a:tcPr>
                </a:tc>
                <a:tc>
                  <a:txBody>
                    <a:bodyPr/>
                    <a:lstStyle/>
                    <a:p>
                      <a:pPr algn="ctr" fontAlgn="ctr"/>
                      <a:r>
                        <a:rPr lang="en-US" sz="1400" u="none" strike="noStrike">
                          <a:solidFill>
                            <a:srgbClr val="000000"/>
                          </a:solidFill>
                          <a:effectLst/>
                        </a:rPr>
                        <a:t>❌</a:t>
                      </a:r>
                    </a:p>
                  </a:txBody>
                  <a:tcPr marL="9525" marR="9525" marT="9525"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A6A6A6"/>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400" u="none" strike="noStrike">
                          <a:solidFill>
                            <a:srgbClr val="000000"/>
                          </a:solidFill>
                          <a:effectLst/>
                        </a:rPr>
                        <a:t>✅</a:t>
                      </a:r>
                    </a:p>
                  </a:txBody>
                  <a:tcPr marL="9525" marR="9525" marT="9525"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A6A6A6"/>
                    </a:solidFill>
                  </a:tcPr>
                </a:tc>
                <a:tc>
                  <a:txBody>
                    <a:bodyPr/>
                    <a:lstStyle/>
                    <a:p>
                      <a:pPr algn="ctr" fontAlgn="ctr"/>
                      <a:r>
                        <a:rPr lang="en-US" sz="1400" u="none" strike="noStrike">
                          <a:solidFill>
                            <a:srgbClr val="000000"/>
                          </a:solidFill>
                          <a:effectLst/>
                        </a:rPr>
                        <a:t>❌</a:t>
                      </a:r>
                    </a:p>
                  </a:txBody>
                  <a:tcPr marL="9525" marR="9525" marT="9525"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A6A6A6"/>
                    </a:solidFill>
                  </a:tcPr>
                </a:tc>
                <a:tc>
                  <a:txBody>
                    <a:bodyPr/>
                    <a:lstStyle/>
                    <a:p>
                      <a:pPr algn="ctr" fontAlgn="ctr"/>
                      <a:r>
                        <a:rPr lang="en-US" sz="1400" u="none" strike="noStrike">
                          <a:solidFill>
                            <a:srgbClr val="000000"/>
                          </a:solidFill>
                          <a:effectLst/>
                        </a:rPr>
                        <a:t>✅</a:t>
                      </a:r>
                    </a:p>
                  </a:txBody>
                  <a:tcPr marL="9525" marR="9525" marT="9525" marB="0" anchor="ctr">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a:noFill/>
                    </a:lnB>
                    <a:solidFill>
                      <a:srgbClr val="A6A6A6"/>
                    </a:solidFill>
                  </a:tcPr>
                </a:tc>
                <a:extLst>
                  <a:ext uri="{0D108BD9-81ED-4DB2-BD59-A6C34878D82A}">
                    <a16:rowId xmlns:a16="http://schemas.microsoft.com/office/drawing/2014/main" val="3980106686"/>
                  </a:ext>
                </a:extLst>
              </a:tr>
            </a:tbl>
          </a:graphicData>
        </a:graphic>
      </p:graphicFrame>
      <p:sp>
        <p:nvSpPr>
          <p:cNvPr id="14" name="TextBox 13">
            <a:extLst>
              <a:ext uri="{FF2B5EF4-FFF2-40B4-BE49-F238E27FC236}">
                <a16:creationId xmlns:a16="http://schemas.microsoft.com/office/drawing/2014/main" id="{C26C74AF-7E88-5062-7815-3299A239DAD7}"/>
              </a:ext>
            </a:extLst>
          </p:cNvPr>
          <p:cNvSpPr txBox="1"/>
          <p:nvPr/>
        </p:nvSpPr>
        <p:spPr>
          <a:xfrm>
            <a:off x="2270254" y="1104873"/>
            <a:ext cx="3940975" cy="738664"/>
          </a:xfrm>
          <a:prstGeom prst="rect">
            <a:avLst/>
          </a:prstGeom>
          <a:noFill/>
        </p:spPr>
        <p:txBody>
          <a:bodyPr wrap="square" lIns="91440" tIns="45720" rIns="91440" bIns="45720" rtlCol="0" anchor="t">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Work Sans" pitchFamily="2" charset="77"/>
              </a:rPr>
              <a:t>How much of the generated answer is attributed to the retrieved context, versus, the model’s own knowledge base? </a:t>
            </a:r>
          </a:p>
        </p:txBody>
      </p:sp>
    </p:spTree>
    <p:extLst>
      <p:ext uri="{BB962C8B-B14F-4D97-AF65-F5344CB8AC3E}">
        <p14:creationId xmlns:p14="http://schemas.microsoft.com/office/powerpoint/2010/main" val="347038462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587C02-70DA-4605-522B-0F7073119392}"/>
            </a:ext>
          </a:extLst>
        </p:cNvPr>
        <p:cNvGrpSpPr/>
        <p:nvPr/>
      </p:nvGrpSpPr>
      <p:grpSpPr>
        <a:xfrm>
          <a:off x="0" y="0"/>
          <a:ext cx="0" cy="0"/>
          <a:chOff x="0" y="0"/>
          <a:chExt cx="0" cy="0"/>
        </a:xfrm>
      </p:grpSpPr>
      <p:sp>
        <p:nvSpPr>
          <p:cNvPr id="8" name="TextBox 7">
            <a:extLst>
              <a:ext uri="{FF2B5EF4-FFF2-40B4-BE49-F238E27FC236}">
                <a16:creationId xmlns:a16="http://schemas.microsoft.com/office/drawing/2014/main" id="{5211D835-6237-D8CD-31E9-4CE466C54B65}"/>
              </a:ext>
            </a:extLst>
          </p:cNvPr>
          <p:cNvSpPr txBox="1"/>
          <p:nvPr/>
        </p:nvSpPr>
        <p:spPr>
          <a:xfrm>
            <a:off x="304802" y="297963"/>
            <a:ext cx="11729077" cy="461665"/>
          </a:xfrm>
          <a:prstGeom prst="rect">
            <a:avLst/>
          </a:prstGeom>
          <a:noFill/>
        </p:spPr>
        <p:txBody>
          <a:bodyPr wrap="square">
            <a:spAutoFit/>
          </a:bodyPr>
          <a:lstStyle/>
          <a:p>
            <a:pPr lvl="0" defTabSz="457182" hangingPunct="0">
              <a:defRPr sz="2800" b="0">
                <a:latin typeface="LabGrotesque-Black"/>
                <a:ea typeface="LabGrotesque-Black"/>
                <a:cs typeface="LabGrotesque-Black"/>
                <a:sym typeface="LabGrotesque-Black"/>
              </a:defRPr>
            </a:pPr>
            <a:r>
              <a:rPr lang="en-US" sz="2400" b="1" dirty="0">
                <a:solidFill>
                  <a:prstClr val="black"/>
                </a:solidFill>
                <a:latin typeface="Work Sans" pitchFamily="2" charset="77"/>
                <a:sym typeface="LabGrotesque-Black"/>
              </a:rPr>
              <a:t>Evaluation Metric 4: Answer Relevancy</a:t>
            </a:r>
            <a:endParaRPr kumimoji="0" lang="en-US" sz="2400" b="0" i="0" u="none" strike="noStrike" kern="1200" cap="none" spc="0" normalizeH="0" baseline="0" noProof="0" dirty="0">
              <a:ln>
                <a:noFill/>
              </a:ln>
              <a:solidFill>
                <a:prstClr val="black"/>
              </a:solidFill>
              <a:effectLst/>
              <a:uLnTx/>
              <a:uFillTx/>
              <a:latin typeface="Work Sans" pitchFamily="2" charset="77"/>
              <a:sym typeface="LabGrotesque-Black"/>
            </a:endParaRPr>
          </a:p>
        </p:txBody>
      </p:sp>
      <p:pic>
        <p:nvPicPr>
          <p:cNvPr id="10" name="pasted-movie.png" descr="pasted-movie.png">
            <a:extLst>
              <a:ext uri="{FF2B5EF4-FFF2-40B4-BE49-F238E27FC236}">
                <a16:creationId xmlns:a16="http://schemas.microsoft.com/office/drawing/2014/main" id="{85AD4956-48CB-D27E-AD24-20869A7890E5}"/>
              </a:ext>
            </a:extLst>
          </p:cNvPr>
          <p:cNvPicPr>
            <a:picLocks noChangeAspect="1"/>
          </p:cNvPicPr>
          <p:nvPr/>
        </p:nvPicPr>
        <p:blipFill>
          <a:blip r:embed="rId3"/>
          <a:srcRect r="83605"/>
          <a:stretch>
            <a:fillRect/>
          </a:stretch>
        </p:blipFill>
        <p:spPr>
          <a:xfrm>
            <a:off x="11771332" y="122773"/>
            <a:ext cx="262547" cy="318005"/>
          </a:xfrm>
          <a:prstGeom prst="rect">
            <a:avLst/>
          </a:prstGeom>
          <a:ln w="3175">
            <a:miter lim="400000"/>
          </a:ln>
        </p:spPr>
      </p:pic>
      <p:sp>
        <p:nvSpPr>
          <p:cNvPr id="15" name="TextBox 14">
            <a:extLst>
              <a:ext uri="{FF2B5EF4-FFF2-40B4-BE49-F238E27FC236}">
                <a16:creationId xmlns:a16="http://schemas.microsoft.com/office/drawing/2014/main" id="{654F40F2-1D93-CD8A-4DD0-46A1CBCDBB8A}"/>
              </a:ext>
            </a:extLst>
          </p:cNvPr>
          <p:cNvSpPr txBox="1"/>
          <p:nvPr/>
        </p:nvSpPr>
        <p:spPr>
          <a:xfrm>
            <a:off x="237974" y="1198236"/>
            <a:ext cx="1838965"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Work Sans" pitchFamily="2" charset="77"/>
              </a:rPr>
              <a:t>Key Takeaway</a:t>
            </a:r>
            <a:endParaRPr kumimoji="0" lang="en-IN" sz="1800" b="1" i="0" u="none" strike="noStrike" kern="1200" cap="none" spc="0" normalizeH="0" baseline="0" noProof="0">
              <a:ln>
                <a:noFill/>
              </a:ln>
              <a:solidFill>
                <a:prstClr val="black"/>
              </a:solidFill>
              <a:effectLst/>
              <a:uLnTx/>
              <a:uFillTx/>
              <a:latin typeface="Work Sans" pitchFamily="2" charset="77"/>
            </a:endParaRPr>
          </a:p>
        </p:txBody>
      </p:sp>
      <p:sp>
        <p:nvSpPr>
          <p:cNvPr id="16" name="TextBox 15">
            <a:extLst>
              <a:ext uri="{FF2B5EF4-FFF2-40B4-BE49-F238E27FC236}">
                <a16:creationId xmlns:a16="http://schemas.microsoft.com/office/drawing/2014/main" id="{43FB6C90-D9B2-D840-1C04-55CBD8013F7D}"/>
              </a:ext>
            </a:extLst>
          </p:cNvPr>
          <p:cNvSpPr txBox="1"/>
          <p:nvPr/>
        </p:nvSpPr>
        <p:spPr>
          <a:xfrm>
            <a:off x="267206" y="2152825"/>
            <a:ext cx="1305165"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Work Sans" pitchFamily="2" charset="77"/>
              </a:rPr>
              <a:t>Definition</a:t>
            </a:r>
            <a:endParaRPr kumimoji="0" lang="en-IN" sz="1800" b="1" i="0" u="none" strike="noStrike" kern="1200" cap="none" spc="0" normalizeH="0" baseline="0" noProof="0">
              <a:ln>
                <a:noFill/>
              </a:ln>
              <a:solidFill>
                <a:prstClr val="black"/>
              </a:solidFill>
              <a:effectLst/>
              <a:uLnTx/>
              <a:uFillTx/>
              <a:latin typeface="Work Sans" pitchFamily="2" charset="77"/>
            </a:endParaRPr>
          </a:p>
        </p:txBody>
      </p:sp>
      <p:sp>
        <p:nvSpPr>
          <p:cNvPr id="17" name="TextBox 16">
            <a:extLst>
              <a:ext uri="{FF2B5EF4-FFF2-40B4-BE49-F238E27FC236}">
                <a16:creationId xmlns:a16="http://schemas.microsoft.com/office/drawing/2014/main" id="{187D9A4D-3750-87A0-8BD3-C16C234BBF6D}"/>
              </a:ext>
            </a:extLst>
          </p:cNvPr>
          <p:cNvSpPr txBox="1"/>
          <p:nvPr/>
        </p:nvSpPr>
        <p:spPr>
          <a:xfrm>
            <a:off x="111336" y="4037300"/>
            <a:ext cx="1704314" cy="646331"/>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Work Sans" pitchFamily="2" charset="77"/>
              </a:rPr>
              <a:t>Code Snippet</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Work Sans" pitchFamily="2" charset="77"/>
              </a:rPr>
              <a:t>(RAGAs)</a:t>
            </a:r>
            <a:endParaRPr kumimoji="0" lang="en-IN" sz="1800" b="1" i="0" u="none" strike="noStrike" kern="1200" cap="none" spc="0" normalizeH="0" baseline="0" noProof="0">
              <a:ln>
                <a:noFill/>
              </a:ln>
              <a:solidFill>
                <a:prstClr val="black"/>
              </a:solidFill>
              <a:effectLst/>
              <a:uLnTx/>
              <a:uFillTx/>
              <a:latin typeface="Work Sans" pitchFamily="2" charset="77"/>
            </a:endParaRPr>
          </a:p>
        </p:txBody>
      </p:sp>
      <p:sp>
        <p:nvSpPr>
          <p:cNvPr id="18" name="TextBox 17">
            <a:extLst>
              <a:ext uri="{FF2B5EF4-FFF2-40B4-BE49-F238E27FC236}">
                <a16:creationId xmlns:a16="http://schemas.microsoft.com/office/drawing/2014/main" id="{D53498EA-C589-AC9E-4A31-777A63F76DEE}"/>
              </a:ext>
            </a:extLst>
          </p:cNvPr>
          <p:cNvSpPr txBox="1"/>
          <p:nvPr/>
        </p:nvSpPr>
        <p:spPr>
          <a:xfrm>
            <a:off x="237974" y="5695240"/>
            <a:ext cx="3275256"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Work Sans" pitchFamily="2" charset="77"/>
              </a:rPr>
              <a:t>Relative Cost of Evaluation</a:t>
            </a:r>
            <a:endParaRPr kumimoji="0" lang="en-IN" sz="1800" b="1" i="0" u="none" strike="noStrike" kern="1200" cap="none" spc="0" normalizeH="0" baseline="0" noProof="0">
              <a:ln>
                <a:noFill/>
              </a:ln>
              <a:solidFill>
                <a:prstClr val="black"/>
              </a:solidFill>
              <a:effectLst/>
              <a:uLnTx/>
              <a:uFillTx/>
              <a:latin typeface="Work Sans" pitchFamily="2" charset="77"/>
            </a:endParaRPr>
          </a:p>
        </p:txBody>
      </p:sp>
      <p:sp>
        <p:nvSpPr>
          <p:cNvPr id="19" name="TextBox 18">
            <a:extLst>
              <a:ext uri="{FF2B5EF4-FFF2-40B4-BE49-F238E27FC236}">
                <a16:creationId xmlns:a16="http://schemas.microsoft.com/office/drawing/2014/main" id="{102DC109-783C-3003-EEA0-ACE5A3939E97}"/>
              </a:ext>
            </a:extLst>
          </p:cNvPr>
          <p:cNvSpPr txBox="1"/>
          <p:nvPr/>
        </p:nvSpPr>
        <p:spPr>
          <a:xfrm>
            <a:off x="267206" y="5092043"/>
            <a:ext cx="986167"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Work Sans" pitchFamily="2" charset="77"/>
              </a:rPr>
              <a:t>Output</a:t>
            </a:r>
            <a:endParaRPr kumimoji="0" lang="en-IN" sz="1800" b="1" i="0" u="none" strike="noStrike" kern="1200" cap="none" spc="0" normalizeH="0" baseline="0" noProof="0">
              <a:ln>
                <a:noFill/>
              </a:ln>
              <a:solidFill>
                <a:prstClr val="black"/>
              </a:solidFill>
              <a:effectLst/>
              <a:uLnTx/>
              <a:uFillTx/>
              <a:latin typeface="Work Sans" pitchFamily="2" charset="77"/>
            </a:endParaRPr>
          </a:p>
        </p:txBody>
      </p:sp>
      <p:sp>
        <p:nvSpPr>
          <p:cNvPr id="20" name="TextBox 19">
            <a:extLst>
              <a:ext uri="{FF2B5EF4-FFF2-40B4-BE49-F238E27FC236}">
                <a16:creationId xmlns:a16="http://schemas.microsoft.com/office/drawing/2014/main" id="{DC596DA2-534A-77E5-1F9D-C4D0D42425AE}"/>
              </a:ext>
            </a:extLst>
          </p:cNvPr>
          <p:cNvSpPr txBox="1"/>
          <p:nvPr/>
        </p:nvSpPr>
        <p:spPr>
          <a:xfrm>
            <a:off x="2213810" y="5060236"/>
            <a:ext cx="6141450" cy="30777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Work Sans" pitchFamily="2" charset="77"/>
              </a:rPr>
              <a:t>0.56</a:t>
            </a:r>
            <a:endParaRPr kumimoji="0" lang="en-IN" sz="1400" b="1" i="0" u="none" strike="noStrike" kern="1200" cap="none" spc="0" normalizeH="0" baseline="0" noProof="0" dirty="0">
              <a:ln>
                <a:noFill/>
              </a:ln>
              <a:solidFill>
                <a:prstClr val="black"/>
              </a:solidFill>
              <a:effectLst/>
              <a:uLnTx/>
              <a:uFillTx/>
              <a:latin typeface="Work Sans" pitchFamily="2" charset="77"/>
            </a:endParaRPr>
          </a:p>
        </p:txBody>
      </p:sp>
      <p:pic>
        <p:nvPicPr>
          <p:cNvPr id="21" name="Picture 20">
            <a:extLst>
              <a:ext uri="{FF2B5EF4-FFF2-40B4-BE49-F238E27FC236}">
                <a16:creationId xmlns:a16="http://schemas.microsoft.com/office/drawing/2014/main" id="{FDF51182-96B4-B20D-7B98-C80B0B1FB89E}"/>
              </a:ext>
            </a:extLst>
          </p:cNvPr>
          <p:cNvPicPr>
            <a:picLocks noChangeAspect="1"/>
          </p:cNvPicPr>
          <p:nvPr/>
        </p:nvPicPr>
        <p:blipFill>
          <a:blip r:embed="rId4"/>
          <a:stretch>
            <a:fillRect/>
          </a:stretch>
        </p:blipFill>
        <p:spPr>
          <a:xfrm>
            <a:off x="2213805" y="3405236"/>
            <a:ext cx="6141450" cy="1633459"/>
          </a:xfrm>
          <a:prstGeom prst="rect">
            <a:avLst/>
          </a:prstGeom>
        </p:spPr>
      </p:pic>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8969959F-1816-59E0-55EC-FF5592E9938D}"/>
                  </a:ext>
                </a:extLst>
              </p:cNvPr>
              <p:cNvSpPr txBox="1"/>
              <p:nvPr/>
            </p:nvSpPr>
            <p:spPr>
              <a:xfrm>
                <a:off x="2353652" y="2152825"/>
                <a:ext cx="4202241" cy="605807"/>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𝐴𝑛𝑠𝑤𝑒𝑟</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 </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𝑅𝑒𝑙𝑒𝑣𝑎𝑛𝑐𝑦</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m:t>
                      </m:r>
                      <m:f>
                        <m:fPr>
                          <m:ctrlP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ctrlPr>
                        </m:fPr>
                        <m:num>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1</m:t>
                          </m:r>
                        </m:num>
                        <m:den>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𝑁</m:t>
                          </m:r>
                        </m:den>
                      </m:f>
                      <m:nary>
                        <m:naryPr>
                          <m:chr m:val="∑"/>
                          <m:ctrlP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ctrlPr>
                        </m:naryPr>
                        <m:sub>
                          <m:r>
                            <m:rPr>
                              <m:brk m:alnAt="23"/>
                            </m:rP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𝑖</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=1</m:t>
                          </m:r>
                        </m:sub>
                        <m:sup>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𝑁</m:t>
                          </m:r>
                        </m:sup>
                        <m:e>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𝑐𝑜𝑠𝑖𝑛𝑒</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 </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𝑠𝑖𝑚𝑖𝑙𝑎𝑟𝑖𝑡𝑦</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m:t>
                          </m:r>
                          <m:sSub>
                            <m:sSubPr>
                              <m:ctrlP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ctrlPr>
                            </m:sSubPr>
                            <m:e>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𝐸</m:t>
                              </m:r>
                            </m:e>
                            <m:sub>
                              <m:sSub>
                                <m:sSubPr>
                                  <m:ctrlP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ctrlPr>
                                </m:sSubPr>
                                <m:e>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𝑔</m:t>
                                  </m:r>
                                </m:e>
                                <m:sub>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𝑖</m:t>
                                  </m:r>
                                </m:sub>
                              </m:sSub>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 </m:t>
                              </m:r>
                            </m:sub>
                          </m:sSub>
                          <m:sSub>
                            <m:sSubPr>
                              <m:ctrlP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ctrlPr>
                            </m:sSubPr>
                            <m:e>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𝐸</m:t>
                              </m:r>
                            </m:e>
                            <m:sub>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𝑎</m:t>
                              </m:r>
                            </m:sub>
                          </m:sSub>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m:t>
                          </m:r>
                        </m:e>
                      </m:nary>
                    </m:oMath>
                  </m:oMathPara>
                </a14:m>
                <a:endParaRPr kumimoji="0" lang="en-IN" sz="1400" b="0" i="0" u="none" strike="noStrike" kern="1200" cap="none" spc="0" normalizeH="0" baseline="0" noProof="0" dirty="0">
                  <a:ln>
                    <a:noFill/>
                  </a:ln>
                  <a:solidFill>
                    <a:prstClr val="black"/>
                  </a:solidFill>
                  <a:effectLst/>
                  <a:uLnTx/>
                  <a:uFillTx/>
                  <a:latin typeface="Work Sans" pitchFamily="2" charset="77"/>
                </a:endParaRPr>
              </a:p>
            </p:txBody>
          </p:sp>
        </mc:Choice>
        <mc:Fallback xmlns="">
          <p:sp>
            <p:nvSpPr>
              <p:cNvPr id="22" name="TextBox 21">
                <a:extLst>
                  <a:ext uri="{FF2B5EF4-FFF2-40B4-BE49-F238E27FC236}">
                    <a16:creationId xmlns:a16="http://schemas.microsoft.com/office/drawing/2014/main" id="{8969959F-1816-59E0-55EC-FF5592E9938D}"/>
                  </a:ext>
                </a:extLst>
              </p:cNvPr>
              <p:cNvSpPr txBox="1">
                <a:spLocks noRot="1" noChangeAspect="1" noMove="1" noResize="1" noEditPoints="1" noAdjustHandles="1" noChangeArrowheads="1" noChangeShapeType="1" noTextEdit="1"/>
              </p:cNvSpPr>
              <p:nvPr/>
            </p:nvSpPr>
            <p:spPr>
              <a:xfrm>
                <a:off x="2353652" y="2152825"/>
                <a:ext cx="4202241" cy="605807"/>
              </a:xfrm>
              <a:prstGeom prst="rect">
                <a:avLst/>
              </a:prstGeom>
              <a:blipFill>
                <a:blip r:embed="rId5"/>
                <a:stretch>
                  <a:fillRect l="-604" t="-112245" r="-1208" b="-17551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F0E15018-C6CF-3395-AB41-A96CF828075C}"/>
                  </a:ext>
                </a:extLst>
              </p:cNvPr>
              <p:cNvSpPr txBox="1"/>
              <p:nvPr/>
            </p:nvSpPr>
            <p:spPr>
              <a:xfrm>
                <a:off x="8339148" y="2142884"/>
                <a:ext cx="3074688" cy="605807"/>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𝐴𝑛𝑠𝑤𝑒𝑟</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 </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𝑅𝑒𝑙𝑒𝑣𝑎𝑛𝑐𝑦</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m:t>
                      </m:r>
                      <m:f>
                        <m:fPr>
                          <m:ctrlP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ctrlPr>
                        </m:fPr>
                        <m:num>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1</m:t>
                          </m:r>
                        </m:num>
                        <m:den>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𝑁</m:t>
                          </m:r>
                        </m:den>
                      </m:f>
                      <m:nary>
                        <m:naryPr>
                          <m:chr m:val="∑"/>
                          <m:ctrlP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ctrlPr>
                        </m:naryPr>
                        <m:sub>
                          <m:r>
                            <m:rPr>
                              <m:brk m:alnAt="23"/>
                            </m:rP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𝑖</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=1</m:t>
                          </m:r>
                        </m:sub>
                        <m:sup>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𝑁</m:t>
                          </m:r>
                        </m:sup>
                        <m:e>
                          <m:f>
                            <m:fPr>
                              <m:ctrlP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ctrlPr>
                            </m:fPr>
                            <m:num>
                              <m:sSub>
                                <m:sSubPr>
                                  <m:ctrlP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ctrlPr>
                                </m:sSubPr>
                                <m:e>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𝐸</m:t>
                                  </m:r>
                                </m:e>
                                <m:sub>
                                  <m:sSub>
                                    <m:sSubPr>
                                      <m:ctrlP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ctrlPr>
                                    </m:sSubPr>
                                    <m:e>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𝑔</m:t>
                                      </m:r>
                                    </m:e>
                                    <m:sub>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𝑖</m:t>
                                      </m:r>
                                    </m:sub>
                                  </m:sSub>
                                </m:sub>
                              </m:sSub>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 </m:t>
                              </m:r>
                              <m:sSub>
                                <m:sSubPr>
                                  <m:ctrlP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ctrlPr>
                                </m:sSubPr>
                                <m:e>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𝐸</m:t>
                                  </m:r>
                                </m:e>
                                <m:sub>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𝑎</m:t>
                                  </m:r>
                                </m:sub>
                              </m:sSub>
                            </m:num>
                            <m:den>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m:t>
                              </m:r>
                              <m:sSub>
                                <m:sSubPr>
                                  <m:ctrlP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ctrlPr>
                                </m:sSubPr>
                                <m:e>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𝐸</m:t>
                                  </m:r>
                                </m:e>
                                <m:sub>
                                  <m:sSub>
                                    <m:sSubPr>
                                      <m:ctrlP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ctrlPr>
                                    </m:sSubPr>
                                    <m:e>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𝑔</m:t>
                                      </m:r>
                                    </m:e>
                                    <m:sub>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𝑖</m:t>
                                      </m:r>
                                    </m:sub>
                                  </m:sSub>
                                </m:sub>
                              </m:sSub>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m:t>
                              </m:r>
                              <m:r>
                                <a:rPr kumimoji="0" lang="en-IN" sz="1400" b="0" i="1" u="none" strike="noStrike" kern="1200" cap="none" spc="0" normalizeH="0" baseline="0" noProof="0">
                                  <a:ln>
                                    <a:noFill/>
                                  </a:ln>
                                  <a:solidFill>
                                    <a:prstClr val="black"/>
                                  </a:solidFill>
                                  <a:effectLst/>
                                  <a:uLnTx/>
                                  <a:uFillTx/>
                                  <a:latin typeface="Cambria Math" panose="02040503050406030204" pitchFamily="18" charset="0"/>
                                </a:rPr>
                                <m:t>||</m:t>
                              </m:r>
                              <m:sSub>
                                <m:sSubPr>
                                  <m:ctrlPr>
                                    <a:rPr kumimoji="0" lang="en-IN" sz="1400" b="0" i="1" u="none" strike="noStrike" kern="1200" cap="none" spc="0" normalizeH="0" baseline="0" noProof="0">
                                      <a:ln>
                                        <a:noFill/>
                                      </a:ln>
                                      <a:solidFill>
                                        <a:prstClr val="black"/>
                                      </a:solidFill>
                                      <a:effectLst/>
                                      <a:uLnTx/>
                                      <a:uFillTx/>
                                      <a:latin typeface="Cambria Math" panose="02040503050406030204" pitchFamily="18" charset="0"/>
                                    </a:rPr>
                                  </m:ctrlPr>
                                </m:sSubPr>
                                <m:e>
                                  <m:r>
                                    <a:rPr kumimoji="0" lang="en-IN" sz="1400" b="0" i="1" u="none" strike="noStrike" kern="1200" cap="none" spc="0" normalizeH="0" baseline="0" noProof="0">
                                      <a:ln>
                                        <a:noFill/>
                                      </a:ln>
                                      <a:solidFill>
                                        <a:prstClr val="black"/>
                                      </a:solidFill>
                                      <a:effectLst/>
                                      <a:uLnTx/>
                                      <a:uFillTx/>
                                      <a:latin typeface="Cambria Math" panose="02040503050406030204" pitchFamily="18" charset="0"/>
                                    </a:rPr>
                                    <m:t>𝐸</m:t>
                                  </m:r>
                                </m:e>
                                <m:sub>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𝑎</m:t>
                                  </m:r>
                                </m:sub>
                              </m:sSub>
                              <m:r>
                                <a:rPr kumimoji="0" lang="en-IN" sz="1400" b="0" i="1" u="none" strike="noStrike" kern="1200" cap="none" spc="0" normalizeH="0" baseline="0" noProof="0">
                                  <a:ln>
                                    <a:noFill/>
                                  </a:ln>
                                  <a:solidFill>
                                    <a:prstClr val="black"/>
                                  </a:solidFill>
                                  <a:effectLst/>
                                  <a:uLnTx/>
                                  <a:uFillTx/>
                                  <a:latin typeface="Cambria Math" panose="02040503050406030204" pitchFamily="18" charset="0"/>
                                </a:rPr>
                                <m:t>||</m:t>
                              </m:r>
                            </m:den>
                          </m:f>
                        </m:e>
                      </m:nary>
                    </m:oMath>
                  </m:oMathPara>
                </a14:m>
                <a:endParaRPr kumimoji="0" lang="en-IN" sz="1400" b="0" i="0" u="none" strike="noStrike" kern="1200" cap="none" spc="0" normalizeH="0" baseline="0" noProof="0">
                  <a:ln>
                    <a:noFill/>
                  </a:ln>
                  <a:solidFill>
                    <a:prstClr val="black"/>
                  </a:solidFill>
                  <a:effectLst/>
                  <a:uLnTx/>
                  <a:uFillTx/>
                  <a:latin typeface="Work Sans" pitchFamily="2" charset="77"/>
                </a:endParaRPr>
              </a:p>
            </p:txBody>
          </p:sp>
        </mc:Choice>
        <mc:Fallback xmlns="">
          <p:sp>
            <p:nvSpPr>
              <p:cNvPr id="23" name="TextBox 22">
                <a:extLst>
                  <a:ext uri="{FF2B5EF4-FFF2-40B4-BE49-F238E27FC236}">
                    <a16:creationId xmlns:a16="http://schemas.microsoft.com/office/drawing/2014/main" id="{F0E15018-C6CF-3395-AB41-A96CF828075C}"/>
                  </a:ext>
                </a:extLst>
              </p:cNvPr>
              <p:cNvSpPr txBox="1">
                <a:spLocks noRot="1" noChangeAspect="1" noMove="1" noResize="1" noEditPoints="1" noAdjustHandles="1" noChangeArrowheads="1" noChangeShapeType="1" noTextEdit="1"/>
              </p:cNvSpPr>
              <p:nvPr/>
            </p:nvSpPr>
            <p:spPr>
              <a:xfrm>
                <a:off x="8339148" y="2142884"/>
                <a:ext cx="3074688" cy="605807"/>
              </a:xfrm>
              <a:prstGeom prst="rect">
                <a:avLst/>
              </a:prstGeom>
              <a:blipFill>
                <a:blip r:embed="rId6"/>
                <a:stretch>
                  <a:fillRect l="-823" t="-112245" r="-1646" b="-175510"/>
                </a:stretch>
              </a:blipFill>
            </p:spPr>
            <p:txBody>
              <a:bodyPr/>
              <a:lstStyle/>
              <a:p>
                <a:r>
                  <a:rPr lang="en-US">
                    <a:noFill/>
                  </a:rPr>
                  <a:t> </a:t>
                </a:r>
              </a:p>
            </p:txBody>
          </p:sp>
        </mc:Fallback>
      </mc:AlternateContent>
      <p:sp>
        <p:nvSpPr>
          <p:cNvPr id="24" name="TextBox 23">
            <a:extLst>
              <a:ext uri="{FF2B5EF4-FFF2-40B4-BE49-F238E27FC236}">
                <a16:creationId xmlns:a16="http://schemas.microsoft.com/office/drawing/2014/main" id="{EF2B9AF7-0277-98BE-1EE2-210C44BF5F2D}"/>
              </a:ext>
            </a:extLst>
          </p:cNvPr>
          <p:cNvSpPr txBox="1"/>
          <p:nvPr/>
        </p:nvSpPr>
        <p:spPr>
          <a:xfrm>
            <a:off x="3805844" y="5691468"/>
            <a:ext cx="4717958" cy="307777"/>
          </a:xfrm>
          <a:prstGeom prst="rect">
            <a:avLst/>
          </a:prstGeom>
          <a:noFill/>
        </p:spPr>
        <p:txBody>
          <a:bodyPr wrap="none" lIns="91440" tIns="45720" rIns="91440" bIns="45720" rtlCol="0" anchor="t">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Work Sans" pitchFamily="2" charset="77"/>
              </a:rPr>
              <a:t>Medium to large as multiple LLM calls are involved</a:t>
            </a:r>
            <a:endParaRPr kumimoji="0" lang="en-US" sz="1400" b="0" i="0" u="none" strike="noStrike" kern="1200" cap="none" spc="0" normalizeH="0" baseline="0" noProof="0">
              <a:ln>
                <a:noFill/>
              </a:ln>
              <a:solidFill>
                <a:prstClr val="black"/>
              </a:solidFill>
              <a:effectLst/>
              <a:uLnTx/>
              <a:uFillTx/>
              <a:latin typeface="Work Sans" pitchFamily="2" charset="77"/>
            </a:endParaRPr>
          </a:p>
        </p:txBody>
      </p:sp>
      <p:graphicFrame>
        <p:nvGraphicFramePr>
          <p:cNvPr id="25" name="Table 24">
            <a:extLst>
              <a:ext uri="{FF2B5EF4-FFF2-40B4-BE49-F238E27FC236}">
                <a16:creationId xmlns:a16="http://schemas.microsoft.com/office/drawing/2014/main" id="{2EE18B8F-A835-5C07-CE25-0D0D54B3CD95}"/>
              </a:ext>
            </a:extLst>
          </p:cNvPr>
          <p:cNvGraphicFramePr>
            <a:graphicFrameLocks noGrp="1"/>
          </p:cNvGraphicFramePr>
          <p:nvPr>
            <p:extLst>
              <p:ext uri="{D42A27DB-BD31-4B8C-83A1-F6EECF244321}">
                <p14:modId xmlns:p14="http://schemas.microsoft.com/office/powerpoint/2010/main" val="2006633444"/>
              </p:ext>
            </p:extLst>
          </p:nvPr>
        </p:nvGraphicFramePr>
        <p:xfrm>
          <a:off x="6555893" y="1094019"/>
          <a:ext cx="5521943" cy="622490"/>
        </p:xfrm>
        <a:graphic>
          <a:graphicData uri="http://schemas.openxmlformats.org/drawingml/2006/table">
            <a:tbl>
              <a:tblPr/>
              <a:tblGrid>
                <a:gridCol w="949085">
                  <a:extLst>
                    <a:ext uri="{9D8B030D-6E8A-4147-A177-3AD203B41FA5}">
                      <a16:colId xmlns:a16="http://schemas.microsoft.com/office/drawing/2014/main" val="2794659114"/>
                    </a:ext>
                  </a:extLst>
                </a:gridCol>
                <a:gridCol w="1318856">
                  <a:extLst>
                    <a:ext uri="{9D8B030D-6E8A-4147-A177-3AD203B41FA5}">
                      <a16:colId xmlns:a16="http://schemas.microsoft.com/office/drawing/2014/main" val="242916802"/>
                    </a:ext>
                  </a:extLst>
                </a:gridCol>
                <a:gridCol w="1121644">
                  <a:extLst>
                    <a:ext uri="{9D8B030D-6E8A-4147-A177-3AD203B41FA5}">
                      <a16:colId xmlns:a16="http://schemas.microsoft.com/office/drawing/2014/main" val="3098690350"/>
                    </a:ext>
                  </a:extLst>
                </a:gridCol>
                <a:gridCol w="949085">
                  <a:extLst>
                    <a:ext uri="{9D8B030D-6E8A-4147-A177-3AD203B41FA5}">
                      <a16:colId xmlns:a16="http://schemas.microsoft.com/office/drawing/2014/main" val="3097957632"/>
                    </a:ext>
                  </a:extLst>
                </a:gridCol>
                <a:gridCol w="1183273">
                  <a:extLst>
                    <a:ext uri="{9D8B030D-6E8A-4147-A177-3AD203B41FA5}">
                      <a16:colId xmlns:a16="http://schemas.microsoft.com/office/drawing/2014/main" val="2812707819"/>
                    </a:ext>
                  </a:extLst>
                </a:gridCol>
              </a:tblGrid>
              <a:tr h="311245">
                <a:tc>
                  <a:txBody>
                    <a:bodyPr/>
                    <a:lstStyle/>
                    <a:p>
                      <a:pPr algn="ctr" fontAlgn="b"/>
                      <a:r>
                        <a:rPr lang="en-IN" sz="1100" b="1" i="0" u="none" strike="noStrike">
                          <a:solidFill>
                            <a:srgbClr val="FFFFFF"/>
                          </a:solidFill>
                          <a:effectLst/>
                          <a:latin typeface="Aptos Narrow"/>
                        </a:rPr>
                        <a:t>User Question</a:t>
                      </a:r>
                    </a:p>
                  </a:txBody>
                  <a:tcPr marL="0" marR="0" marT="0" marB="0" anchor="b">
                    <a:lnL>
                      <a:noFill/>
                    </a:lnL>
                    <a:lnR w="635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000000"/>
                    </a:solidFill>
                  </a:tcPr>
                </a:tc>
                <a:tc>
                  <a:txBody>
                    <a:bodyPr/>
                    <a:lstStyle/>
                    <a:p>
                      <a:pPr algn="ctr" fontAlgn="b"/>
                      <a:r>
                        <a:rPr lang="en-IN" sz="1100" b="1" i="0" u="none" strike="noStrike">
                          <a:solidFill>
                            <a:srgbClr val="FFFFFF"/>
                          </a:solidFill>
                          <a:effectLst/>
                          <a:latin typeface="Aptos Narrow"/>
                        </a:rPr>
                        <a:t>Ground Truth Context</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000000"/>
                    </a:solidFill>
                  </a:tcPr>
                </a:tc>
                <a:tc>
                  <a:txBody>
                    <a:bodyPr/>
                    <a:lstStyle/>
                    <a:p>
                      <a:pPr algn="ctr" fontAlgn="b"/>
                      <a:r>
                        <a:rPr lang="en-IN" sz="1100" b="1" i="0" u="none" strike="noStrike">
                          <a:solidFill>
                            <a:srgbClr val="FFFFFF"/>
                          </a:solidFill>
                          <a:effectLst/>
                          <a:latin typeface="Aptos Narrow"/>
                        </a:rPr>
                        <a:t>Retrieved Context</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000000"/>
                    </a:solidFill>
                  </a:tcPr>
                </a:tc>
                <a:tc>
                  <a:txBody>
                    <a:bodyPr/>
                    <a:lstStyle/>
                    <a:p>
                      <a:pPr algn="ctr" fontAlgn="b"/>
                      <a:r>
                        <a:rPr lang="en-IN" sz="1100" b="1" i="0" u="none" strike="noStrike">
                          <a:solidFill>
                            <a:srgbClr val="FFFFFF"/>
                          </a:solidFill>
                          <a:effectLst/>
                          <a:latin typeface="Aptos Narrow"/>
                        </a:rPr>
                        <a:t>Actual Answer</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000000"/>
                    </a:solidFill>
                  </a:tcPr>
                </a:tc>
                <a:tc>
                  <a:txBody>
                    <a:bodyPr/>
                    <a:lstStyle/>
                    <a:p>
                      <a:pPr algn="ctr" fontAlgn="b"/>
                      <a:r>
                        <a:rPr lang="en-IN" sz="1100" b="1" i="0" u="none" strike="noStrike">
                          <a:solidFill>
                            <a:srgbClr val="FFFFFF"/>
                          </a:solidFill>
                          <a:effectLst/>
                          <a:latin typeface="Aptos Narrow"/>
                        </a:rPr>
                        <a:t>Generated Answer</a:t>
                      </a:r>
                    </a:p>
                  </a:txBody>
                  <a:tcPr marL="0" marR="0" marT="0" marB="0" anchor="b">
                    <a:lnL w="6350" cap="flat" cmpd="sng" algn="ctr">
                      <a:solidFill>
                        <a:srgbClr val="FFFFFF"/>
                      </a:solidFill>
                      <a:prstDash val="solid"/>
                      <a:round/>
                      <a:headEnd type="none" w="med" len="med"/>
                      <a:tailEnd type="none" w="med" len="med"/>
                    </a:lnL>
                    <a:lnR>
                      <a:noFill/>
                    </a:lnR>
                    <a:lnT>
                      <a:noFill/>
                    </a:lnT>
                    <a:lnB w="6350" cap="flat" cmpd="sng" algn="ctr">
                      <a:solidFill>
                        <a:srgbClr val="FFFFFF"/>
                      </a:solidFill>
                      <a:prstDash val="solid"/>
                      <a:round/>
                      <a:headEnd type="none" w="med" len="med"/>
                      <a:tailEnd type="none" w="med" len="med"/>
                    </a:lnB>
                    <a:solidFill>
                      <a:srgbClr val="000000"/>
                    </a:solidFill>
                  </a:tcPr>
                </a:tc>
                <a:extLst>
                  <a:ext uri="{0D108BD9-81ED-4DB2-BD59-A6C34878D82A}">
                    <a16:rowId xmlns:a16="http://schemas.microsoft.com/office/drawing/2014/main" val="2457048537"/>
                  </a:ext>
                </a:extLst>
              </a:tr>
              <a:tr h="311245">
                <a:tc>
                  <a:txBody>
                    <a:bodyPr/>
                    <a:lstStyle/>
                    <a:p>
                      <a:pPr algn="ctr" fontAlgn="ctr"/>
                      <a:r>
                        <a:rPr lang="en-US" sz="1400" u="none" strike="noStrike">
                          <a:solidFill>
                            <a:srgbClr val="000000"/>
                          </a:solidFill>
                          <a:effectLst/>
                        </a:rPr>
                        <a:t>✅</a:t>
                      </a:r>
                    </a:p>
                  </a:txBody>
                  <a:tcPr marL="9525" marR="9525" marT="9525" marB="0" anchor="ctr">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A6A6A6"/>
                    </a:solidFill>
                  </a:tcPr>
                </a:tc>
                <a:tc>
                  <a:txBody>
                    <a:bodyPr/>
                    <a:lstStyle/>
                    <a:p>
                      <a:pPr algn="ctr" fontAlgn="ctr"/>
                      <a:r>
                        <a:rPr lang="en-US" sz="1400" u="none" strike="noStrike">
                          <a:solidFill>
                            <a:srgbClr val="000000"/>
                          </a:solidFill>
                          <a:effectLst/>
                        </a:rPr>
                        <a:t>❌</a:t>
                      </a:r>
                    </a:p>
                  </a:txBody>
                  <a:tcPr marL="9525" marR="9525" marT="9525"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A6A6A6"/>
                    </a:solidFill>
                  </a:tcPr>
                </a:tc>
                <a:tc>
                  <a:txBody>
                    <a:bodyPr/>
                    <a:lstStyle/>
                    <a:p>
                      <a:pPr algn="ctr" fontAlgn="ctr"/>
                      <a:r>
                        <a:rPr lang="en-US" sz="1400" u="none" strike="noStrike">
                          <a:solidFill>
                            <a:srgbClr val="000000"/>
                          </a:solidFill>
                          <a:effectLst/>
                        </a:rPr>
                        <a:t>❌</a:t>
                      </a:r>
                    </a:p>
                  </a:txBody>
                  <a:tcPr marL="9525" marR="9525" marT="9525"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A6A6A6"/>
                    </a:solidFill>
                  </a:tcPr>
                </a:tc>
                <a:tc>
                  <a:txBody>
                    <a:bodyPr/>
                    <a:lstStyle/>
                    <a:p>
                      <a:pPr algn="ctr" fontAlgn="ctr"/>
                      <a:r>
                        <a:rPr lang="en-US" sz="1400" u="none" strike="noStrike">
                          <a:solidFill>
                            <a:srgbClr val="000000"/>
                          </a:solidFill>
                          <a:effectLst/>
                        </a:rPr>
                        <a:t>❌</a:t>
                      </a:r>
                    </a:p>
                  </a:txBody>
                  <a:tcPr marL="9525" marR="9525" marT="9525"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A6A6A6"/>
                    </a:solidFill>
                  </a:tcPr>
                </a:tc>
                <a:tc>
                  <a:txBody>
                    <a:bodyPr/>
                    <a:lstStyle/>
                    <a:p>
                      <a:pPr algn="ctr" fontAlgn="ctr"/>
                      <a:r>
                        <a:rPr lang="en-US" sz="1400" u="none" strike="noStrike">
                          <a:solidFill>
                            <a:srgbClr val="000000"/>
                          </a:solidFill>
                          <a:effectLst/>
                        </a:rPr>
                        <a:t>✅</a:t>
                      </a:r>
                    </a:p>
                  </a:txBody>
                  <a:tcPr marL="9525" marR="9525" marT="9525" marB="0" anchor="ctr">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a:noFill/>
                    </a:lnB>
                    <a:solidFill>
                      <a:srgbClr val="A6A6A6"/>
                    </a:solidFill>
                  </a:tcPr>
                </a:tc>
                <a:extLst>
                  <a:ext uri="{0D108BD9-81ED-4DB2-BD59-A6C34878D82A}">
                    <a16:rowId xmlns:a16="http://schemas.microsoft.com/office/drawing/2014/main" val="3980106686"/>
                  </a:ext>
                </a:extLst>
              </a:tr>
            </a:tbl>
          </a:graphicData>
        </a:graphic>
      </p:graphicFrame>
      <p:sp>
        <p:nvSpPr>
          <p:cNvPr id="26" name="Equals 25">
            <a:extLst>
              <a:ext uri="{FF2B5EF4-FFF2-40B4-BE49-F238E27FC236}">
                <a16:creationId xmlns:a16="http://schemas.microsoft.com/office/drawing/2014/main" id="{70E564BC-8875-C15F-E218-820FD8E9DA82}"/>
              </a:ext>
            </a:extLst>
          </p:cNvPr>
          <p:cNvSpPr/>
          <p:nvPr/>
        </p:nvSpPr>
        <p:spPr>
          <a:xfrm>
            <a:off x="7153012" y="2363113"/>
            <a:ext cx="352541" cy="291356"/>
          </a:xfrm>
          <a:prstGeom prst="mathEqual">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Work Sans" pitchFamily="2" charset="77"/>
            </a:endParaRPr>
          </a:p>
        </p:txBody>
      </p:sp>
      <p:sp>
        <p:nvSpPr>
          <p:cNvPr id="27" name="TextBox 26">
            <a:extLst>
              <a:ext uri="{FF2B5EF4-FFF2-40B4-BE49-F238E27FC236}">
                <a16:creationId xmlns:a16="http://schemas.microsoft.com/office/drawing/2014/main" id="{74C0DC38-44F9-48BD-D9CB-8C6A2AE4FD42}"/>
              </a:ext>
            </a:extLst>
          </p:cNvPr>
          <p:cNvSpPr txBox="1"/>
          <p:nvPr/>
        </p:nvSpPr>
        <p:spPr>
          <a:xfrm>
            <a:off x="2270254" y="1104873"/>
            <a:ext cx="3940975" cy="738664"/>
          </a:xfrm>
          <a:prstGeom prst="rect">
            <a:avLst/>
          </a:prstGeom>
          <a:noFill/>
        </p:spPr>
        <p:txBody>
          <a:bodyPr wrap="square" lIns="91440" tIns="45720" rIns="91440" bIns="45720" rtlCol="0" anchor="t">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Work Sans" pitchFamily="2" charset="77"/>
              </a:rPr>
              <a:t>How relevant is the response generated by the LLM, compared to what the user had originally asked?</a:t>
            </a:r>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07B88B43-6671-E423-3284-4A471F9F601F}"/>
                  </a:ext>
                </a:extLst>
              </p:cNvPr>
              <p:cNvSpPr txBox="1"/>
              <p:nvPr/>
            </p:nvSpPr>
            <p:spPr>
              <a:xfrm>
                <a:off x="4190947" y="2889022"/>
                <a:ext cx="6681491" cy="276999"/>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sty m:val="p"/>
                        </m:rPr>
                        <a:rPr kumimoji="0" lang="en-US" sz="1200" b="0" i="0" u="none" strike="noStrike" kern="1200" cap="none" spc="0" normalizeH="0" baseline="0" noProof="0" smtClean="0">
                          <a:ln>
                            <a:noFill/>
                          </a:ln>
                          <a:solidFill>
                            <a:prstClr val="black"/>
                          </a:solidFill>
                          <a:effectLst/>
                          <a:uLnTx/>
                          <a:uFillTx/>
                          <a:latin typeface="Cambria Math" panose="02040503050406030204" pitchFamily="18" charset="0"/>
                        </a:rPr>
                        <m:t>by</m:t>
                      </m:r>
                      <m:r>
                        <a:rPr kumimoji="0" lang="en-US" sz="1200" b="0" i="0" u="none" strike="noStrike" kern="1200" cap="none" spc="0" normalizeH="0" baseline="0" noProof="0" smtClean="0">
                          <a:ln>
                            <a:noFill/>
                          </a:ln>
                          <a:solidFill>
                            <a:prstClr val="black"/>
                          </a:solidFill>
                          <a:effectLst/>
                          <a:uLnTx/>
                          <a:uFillTx/>
                          <a:latin typeface="Cambria Math" panose="02040503050406030204" pitchFamily="18" charset="0"/>
                        </a:rPr>
                        <m:t> </m:t>
                      </m:r>
                      <m:r>
                        <m:rPr>
                          <m:sty m:val="p"/>
                        </m:rPr>
                        <a:rPr kumimoji="0" lang="en-US" sz="1200" b="0" i="0" u="none" strike="noStrike" kern="1200" cap="none" spc="0" normalizeH="0" baseline="0" noProof="0" smtClean="0">
                          <a:ln>
                            <a:noFill/>
                          </a:ln>
                          <a:solidFill>
                            <a:prstClr val="black"/>
                          </a:solidFill>
                          <a:effectLst/>
                          <a:uLnTx/>
                          <a:uFillTx/>
                          <a:latin typeface="Cambria Math" panose="02040503050406030204" pitchFamily="18" charset="0"/>
                        </a:rPr>
                        <m:t>default</m:t>
                      </m:r>
                      <m:r>
                        <a:rPr kumimoji="0" lang="en-US" sz="1200" b="0" i="0" u="none" strike="noStrike" kern="1200" cap="none" spc="0" normalizeH="0" baseline="0" noProof="0" smtClean="0">
                          <a:ln>
                            <a:noFill/>
                          </a:ln>
                          <a:solidFill>
                            <a:prstClr val="black"/>
                          </a:solidFill>
                          <a:effectLst/>
                          <a:uLnTx/>
                          <a:uFillTx/>
                          <a:latin typeface="Cambria Math" panose="02040503050406030204" pitchFamily="18" charset="0"/>
                        </a:rPr>
                        <m:t>, 3 </m:t>
                      </m:r>
                      <m:r>
                        <m:rPr>
                          <m:sty m:val="p"/>
                        </m:rPr>
                        <a:rPr kumimoji="0" lang="en-US" sz="1200" b="0" i="0" u="none" strike="noStrike" kern="1200" cap="none" spc="0" normalizeH="0" baseline="0" noProof="0" smtClean="0">
                          <a:ln>
                            <a:noFill/>
                          </a:ln>
                          <a:solidFill>
                            <a:prstClr val="black"/>
                          </a:solidFill>
                          <a:effectLst/>
                          <a:uLnTx/>
                          <a:uFillTx/>
                          <a:latin typeface="Cambria Math" panose="02040503050406030204" pitchFamily="18" charset="0"/>
                        </a:rPr>
                        <m:t>questions</m:t>
                      </m:r>
                      <m:r>
                        <a:rPr kumimoji="0" lang="en-US" sz="1200" b="0" i="0" u="none" strike="noStrike" kern="1200" cap="none" spc="0" normalizeH="0" baseline="0" noProof="0" smtClean="0">
                          <a:ln>
                            <a:noFill/>
                          </a:ln>
                          <a:solidFill>
                            <a:prstClr val="black"/>
                          </a:solidFill>
                          <a:effectLst/>
                          <a:uLnTx/>
                          <a:uFillTx/>
                          <a:latin typeface="Cambria Math" panose="02040503050406030204" pitchFamily="18" charset="0"/>
                        </a:rPr>
                        <m:t> (</m:t>
                      </m:r>
                      <m:r>
                        <m:rPr>
                          <m:sty m:val="p"/>
                        </m:rPr>
                        <a:rPr kumimoji="0" lang="en-US" sz="1200" b="0" i="0" u="none" strike="noStrike" kern="1200" cap="none" spc="0" normalizeH="0" baseline="0" noProof="0" smtClean="0">
                          <a:ln>
                            <a:noFill/>
                          </a:ln>
                          <a:solidFill>
                            <a:prstClr val="black"/>
                          </a:solidFill>
                          <a:effectLst/>
                          <a:uLnTx/>
                          <a:uFillTx/>
                          <a:latin typeface="Cambria Math" panose="02040503050406030204" pitchFamily="18" charset="0"/>
                        </a:rPr>
                        <m:t>i</m:t>
                      </m:r>
                      <m:r>
                        <a:rPr kumimoji="0" lang="en-US" sz="1200" b="0" i="0" u="none" strike="noStrike" kern="1200" cap="none" spc="0" normalizeH="0" baseline="0" noProof="0" smtClean="0">
                          <a:ln>
                            <a:noFill/>
                          </a:ln>
                          <a:solidFill>
                            <a:prstClr val="black"/>
                          </a:solidFill>
                          <a:effectLst/>
                          <a:uLnTx/>
                          <a:uFillTx/>
                          <a:latin typeface="Cambria Math" panose="02040503050406030204" pitchFamily="18" charset="0"/>
                        </a:rPr>
                        <m:t>.</m:t>
                      </m:r>
                      <m:r>
                        <m:rPr>
                          <m:sty m:val="p"/>
                        </m:rPr>
                        <a:rPr kumimoji="0" lang="en-US" sz="1200" b="0" i="0" u="none" strike="noStrike" kern="1200" cap="none" spc="0" normalizeH="0" baseline="0" noProof="0" smtClean="0">
                          <a:ln>
                            <a:noFill/>
                          </a:ln>
                          <a:solidFill>
                            <a:prstClr val="black"/>
                          </a:solidFill>
                          <a:effectLst/>
                          <a:uLnTx/>
                          <a:uFillTx/>
                          <a:latin typeface="Cambria Math" panose="02040503050406030204" pitchFamily="18" charset="0"/>
                        </a:rPr>
                        <m:t>e</m:t>
                      </m:r>
                      <m:r>
                        <a:rPr kumimoji="0" lang="en-US" sz="1200" b="0" i="0" u="none" strike="noStrike" kern="1200" cap="none" spc="0" normalizeH="0" baseline="0" noProof="0" smtClean="0">
                          <a:ln>
                            <a:noFill/>
                          </a:ln>
                          <a:solidFill>
                            <a:prstClr val="black"/>
                          </a:solidFill>
                          <a:effectLst/>
                          <a:uLnTx/>
                          <a:uFillTx/>
                          <a:latin typeface="Cambria Math" panose="02040503050406030204" pitchFamily="18" charset="0"/>
                        </a:rPr>
                        <m:t>., </m:t>
                      </m:r>
                      <m:r>
                        <m:rPr>
                          <m:sty m:val="p"/>
                        </m:rPr>
                        <a:rPr kumimoji="0" lang="en-US" sz="1200" b="0" i="0" u="none" strike="noStrike" kern="1200" cap="none" spc="0" normalizeH="0" baseline="0" noProof="0" smtClean="0">
                          <a:ln>
                            <a:noFill/>
                          </a:ln>
                          <a:solidFill>
                            <a:prstClr val="black"/>
                          </a:solidFill>
                          <a:effectLst/>
                          <a:uLnTx/>
                          <a:uFillTx/>
                          <a:latin typeface="Cambria Math" panose="02040503050406030204" pitchFamily="18" charset="0"/>
                        </a:rPr>
                        <m:t>N</m:t>
                      </m:r>
                      <m:r>
                        <a:rPr kumimoji="0" lang="en-US" sz="1200" b="0" i="0" u="none" strike="noStrike" kern="1200" cap="none" spc="0" normalizeH="0" baseline="0" noProof="0" smtClean="0">
                          <a:ln>
                            <a:noFill/>
                          </a:ln>
                          <a:solidFill>
                            <a:prstClr val="black"/>
                          </a:solidFill>
                          <a:effectLst/>
                          <a:uLnTx/>
                          <a:uFillTx/>
                          <a:latin typeface="Cambria Math" panose="02040503050406030204" pitchFamily="18" charset="0"/>
                        </a:rPr>
                        <m:t>=3) </m:t>
                      </m:r>
                      <m:r>
                        <m:rPr>
                          <m:sty m:val="p"/>
                        </m:rPr>
                        <a:rPr kumimoji="0" lang="en-US" sz="1200" b="0" i="0" u="none" strike="noStrike" kern="1200" cap="none" spc="0" normalizeH="0" baseline="0" noProof="0" smtClean="0">
                          <a:ln>
                            <a:noFill/>
                          </a:ln>
                          <a:solidFill>
                            <a:prstClr val="black"/>
                          </a:solidFill>
                          <a:effectLst/>
                          <a:uLnTx/>
                          <a:uFillTx/>
                          <a:latin typeface="Cambria Math" panose="02040503050406030204" pitchFamily="18" charset="0"/>
                        </a:rPr>
                        <m:t>are</m:t>
                      </m:r>
                      <m:r>
                        <a:rPr kumimoji="0" lang="en-US" sz="1200" b="0" i="0" u="none" strike="noStrike" kern="1200" cap="none" spc="0" normalizeH="0" baseline="0" noProof="0" smtClean="0">
                          <a:ln>
                            <a:noFill/>
                          </a:ln>
                          <a:solidFill>
                            <a:prstClr val="black"/>
                          </a:solidFill>
                          <a:effectLst/>
                          <a:uLnTx/>
                          <a:uFillTx/>
                          <a:latin typeface="Cambria Math" panose="02040503050406030204" pitchFamily="18" charset="0"/>
                        </a:rPr>
                        <m:t> </m:t>
                      </m:r>
                      <m:r>
                        <m:rPr>
                          <m:sty m:val="p"/>
                        </m:rPr>
                        <a:rPr kumimoji="0" lang="en-US" sz="1200" b="0" i="0" u="none" strike="noStrike" kern="1200" cap="none" spc="0" normalizeH="0" baseline="0" noProof="0" smtClean="0">
                          <a:ln>
                            <a:noFill/>
                          </a:ln>
                          <a:solidFill>
                            <a:prstClr val="black"/>
                          </a:solidFill>
                          <a:effectLst/>
                          <a:uLnTx/>
                          <a:uFillTx/>
                          <a:latin typeface="Cambria Math" panose="02040503050406030204" pitchFamily="18" charset="0"/>
                        </a:rPr>
                        <m:t>generated</m:t>
                      </m:r>
                      <m:r>
                        <a:rPr kumimoji="0" lang="en-US" sz="1200" b="0" i="0" u="none" strike="noStrike" kern="1200" cap="none" spc="0" normalizeH="0" baseline="0" noProof="0" smtClean="0">
                          <a:ln>
                            <a:noFill/>
                          </a:ln>
                          <a:solidFill>
                            <a:prstClr val="black"/>
                          </a:solidFill>
                          <a:effectLst/>
                          <a:uLnTx/>
                          <a:uFillTx/>
                          <a:latin typeface="Cambria Math" panose="02040503050406030204" pitchFamily="18" charset="0"/>
                        </a:rPr>
                        <m:t> </m:t>
                      </m:r>
                      <m:r>
                        <m:rPr>
                          <m:sty m:val="p"/>
                        </m:rPr>
                        <a:rPr kumimoji="0" lang="en-US" sz="1200" b="0" i="0" u="none" strike="noStrike" kern="1200" cap="none" spc="0" normalizeH="0" baseline="0" noProof="0" smtClean="0">
                          <a:ln>
                            <a:noFill/>
                          </a:ln>
                          <a:solidFill>
                            <a:prstClr val="black"/>
                          </a:solidFill>
                          <a:effectLst/>
                          <a:uLnTx/>
                          <a:uFillTx/>
                          <a:latin typeface="Cambria Math" panose="02040503050406030204" pitchFamily="18" charset="0"/>
                        </a:rPr>
                        <m:t>by</m:t>
                      </m:r>
                      <m:r>
                        <a:rPr kumimoji="0" lang="en-US" sz="1200" b="0" i="0" u="none" strike="noStrike" kern="1200" cap="none" spc="0" normalizeH="0" baseline="0" noProof="0" smtClean="0">
                          <a:ln>
                            <a:noFill/>
                          </a:ln>
                          <a:solidFill>
                            <a:prstClr val="black"/>
                          </a:solidFill>
                          <a:effectLst/>
                          <a:uLnTx/>
                          <a:uFillTx/>
                          <a:latin typeface="Cambria Math" panose="02040503050406030204" pitchFamily="18" charset="0"/>
                        </a:rPr>
                        <m:t> </m:t>
                      </m:r>
                      <m:r>
                        <m:rPr>
                          <m:sty m:val="p"/>
                        </m:rPr>
                        <a:rPr kumimoji="0" lang="en-US" sz="1200" b="0" i="0" u="none" strike="noStrike" kern="1200" cap="none" spc="0" normalizeH="0" baseline="0" noProof="0" smtClean="0">
                          <a:ln>
                            <a:noFill/>
                          </a:ln>
                          <a:solidFill>
                            <a:prstClr val="black"/>
                          </a:solidFill>
                          <a:effectLst/>
                          <a:uLnTx/>
                          <a:uFillTx/>
                          <a:latin typeface="Cambria Math" panose="02040503050406030204" pitchFamily="18" charset="0"/>
                        </a:rPr>
                        <m:t>the</m:t>
                      </m:r>
                      <m:r>
                        <a:rPr kumimoji="0" lang="en-US" sz="1200" b="0" i="0" u="none" strike="noStrike" kern="1200" cap="none" spc="0" normalizeH="0" baseline="0" noProof="0" smtClean="0">
                          <a:ln>
                            <a:noFill/>
                          </a:ln>
                          <a:solidFill>
                            <a:prstClr val="black"/>
                          </a:solidFill>
                          <a:effectLst/>
                          <a:uLnTx/>
                          <a:uFillTx/>
                          <a:latin typeface="Cambria Math" panose="02040503050406030204" pitchFamily="18" charset="0"/>
                        </a:rPr>
                        <m:t> </m:t>
                      </m:r>
                      <m:r>
                        <m:rPr>
                          <m:sty m:val="p"/>
                        </m:rPr>
                        <a:rPr kumimoji="0" lang="en-US" sz="1200" b="0" i="0" u="none" strike="noStrike" kern="1200" cap="none" spc="0" normalizeH="0" baseline="0" noProof="0" smtClean="0">
                          <a:ln>
                            <a:noFill/>
                          </a:ln>
                          <a:solidFill>
                            <a:prstClr val="black"/>
                          </a:solidFill>
                          <a:effectLst/>
                          <a:uLnTx/>
                          <a:uFillTx/>
                          <a:latin typeface="Cambria Math" panose="02040503050406030204" pitchFamily="18" charset="0"/>
                        </a:rPr>
                        <m:t>LLM</m:t>
                      </m:r>
                      <m:r>
                        <a:rPr kumimoji="0" lang="en-US" sz="1200" b="0" i="0" u="none" strike="noStrike" kern="1200" cap="none" spc="0" normalizeH="0" baseline="0" noProof="0" smtClean="0">
                          <a:ln>
                            <a:noFill/>
                          </a:ln>
                          <a:solidFill>
                            <a:prstClr val="black"/>
                          </a:solidFill>
                          <a:effectLst/>
                          <a:uLnTx/>
                          <a:uFillTx/>
                          <a:latin typeface="Cambria Math" panose="02040503050406030204" pitchFamily="18" charset="0"/>
                        </a:rPr>
                        <m:t> </m:t>
                      </m:r>
                      <m:r>
                        <m:rPr>
                          <m:sty m:val="p"/>
                        </m:rPr>
                        <a:rPr kumimoji="0" lang="en-US" sz="1200" b="0" i="0" u="none" strike="noStrike" kern="1200" cap="none" spc="0" normalizeH="0" baseline="0" noProof="0" smtClean="0">
                          <a:ln>
                            <a:noFill/>
                          </a:ln>
                          <a:solidFill>
                            <a:prstClr val="black"/>
                          </a:solidFill>
                          <a:effectLst/>
                          <a:uLnTx/>
                          <a:uFillTx/>
                          <a:latin typeface="Cambria Math" panose="02040503050406030204" pitchFamily="18" charset="0"/>
                        </a:rPr>
                        <m:t>but</m:t>
                      </m:r>
                      <m:r>
                        <a:rPr kumimoji="0" lang="en-US" sz="1200" b="0" i="0" u="none" strike="noStrike" kern="1200" cap="none" spc="0" normalizeH="0" baseline="0" noProof="0" smtClean="0">
                          <a:ln>
                            <a:noFill/>
                          </a:ln>
                          <a:solidFill>
                            <a:prstClr val="black"/>
                          </a:solidFill>
                          <a:effectLst/>
                          <a:uLnTx/>
                          <a:uFillTx/>
                          <a:latin typeface="Cambria Math" panose="02040503050406030204" pitchFamily="18" charset="0"/>
                        </a:rPr>
                        <m:t> </m:t>
                      </m:r>
                      <m:r>
                        <m:rPr>
                          <m:sty m:val="p"/>
                        </m:rPr>
                        <a:rPr kumimoji="0" lang="en-US" sz="1200" b="0" i="0" u="none" strike="noStrike" kern="1200" cap="none" spc="0" normalizeH="0" baseline="0" noProof="0" smtClean="0">
                          <a:ln>
                            <a:noFill/>
                          </a:ln>
                          <a:solidFill>
                            <a:prstClr val="black"/>
                          </a:solidFill>
                          <a:effectLst/>
                          <a:uLnTx/>
                          <a:uFillTx/>
                          <a:latin typeface="Cambria Math" panose="02040503050406030204" pitchFamily="18" charset="0"/>
                        </a:rPr>
                        <m:t>this</m:t>
                      </m:r>
                      <m:r>
                        <a:rPr kumimoji="0" lang="en-US" sz="1200" b="0" i="0" u="none" strike="noStrike" kern="1200" cap="none" spc="0" normalizeH="0" baseline="0" noProof="0" smtClean="0">
                          <a:ln>
                            <a:noFill/>
                          </a:ln>
                          <a:solidFill>
                            <a:prstClr val="black"/>
                          </a:solidFill>
                          <a:effectLst/>
                          <a:uLnTx/>
                          <a:uFillTx/>
                          <a:latin typeface="Cambria Math" panose="02040503050406030204" pitchFamily="18" charset="0"/>
                        </a:rPr>
                        <m:t> </m:t>
                      </m:r>
                      <m:r>
                        <m:rPr>
                          <m:sty m:val="p"/>
                        </m:rPr>
                        <a:rPr kumimoji="0" lang="en-US" sz="1200" b="0" i="0" u="none" strike="noStrike" kern="1200" cap="none" spc="0" normalizeH="0" baseline="0" noProof="0" smtClean="0">
                          <a:ln>
                            <a:noFill/>
                          </a:ln>
                          <a:solidFill>
                            <a:prstClr val="black"/>
                          </a:solidFill>
                          <a:effectLst/>
                          <a:uLnTx/>
                          <a:uFillTx/>
                          <a:latin typeface="Cambria Math" panose="02040503050406030204" pitchFamily="18" charset="0"/>
                        </a:rPr>
                        <m:t>parameter</m:t>
                      </m:r>
                      <m:r>
                        <a:rPr kumimoji="0" lang="en-US" sz="1200" b="0" i="0" u="none" strike="noStrike" kern="1200" cap="none" spc="0" normalizeH="0" baseline="0" noProof="0" smtClean="0">
                          <a:ln>
                            <a:noFill/>
                          </a:ln>
                          <a:solidFill>
                            <a:prstClr val="black"/>
                          </a:solidFill>
                          <a:effectLst/>
                          <a:uLnTx/>
                          <a:uFillTx/>
                          <a:latin typeface="Cambria Math" panose="02040503050406030204" pitchFamily="18" charset="0"/>
                        </a:rPr>
                        <m:t> </m:t>
                      </m:r>
                      <m:r>
                        <m:rPr>
                          <m:sty m:val="p"/>
                        </m:rPr>
                        <a:rPr kumimoji="0" lang="en-US" sz="1200" b="0" i="0" u="none" strike="noStrike" kern="1200" cap="none" spc="0" normalizeH="0" baseline="0" noProof="0" smtClean="0">
                          <a:ln>
                            <a:noFill/>
                          </a:ln>
                          <a:solidFill>
                            <a:prstClr val="black"/>
                          </a:solidFill>
                          <a:effectLst/>
                          <a:uLnTx/>
                          <a:uFillTx/>
                          <a:latin typeface="Cambria Math" panose="02040503050406030204" pitchFamily="18" charset="0"/>
                        </a:rPr>
                        <m:t>can</m:t>
                      </m:r>
                      <m:r>
                        <a:rPr kumimoji="0" lang="en-US" sz="1200" b="0" i="0" u="none" strike="noStrike" kern="1200" cap="none" spc="0" normalizeH="0" baseline="0" noProof="0" smtClean="0">
                          <a:ln>
                            <a:noFill/>
                          </a:ln>
                          <a:solidFill>
                            <a:prstClr val="black"/>
                          </a:solidFill>
                          <a:effectLst/>
                          <a:uLnTx/>
                          <a:uFillTx/>
                          <a:latin typeface="Cambria Math" panose="02040503050406030204" pitchFamily="18" charset="0"/>
                        </a:rPr>
                        <m:t> </m:t>
                      </m:r>
                      <m:r>
                        <m:rPr>
                          <m:sty m:val="p"/>
                        </m:rPr>
                        <a:rPr kumimoji="0" lang="en-US" sz="1200" b="0" i="0" u="none" strike="noStrike" kern="1200" cap="none" spc="0" normalizeH="0" baseline="0" noProof="0" smtClean="0">
                          <a:ln>
                            <a:noFill/>
                          </a:ln>
                          <a:solidFill>
                            <a:prstClr val="black"/>
                          </a:solidFill>
                          <a:effectLst/>
                          <a:uLnTx/>
                          <a:uFillTx/>
                          <a:latin typeface="Cambria Math" panose="02040503050406030204" pitchFamily="18" charset="0"/>
                        </a:rPr>
                        <m:t>be</m:t>
                      </m:r>
                      <m:r>
                        <a:rPr kumimoji="0" lang="en-US" sz="1200" b="0" i="0" u="none" strike="noStrike" kern="1200" cap="none" spc="0" normalizeH="0" baseline="0" noProof="0" smtClean="0">
                          <a:ln>
                            <a:noFill/>
                          </a:ln>
                          <a:solidFill>
                            <a:prstClr val="black"/>
                          </a:solidFill>
                          <a:effectLst/>
                          <a:uLnTx/>
                          <a:uFillTx/>
                          <a:latin typeface="Cambria Math" panose="02040503050406030204" pitchFamily="18" charset="0"/>
                        </a:rPr>
                        <m:t> </m:t>
                      </m:r>
                      <m:r>
                        <m:rPr>
                          <m:sty m:val="p"/>
                        </m:rPr>
                        <a:rPr kumimoji="0" lang="en-US" sz="1200" b="0" i="0" u="none" strike="noStrike" kern="1200" cap="none" spc="0" normalizeH="0" baseline="0" noProof="0" smtClean="0">
                          <a:ln>
                            <a:noFill/>
                          </a:ln>
                          <a:solidFill>
                            <a:prstClr val="black"/>
                          </a:solidFill>
                          <a:effectLst/>
                          <a:uLnTx/>
                          <a:uFillTx/>
                          <a:latin typeface="Cambria Math" panose="02040503050406030204" pitchFamily="18" charset="0"/>
                        </a:rPr>
                        <m:t>changed</m:t>
                      </m:r>
                    </m:oMath>
                  </m:oMathPara>
                </a14:m>
                <a:endParaRPr kumimoji="0" lang="en-IN" sz="1200" b="0" i="0" u="none" strike="noStrike" kern="1200" cap="none" spc="0" normalizeH="0" baseline="0" noProof="0" dirty="0">
                  <a:ln>
                    <a:noFill/>
                  </a:ln>
                  <a:solidFill>
                    <a:prstClr val="black"/>
                  </a:solidFill>
                  <a:effectLst/>
                  <a:uLnTx/>
                  <a:uFillTx/>
                  <a:latin typeface="Work Sans" pitchFamily="2" charset="77"/>
                </a:endParaRPr>
              </a:p>
            </p:txBody>
          </p:sp>
        </mc:Choice>
        <mc:Fallback xmlns="">
          <p:sp>
            <p:nvSpPr>
              <p:cNvPr id="28" name="TextBox 27">
                <a:extLst>
                  <a:ext uri="{FF2B5EF4-FFF2-40B4-BE49-F238E27FC236}">
                    <a16:creationId xmlns:a16="http://schemas.microsoft.com/office/drawing/2014/main" id="{07B88B43-6671-E423-3284-4A471F9F601F}"/>
                  </a:ext>
                </a:extLst>
              </p:cNvPr>
              <p:cNvSpPr txBox="1">
                <a:spLocks noRot="1" noChangeAspect="1" noMove="1" noResize="1" noEditPoints="1" noAdjustHandles="1" noChangeArrowheads="1" noChangeShapeType="1" noTextEdit="1"/>
              </p:cNvSpPr>
              <p:nvPr/>
            </p:nvSpPr>
            <p:spPr>
              <a:xfrm>
                <a:off x="4190947" y="2889022"/>
                <a:ext cx="6681491" cy="276999"/>
              </a:xfrm>
              <a:prstGeom prst="rect">
                <a:avLst/>
              </a:prstGeom>
              <a:blipFill>
                <a:blip r:embed="rId7"/>
                <a:stretch>
                  <a:fillRect b="-8696"/>
                </a:stretch>
              </a:blipFill>
            </p:spPr>
            <p:txBody>
              <a:bodyPr/>
              <a:lstStyle/>
              <a:p>
                <a:r>
                  <a:rPr lang="en-US">
                    <a:noFill/>
                  </a:rPr>
                  <a:t> </a:t>
                </a:r>
              </a:p>
            </p:txBody>
          </p:sp>
        </mc:Fallback>
      </mc:AlternateContent>
    </p:spTree>
    <p:extLst>
      <p:ext uri="{BB962C8B-B14F-4D97-AF65-F5344CB8AC3E}">
        <p14:creationId xmlns:p14="http://schemas.microsoft.com/office/powerpoint/2010/main" val="152582736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440A6A-64D1-6BE6-6C47-DD0D19D78F0A}"/>
            </a:ext>
          </a:extLst>
        </p:cNvPr>
        <p:cNvGrpSpPr/>
        <p:nvPr/>
      </p:nvGrpSpPr>
      <p:grpSpPr>
        <a:xfrm>
          <a:off x="0" y="0"/>
          <a:ext cx="0" cy="0"/>
          <a:chOff x="0" y="0"/>
          <a:chExt cx="0" cy="0"/>
        </a:xfrm>
      </p:grpSpPr>
      <p:sp>
        <p:nvSpPr>
          <p:cNvPr id="8" name="TextBox 7">
            <a:extLst>
              <a:ext uri="{FF2B5EF4-FFF2-40B4-BE49-F238E27FC236}">
                <a16:creationId xmlns:a16="http://schemas.microsoft.com/office/drawing/2014/main" id="{1D9587E9-BA36-A29A-A1C6-619D215FC6E7}"/>
              </a:ext>
            </a:extLst>
          </p:cNvPr>
          <p:cNvSpPr txBox="1"/>
          <p:nvPr/>
        </p:nvSpPr>
        <p:spPr>
          <a:xfrm>
            <a:off x="304802" y="297963"/>
            <a:ext cx="11729077" cy="461665"/>
          </a:xfrm>
          <a:prstGeom prst="rect">
            <a:avLst/>
          </a:prstGeom>
          <a:noFill/>
        </p:spPr>
        <p:txBody>
          <a:bodyPr wrap="square">
            <a:spAutoFit/>
          </a:bodyPr>
          <a:lstStyle/>
          <a:p>
            <a:pPr lvl="0" defTabSz="457182" hangingPunct="0">
              <a:defRPr sz="2800" b="0">
                <a:latin typeface="LabGrotesque-Black"/>
                <a:ea typeface="LabGrotesque-Black"/>
                <a:cs typeface="LabGrotesque-Black"/>
                <a:sym typeface="LabGrotesque-Black"/>
              </a:defRPr>
            </a:pPr>
            <a:r>
              <a:rPr lang="en-US" sz="2400" b="1" dirty="0">
                <a:solidFill>
                  <a:prstClr val="black"/>
                </a:solidFill>
                <a:latin typeface="Work Sans" pitchFamily="2" charset="77"/>
                <a:sym typeface="LabGrotesque-Black"/>
              </a:rPr>
              <a:t>Evaluation Metric 5: Prompt Alignment</a:t>
            </a:r>
            <a:endParaRPr kumimoji="0" lang="en-US" sz="2400" b="0" i="0" u="none" strike="noStrike" kern="1200" cap="none" spc="0" normalizeH="0" baseline="0" noProof="0" dirty="0">
              <a:ln>
                <a:noFill/>
              </a:ln>
              <a:solidFill>
                <a:prstClr val="black"/>
              </a:solidFill>
              <a:effectLst/>
              <a:uLnTx/>
              <a:uFillTx/>
              <a:latin typeface="Work Sans" pitchFamily="2" charset="77"/>
              <a:sym typeface="LabGrotesque-Black"/>
            </a:endParaRPr>
          </a:p>
        </p:txBody>
      </p:sp>
      <p:pic>
        <p:nvPicPr>
          <p:cNvPr id="10" name="pasted-movie.png" descr="pasted-movie.png">
            <a:extLst>
              <a:ext uri="{FF2B5EF4-FFF2-40B4-BE49-F238E27FC236}">
                <a16:creationId xmlns:a16="http://schemas.microsoft.com/office/drawing/2014/main" id="{21F04FE5-1731-AE3E-EB25-6306BF4509CC}"/>
              </a:ext>
            </a:extLst>
          </p:cNvPr>
          <p:cNvPicPr>
            <a:picLocks noChangeAspect="1"/>
          </p:cNvPicPr>
          <p:nvPr/>
        </p:nvPicPr>
        <p:blipFill>
          <a:blip r:embed="rId3"/>
          <a:srcRect r="83605"/>
          <a:stretch>
            <a:fillRect/>
          </a:stretch>
        </p:blipFill>
        <p:spPr>
          <a:xfrm>
            <a:off x="11771332" y="122773"/>
            <a:ext cx="262547" cy="318005"/>
          </a:xfrm>
          <a:prstGeom prst="rect">
            <a:avLst/>
          </a:prstGeom>
          <a:ln w="3175">
            <a:miter lim="400000"/>
          </a:ln>
        </p:spPr>
      </p:pic>
      <p:sp>
        <p:nvSpPr>
          <p:cNvPr id="15" name="TextBox 14">
            <a:extLst>
              <a:ext uri="{FF2B5EF4-FFF2-40B4-BE49-F238E27FC236}">
                <a16:creationId xmlns:a16="http://schemas.microsoft.com/office/drawing/2014/main" id="{8D85B32F-99E6-59E4-90ED-973763267E03}"/>
              </a:ext>
            </a:extLst>
          </p:cNvPr>
          <p:cNvSpPr txBox="1"/>
          <p:nvPr/>
        </p:nvSpPr>
        <p:spPr>
          <a:xfrm>
            <a:off x="237974" y="1198236"/>
            <a:ext cx="1838965"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Work Sans" pitchFamily="2" charset="77"/>
              </a:rPr>
              <a:t>Key Takeaway</a:t>
            </a:r>
            <a:endParaRPr kumimoji="0" lang="en-IN" sz="1800" b="1" i="0" u="none" strike="noStrike" kern="1200" cap="none" spc="0" normalizeH="0" baseline="0" noProof="0">
              <a:ln>
                <a:noFill/>
              </a:ln>
              <a:solidFill>
                <a:prstClr val="black"/>
              </a:solidFill>
              <a:effectLst/>
              <a:uLnTx/>
              <a:uFillTx/>
              <a:latin typeface="Work Sans" pitchFamily="2" charset="77"/>
            </a:endParaRPr>
          </a:p>
        </p:txBody>
      </p:sp>
      <p:sp>
        <p:nvSpPr>
          <p:cNvPr id="16" name="TextBox 15">
            <a:extLst>
              <a:ext uri="{FF2B5EF4-FFF2-40B4-BE49-F238E27FC236}">
                <a16:creationId xmlns:a16="http://schemas.microsoft.com/office/drawing/2014/main" id="{B4EA8325-97DA-3782-AC33-D64F3ADED0EB}"/>
              </a:ext>
            </a:extLst>
          </p:cNvPr>
          <p:cNvSpPr txBox="1"/>
          <p:nvPr/>
        </p:nvSpPr>
        <p:spPr>
          <a:xfrm>
            <a:off x="267206" y="2152825"/>
            <a:ext cx="1305165"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Work Sans" pitchFamily="2" charset="77"/>
              </a:rPr>
              <a:t>Definition</a:t>
            </a:r>
            <a:endParaRPr kumimoji="0" lang="en-IN" sz="1800" b="1" i="0" u="none" strike="noStrike" kern="1200" cap="none" spc="0" normalizeH="0" baseline="0" noProof="0">
              <a:ln>
                <a:noFill/>
              </a:ln>
              <a:solidFill>
                <a:prstClr val="black"/>
              </a:solidFill>
              <a:effectLst/>
              <a:uLnTx/>
              <a:uFillTx/>
              <a:latin typeface="Work Sans" pitchFamily="2" charset="77"/>
            </a:endParaRPr>
          </a:p>
        </p:txBody>
      </p:sp>
      <p:sp>
        <p:nvSpPr>
          <p:cNvPr id="17" name="TextBox 16">
            <a:extLst>
              <a:ext uri="{FF2B5EF4-FFF2-40B4-BE49-F238E27FC236}">
                <a16:creationId xmlns:a16="http://schemas.microsoft.com/office/drawing/2014/main" id="{1B7CFFF5-73EC-0EBB-1F52-F6576B6F87F4}"/>
              </a:ext>
            </a:extLst>
          </p:cNvPr>
          <p:cNvSpPr txBox="1"/>
          <p:nvPr/>
        </p:nvSpPr>
        <p:spPr>
          <a:xfrm>
            <a:off x="111336" y="3512363"/>
            <a:ext cx="1704314" cy="646331"/>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Work Sans" pitchFamily="2" charset="77"/>
              </a:rPr>
              <a:t>Code Snippet</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Work Sans" pitchFamily="2" charset="77"/>
              </a:rPr>
              <a:t>(</a:t>
            </a:r>
            <a:r>
              <a:rPr kumimoji="0" lang="en-US" sz="1800" b="1" i="0" u="none" strike="noStrike" kern="1200" cap="none" spc="0" normalizeH="0" baseline="0" noProof="0" err="1">
                <a:ln>
                  <a:noFill/>
                </a:ln>
                <a:solidFill>
                  <a:prstClr val="black"/>
                </a:solidFill>
                <a:effectLst/>
                <a:uLnTx/>
                <a:uFillTx/>
                <a:latin typeface="Work Sans" pitchFamily="2" charset="77"/>
              </a:rPr>
              <a:t>DeepEval</a:t>
            </a:r>
            <a:r>
              <a:rPr kumimoji="0" lang="en-US" sz="1800" b="1" i="0" u="none" strike="noStrike" kern="1200" cap="none" spc="0" normalizeH="0" baseline="0" noProof="0">
                <a:ln>
                  <a:noFill/>
                </a:ln>
                <a:solidFill>
                  <a:prstClr val="black"/>
                </a:solidFill>
                <a:effectLst/>
                <a:uLnTx/>
                <a:uFillTx/>
                <a:latin typeface="Work Sans" pitchFamily="2" charset="77"/>
              </a:rPr>
              <a:t>)</a:t>
            </a:r>
            <a:endParaRPr kumimoji="0" lang="en-IN" sz="1800" b="1" i="0" u="none" strike="noStrike" kern="1200" cap="none" spc="0" normalizeH="0" baseline="0" noProof="0">
              <a:ln>
                <a:noFill/>
              </a:ln>
              <a:solidFill>
                <a:prstClr val="black"/>
              </a:solidFill>
              <a:effectLst/>
              <a:uLnTx/>
              <a:uFillTx/>
              <a:latin typeface="Work Sans" pitchFamily="2" charset="77"/>
            </a:endParaRPr>
          </a:p>
        </p:txBody>
      </p:sp>
      <p:sp>
        <p:nvSpPr>
          <p:cNvPr id="18" name="TextBox 17">
            <a:extLst>
              <a:ext uri="{FF2B5EF4-FFF2-40B4-BE49-F238E27FC236}">
                <a16:creationId xmlns:a16="http://schemas.microsoft.com/office/drawing/2014/main" id="{783D33F8-FC97-ACCF-365F-F30E092CB8ED}"/>
              </a:ext>
            </a:extLst>
          </p:cNvPr>
          <p:cNvSpPr txBox="1"/>
          <p:nvPr/>
        </p:nvSpPr>
        <p:spPr>
          <a:xfrm>
            <a:off x="237974" y="5475098"/>
            <a:ext cx="3275256"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Work Sans" pitchFamily="2" charset="77"/>
              </a:rPr>
              <a:t>Relative Cost of Evaluation</a:t>
            </a:r>
            <a:endParaRPr kumimoji="0" lang="en-IN" sz="1800" b="1" i="0" u="none" strike="noStrike" kern="1200" cap="none" spc="0" normalizeH="0" baseline="0" noProof="0">
              <a:ln>
                <a:noFill/>
              </a:ln>
              <a:solidFill>
                <a:prstClr val="black"/>
              </a:solidFill>
              <a:effectLst/>
              <a:uLnTx/>
              <a:uFillTx/>
              <a:latin typeface="Work Sans" pitchFamily="2" charset="77"/>
            </a:endParaRPr>
          </a:p>
        </p:txBody>
      </p:sp>
      <p:sp>
        <p:nvSpPr>
          <p:cNvPr id="19" name="TextBox 18">
            <a:extLst>
              <a:ext uri="{FF2B5EF4-FFF2-40B4-BE49-F238E27FC236}">
                <a16:creationId xmlns:a16="http://schemas.microsoft.com/office/drawing/2014/main" id="{1899D081-F7E0-F253-0524-CF52A2D3AC13}"/>
              </a:ext>
            </a:extLst>
          </p:cNvPr>
          <p:cNvSpPr txBox="1"/>
          <p:nvPr/>
        </p:nvSpPr>
        <p:spPr>
          <a:xfrm>
            <a:off x="267206" y="4871901"/>
            <a:ext cx="986167"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Work Sans" pitchFamily="2" charset="77"/>
              </a:rPr>
              <a:t>Output</a:t>
            </a:r>
            <a:endParaRPr kumimoji="0" lang="en-IN" sz="1800" b="1" i="0" u="none" strike="noStrike" kern="1200" cap="none" spc="0" normalizeH="0" baseline="0" noProof="0">
              <a:ln>
                <a:noFill/>
              </a:ln>
              <a:solidFill>
                <a:prstClr val="black"/>
              </a:solidFill>
              <a:effectLst/>
              <a:uLnTx/>
              <a:uFillTx/>
              <a:latin typeface="Work Sans" pitchFamily="2" charset="77"/>
            </a:endParaRPr>
          </a:p>
        </p:txBody>
      </p:sp>
      <p:sp>
        <p:nvSpPr>
          <p:cNvPr id="20" name="TextBox 19">
            <a:extLst>
              <a:ext uri="{FF2B5EF4-FFF2-40B4-BE49-F238E27FC236}">
                <a16:creationId xmlns:a16="http://schemas.microsoft.com/office/drawing/2014/main" id="{E7B57F88-FCE9-87B4-6869-7FF388940B53}"/>
              </a:ext>
            </a:extLst>
          </p:cNvPr>
          <p:cNvSpPr txBox="1"/>
          <p:nvPr/>
        </p:nvSpPr>
        <p:spPr>
          <a:xfrm>
            <a:off x="2213810" y="4840094"/>
            <a:ext cx="6141450" cy="30777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Work Sans" pitchFamily="2" charset="77"/>
              </a:rPr>
              <a:t>1.0</a:t>
            </a:r>
            <a:endParaRPr kumimoji="0" lang="en-IN" sz="1400" b="1" i="0" u="none" strike="noStrike" kern="1200" cap="none" spc="0" normalizeH="0" baseline="0" noProof="0" dirty="0">
              <a:ln>
                <a:noFill/>
              </a:ln>
              <a:solidFill>
                <a:prstClr val="black"/>
              </a:solidFill>
              <a:effectLst/>
              <a:uLnTx/>
              <a:uFillTx/>
              <a:latin typeface="Work Sans" pitchFamily="2" charset="77"/>
            </a:endParaRPr>
          </a:p>
        </p:txBody>
      </p:sp>
      <p:pic>
        <p:nvPicPr>
          <p:cNvPr id="21" name="Picture 20">
            <a:extLst>
              <a:ext uri="{FF2B5EF4-FFF2-40B4-BE49-F238E27FC236}">
                <a16:creationId xmlns:a16="http://schemas.microsoft.com/office/drawing/2014/main" id="{DAAF415D-514B-1EE3-4EFD-53353DC60AF9}"/>
              </a:ext>
            </a:extLst>
          </p:cNvPr>
          <p:cNvPicPr>
            <a:picLocks noChangeAspect="1"/>
          </p:cNvPicPr>
          <p:nvPr/>
        </p:nvPicPr>
        <p:blipFill>
          <a:blip r:embed="rId4"/>
          <a:stretch>
            <a:fillRect/>
          </a:stretch>
        </p:blipFill>
        <p:spPr>
          <a:xfrm>
            <a:off x="2213805" y="2891459"/>
            <a:ext cx="6141450" cy="1611139"/>
          </a:xfrm>
          <a:prstGeom prst="rect">
            <a:avLst/>
          </a:prstGeom>
        </p:spPr>
      </p:pic>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FD539521-DAAC-2023-65ED-E758F1820CEB}"/>
                  </a:ext>
                </a:extLst>
              </p:cNvPr>
              <p:cNvSpPr txBox="1"/>
              <p:nvPr/>
            </p:nvSpPr>
            <p:spPr>
              <a:xfrm>
                <a:off x="2213805" y="2051758"/>
                <a:ext cx="4501681" cy="447302"/>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𝑃𝑟𝑜𝑚𝑝𝑡</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 </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𝐴𝑙𝑖𝑔𝑛𝑚𝑒𝑛𝑡</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m:t>
                      </m:r>
                      <m:f>
                        <m:fPr>
                          <m:ctrlP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ctrlPr>
                        </m:fPr>
                        <m:num>
                          <m:r>
                            <a:rPr kumimoji="0" lang="en-IN" sz="1400" b="0" i="1" u="none" strike="noStrike" kern="1200" cap="none" spc="0" normalizeH="0" baseline="0" noProof="0">
                              <a:ln>
                                <a:noFill/>
                              </a:ln>
                              <a:solidFill>
                                <a:prstClr val="black"/>
                              </a:solidFill>
                              <a:effectLst/>
                              <a:uLnTx/>
                              <a:uFillTx/>
                              <a:latin typeface="Cambria Math" panose="02040503050406030204" pitchFamily="18" charset="0"/>
                            </a:rPr>
                            <m:t>𝑁𝑢𝑚𝑏𝑒𝑟</m:t>
                          </m:r>
                          <m:r>
                            <a:rPr kumimoji="0" lang="en-IN" sz="1400" b="0" i="1" u="none" strike="noStrike" kern="1200" cap="none" spc="0" normalizeH="0" baseline="0" noProof="0">
                              <a:ln>
                                <a:noFill/>
                              </a:ln>
                              <a:solidFill>
                                <a:prstClr val="black"/>
                              </a:solidFill>
                              <a:effectLst/>
                              <a:uLnTx/>
                              <a:uFillTx/>
                              <a:latin typeface="Cambria Math" panose="02040503050406030204" pitchFamily="18" charset="0"/>
                            </a:rPr>
                            <m:t> </m:t>
                          </m:r>
                          <m:r>
                            <a:rPr kumimoji="0" lang="en-IN" sz="1400" b="0" i="1" u="none" strike="noStrike" kern="1200" cap="none" spc="0" normalizeH="0" baseline="0" noProof="0">
                              <a:ln>
                                <a:noFill/>
                              </a:ln>
                              <a:solidFill>
                                <a:prstClr val="black"/>
                              </a:solidFill>
                              <a:effectLst/>
                              <a:uLnTx/>
                              <a:uFillTx/>
                              <a:latin typeface="Cambria Math" panose="02040503050406030204" pitchFamily="18" charset="0"/>
                            </a:rPr>
                            <m:t>𝑜𝑓</m:t>
                          </m:r>
                          <m:r>
                            <a:rPr kumimoji="0" lang="en-IN" sz="1400" b="0" i="1" u="none" strike="noStrike" kern="1200" cap="none" spc="0" normalizeH="0" baseline="0" noProof="0">
                              <a:ln>
                                <a:noFill/>
                              </a:ln>
                              <a:solidFill>
                                <a:prstClr val="black"/>
                              </a:solidFill>
                              <a:effectLst/>
                              <a:uLnTx/>
                              <a:uFillTx/>
                              <a:latin typeface="Cambria Math" panose="02040503050406030204" pitchFamily="18" charset="0"/>
                            </a:rPr>
                            <m:t> </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𝑖𝑛𝑠𝑡𝑟𝑢𝑐𝑡𝑖𝑜𝑛𝑠</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 </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𝑓𝑜𝑙𝑙𝑜𝑤𝑒𝑑</m:t>
                          </m:r>
                        </m:num>
                        <m:den>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𝑇𝑜𝑡𝑎𝑙</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 </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𝑛𝑢𝑚𝑏𝑒𝑟</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 </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𝑜𝑓</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 </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𝑖𝑛𝑠𝑡𝑟𝑢𝑐𝑡𝑖𝑜𝑛𝑠</m:t>
                          </m:r>
                        </m:den>
                      </m:f>
                    </m:oMath>
                  </m:oMathPara>
                </a14:m>
                <a:endParaRPr kumimoji="0" lang="en-IN" sz="1400" b="0" i="0" u="none" strike="noStrike" kern="1200" cap="none" spc="0" normalizeH="0" baseline="0" noProof="0">
                  <a:ln>
                    <a:noFill/>
                  </a:ln>
                  <a:solidFill>
                    <a:prstClr val="black"/>
                  </a:solidFill>
                  <a:effectLst/>
                  <a:uLnTx/>
                  <a:uFillTx/>
                  <a:latin typeface="Work Sans" pitchFamily="2" charset="77"/>
                </a:endParaRPr>
              </a:p>
            </p:txBody>
          </p:sp>
        </mc:Choice>
        <mc:Fallback xmlns="">
          <p:sp>
            <p:nvSpPr>
              <p:cNvPr id="22" name="TextBox 21">
                <a:extLst>
                  <a:ext uri="{FF2B5EF4-FFF2-40B4-BE49-F238E27FC236}">
                    <a16:creationId xmlns:a16="http://schemas.microsoft.com/office/drawing/2014/main" id="{FD539521-DAAC-2023-65ED-E758F1820CEB}"/>
                  </a:ext>
                </a:extLst>
              </p:cNvPr>
              <p:cNvSpPr txBox="1">
                <a:spLocks noRot="1" noChangeAspect="1" noMove="1" noResize="1" noEditPoints="1" noAdjustHandles="1" noChangeArrowheads="1" noChangeShapeType="1" noTextEdit="1"/>
              </p:cNvSpPr>
              <p:nvPr/>
            </p:nvSpPr>
            <p:spPr>
              <a:xfrm>
                <a:off x="2213805" y="2051758"/>
                <a:ext cx="4501681" cy="447302"/>
              </a:xfrm>
              <a:prstGeom prst="rect">
                <a:avLst/>
              </a:prstGeom>
              <a:blipFill>
                <a:blip r:embed="rId5"/>
                <a:stretch>
                  <a:fillRect l="-845" t="-8333" r="-845" b="-19444"/>
                </a:stretch>
              </a:blipFill>
            </p:spPr>
            <p:txBody>
              <a:bodyPr/>
              <a:lstStyle/>
              <a:p>
                <a:r>
                  <a:rPr lang="en-US">
                    <a:noFill/>
                  </a:rPr>
                  <a:t> </a:t>
                </a:r>
              </a:p>
            </p:txBody>
          </p:sp>
        </mc:Fallback>
      </mc:AlternateContent>
      <p:sp>
        <p:nvSpPr>
          <p:cNvPr id="23" name="TextBox 22">
            <a:extLst>
              <a:ext uri="{FF2B5EF4-FFF2-40B4-BE49-F238E27FC236}">
                <a16:creationId xmlns:a16="http://schemas.microsoft.com/office/drawing/2014/main" id="{72A69DDB-0FFC-B005-B0D7-6DE04A1C625B}"/>
              </a:ext>
            </a:extLst>
          </p:cNvPr>
          <p:cNvSpPr txBox="1"/>
          <p:nvPr/>
        </p:nvSpPr>
        <p:spPr>
          <a:xfrm>
            <a:off x="3918733" y="5475098"/>
            <a:ext cx="7415813" cy="892552"/>
          </a:xfrm>
          <a:prstGeom prst="rect">
            <a:avLst/>
          </a:prstGeom>
          <a:noFill/>
        </p:spPr>
        <p:txBody>
          <a:bodyPr wrap="none" lIns="91440" tIns="45720" rIns="91440" bIns="45720" rtlCol="0" anchor="t">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Work Sans" pitchFamily="2" charset="77"/>
              </a:rPr>
              <a:t>Medium to large as multiple LLM calls are involved</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dirty="0">
                <a:ln>
                  <a:noFill/>
                </a:ln>
                <a:solidFill>
                  <a:prstClr val="black"/>
                </a:solidFill>
                <a:effectLst/>
                <a:uLnTx/>
                <a:uFillTx/>
                <a:latin typeface="Work Sans" pitchFamily="2" charset="77"/>
              </a:rPr>
              <a:t>By default it’s 2 (1. Checks the no. of instructions which were followed in the generated answer</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dirty="0">
                <a:ln>
                  <a:noFill/>
                </a:ln>
                <a:solidFill>
                  <a:prstClr val="black"/>
                </a:solidFill>
                <a:effectLst/>
                <a:uLnTx/>
                <a:uFillTx/>
                <a:latin typeface="Work Sans" pitchFamily="2" charset="77"/>
              </a:rPr>
              <a:t>	   2. Generates a reason for the score calculated given the verdict for the opinions for the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dirty="0">
                <a:ln>
                  <a:noFill/>
                </a:ln>
                <a:solidFill>
                  <a:prstClr val="black"/>
                </a:solidFill>
                <a:effectLst/>
                <a:uLnTx/>
                <a:uFillTx/>
                <a:latin typeface="Work Sans" pitchFamily="2" charset="77"/>
              </a:rPr>
              <a:t>	        instructions which were not followed)</a:t>
            </a:r>
          </a:p>
        </p:txBody>
      </p:sp>
      <p:sp>
        <p:nvSpPr>
          <p:cNvPr id="24" name="TextBox 23">
            <a:extLst>
              <a:ext uri="{FF2B5EF4-FFF2-40B4-BE49-F238E27FC236}">
                <a16:creationId xmlns:a16="http://schemas.microsoft.com/office/drawing/2014/main" id="{12250E06-3325-61A5-EA91-491C0F6621E0}"/>
              </a:ext>
            </a:extLst>
          </p:cNvPr>
          <p:cNvSpPr txBox="1"/>
          <p:nvPr/>
        </p:nvSpPr>
        <p:spPr>
          <a:xfrm>
            <a:off x="2270254" y="1104873"/>
            <a:ext cx="3940975" cy="523220"/>
          </a:xfrm>
          <a:prstGeom prst="rect">
            <a:avLst/>
          </a:prstGeom>
          <a:noFill/>
        </p:spPr>
        <p:txBody>
          <a:bodyPr wrap="square" lIns="91440" tIns="45720" rIns="91440" bIns="45720" rtlCol="0" anchor="t">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Work Sans" pitchFamily="2" charset="77"/>
              </a:rPr>
              <a:t>How well did the generated answer follow the instructions mentioned in the prompt?</a:t>
            </a:r>
          </a:p>
        </p:txBody>
      </p:sp>
      <p:graphicFrame>
        <p:nvGraphicFramePr>
          <p:cNvPr id="25" name="Table 24">
            <a:extLst>
              <a:ext uri="{FF2B5EF4-FFF2-40B4-BE49-F238E27FC236}">
                <a16:creationId xmlns:a16="http://schemas.microsoft.com/office/drawing/2014/main" id="{40239DB5-7EE1-CEC1-EAE3-6E115E208856}"/>
              </a:ext>
            </a:extLst>
          </p:cNvPr>
          <p:cNvGraphicFramePr>
            <a:graphicFrameLocks noGrp="1"/>
          </p:cNvGraphicFramePr>
          <p:nvPr/>
        </p:nvGraphicFramePr>
        <p:xfrm>
          <a:off x="6555893" y="1094019"/>
          <a:ext cx="5521943" cy="622490"/>
        </p:xfrm>
        <a:graphic>
          <a:graphicData uri="http://schemas.openxmlformats.org/drawingml/2006/table">
            <a:tbl>
              <a:tblPr/>
              <a:tblGrid>
                <a:gridCol w="949085">
                  <a:extLst>
                    <a:ext uri="{9D8B030D-6E8A-4147-A177-3AD203B41FA5}">
                      <a16:colId xmlns:a16="http://schemas.microsoft.com/office/drawing/2014/main" val="2794659114"/>
                    </a:ext>
                  </a:extLst>
                </a:gridCol>
                <a:gridCol w="1318856">
                  <a:extLst>
                    <a:ext uri="{9D8B030D-6E8A-4147-A177-3AD203B41FA5}">
                      <a16:colId xmlns:a16="http://schemas.microsoft.com/office/drawing/2014/main" val="242916802"/>
                    </a:ext>
                  </a:extLst>
                </a:gridCol>
                <a:gridCol w="1121644">
                  <a:extLst>
                    <a:ext uri="{9D8B030D-6E8A-4147-A177-3AD203B41FA5}">
                      <a16:colId xmlns:a16="http://schemas.microsoft.com/office/drawing/2014/main" val="3098690350"/>
                    </a:ext>
                  </a:extLst>
                </a:gridCol>
                <a:gridCol w="949085">
                  <a:extLst>
                    <a:ext uri="{9D8B030D-6E8A-4147-A177-3AD203B41FA5}">
                      <a16:colId xmlns:a16="http://schemas.microsoft.com/office/drawing/2014/main" val="3097957632"/>
                    </a:ext>
                  </a:extLst>
                </a:gridCol>
                <a:gridCol w="1183273">
                  <a:extLst>
                    <a:ext uri="{9D8B030D-6E8A-4147-A177-3AD203B41FA5}">
                      <a16:colId xmlns:a16="http://schemas.microsoft.com/office/drawing/2014/main" val="2812707819"/>
                    </a:ext>
                  </a:extLst>
                </a:gridCol>
              </a:tblGrid>
              <a:tr h="311245">
                <a:tc>
                  <a:txBody>
                    <a:bodyPr/>
                    <a:lstStyle/>
                    <a:p>
                      <a:pPr algn="ctr" fontAlgn="b"/>
                      <a:r>
                        <a:rPr lang="en-IN" sz="1100" b="1" i="0" u="none" strike="noStrike">
                          <a:solidFill>
                            <a:srgbClr val="FFFFFF"/>
                          </a:solidFill>
                          <a:effectLst/>
                          <a:latin typeface="Aptos Narrow"/>
                        </a:rPr>
                        <a:t>User Question</a:t>
                      </a:r>
                    </a:p>
                  </a:txBody>
                  <a:tcPr marL="0" marR="0" marT="0" marB="0" anchor="b">
                    <a:lnL>
                      <a:noFill/>
                    </a:lnL>
                    <a:lnR w="635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000000"/>
                    </a:solidFill>
                  </a:tcPr>
                </a:tc>
                <a:tc>
                  <a:txBody>
                    <a:bodyPr/>
                    <a:lstStyle/>
                    <a:p>
                      <a:pPr algn="ctr" fontAlgn="b"/>
                      <a:r>
                        <a:rPr lang="en-IN" sz="1100" b="1" i="0" u="none" strike="noStrike">
                          <a:solidFill>
                            <a:srgbClr val="FFFFFF"/>
                          </a:solidFill>
                          <a:effectLst/>
                          <a:latin typeface="Aptos Narrow"/>
                        </a:rPr>
                        <a:t>Ground Truth Context</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000000"/>
                    </a:solidFill>
                  </a:tcPr>
                </a:tc>
                <a:tc>
                  <a:txBody>
                    <a:bodyPr/>
                    <a:lstStyle/>
                    <a:p>
                      <a:pPr algn="ctr" fontAlgn="b"/>
                      <a:r>
                        <a:rPr lang="en-IN" sz="1100" b="1" i="0" u="none" strike="noStrike">
                          <a:solidFill>
                            <a:srgbClr val="FFFFFF"/>
                          </a:solidFill>
                          <a:effectLst/>
                          <a:latin typeface="Aptos Narrow"/>
                        </a:rPr>
                        <a:t>Retrieved Context</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000000"/>
                    </a:solidFill>
                  </a:tcPr>
                </a:tc>
                <a:tc>
                  <a:txBody>
                    <a:bodyPr/>
                    <a:lstStyle/>
                    <a:p>
                      <a:pPr algn="ctr" fontAlgn="b"/>
                      <a:r>
                        <a:rPr lang="en-IN" sz="1100" b="1" i="0" u="none" strike="noStrike">
                          <a:solidFill>
                            <a:srgbClr val="FFFFFF"/>
                          </a:solidFill>
                          <a:effectLst/>
                          <a:latin typeface="Aptos Narrow"/>
                        </a:rPr>
                        <a:t>Actual Answer</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000000"/>
                    </a:solidFill>
                  </a:tcPr>
                </a:tc>
                <a:tc>
                  <a:txBody>
                    <a:bodyPr/>
                    <a:lstStyle/>
                    <a:p>
                      <a:pPr algn="ctr" fontAlgn="b"/>
                      <a:r>
                        <a:rPr lang="en-IN" sz="1100" b="1" i="0" u="none" strike="noStrike">
                          <a:solidFill>
                            <a:srgbClr val="FFFFFF"/>
                          </a:solidFill>
                          <a:effectLst/>
                          <a:latin typeface="Aptos Narrow"/>
                        </a:rPr>
                        <a:t>Generated Answer</a:t>
                      </a:r>
                    </a:p>
                  </a:txBody>
                  <a:tcPr marL="0" marR="0" marT="0" marB="0" anchor="b">
                    <a:lnL w="6350" cap="flat" cmpd="sng" algn="ctr">
                      <a:solidFill>
                        <a:srgbClr val="FFFFFF"/>
                      </a:solidFill>
                      <a:prstDash val="solid"/>
                      <a:round/>
                      <a:headEnd type="none" w="med" len="med"/>
                      <a:tailEnd type="none" w="med" len="med"/>
                    </a:lnL>
                    <a:lnR>
                      <a:noFill/>
                    </a:lnR>
                    <a:lnT>
                      <a:noFill/>
                    </a:lnT>
                    <a:lnB w="6350" cap="flat" cmpd="sng" algn="ctr">
                      <a:solidFill>
                        <a:srgbClr val="FFFFFF"/>
                      </a:solidFill>
                      <a:prstDash val="solid"/>
                      <a:round/>
                      <a:headEnd type="none" w="med" len="med"/>
                      <a:tailEnd type="none" w="med" len="med"/>
                    </a:lnB>
                    <a:solidFill>
                      <a:srgbClr val="000000"/>
                    </a:solidFill>
                  </a:tcPr>
                </a:tc>
                <a:extLst>
                  <a:ext uri="{0D108BD9-81ED-4DB2-BD59-A6C34878D82A}">
                    <a16:rowId xmlns:a16="http://schemas.microsoft.com/office/drawing/2014/main" val="2457048537"/>
                  </a:ext>
                </a:extLst>
              </a:tr>
              <a:tr h="311245">
                <a:tc>
                  <a:txBody>
                    <a:bodyPr/>
                    <a:lstStyle/>
                    <a:p>
                      <a:pPr algn="ctr" fontAlgn="ctr"/>
                      <a:r>
                        <a:rPr lang="en-US" sz="1400" u="none" strike="noStrike">
                          <a:solidFill>
                            <a:srgbClr val="000000"/>
                          </a:solidFill>
                          <a:effectLst/>
                        </a:rPr>
                        <a:t>✅</a:t>
                      </a:r>
                    </a:p>
                  </a:txBody>
                  <a:tcPr marL="9525" marR="9525" marT="9525" marB="0" anchor="ctr">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A6A6A6"/>
                    </a:solidFill>
                  </a:tcPr>
                </a:tc>
                <a:tc>
                  <a:txBody>
                    <a:bodyPr/>
                    <a:lstStyle/>
                    <a:p>
                      <a:pPr algn="ctr" fontAlgn="ctr"/>
                      <a:r>
                        <a:rPr lang="en-US" sz="1400" u="none" strike="noStrike">
                          <a:solidFill>
                            <a:srgbClr val="000000"/>
                          </a:solidFill>
                          <a:effectLst/>
                        </a:rPr>
                        <a:t>❌</a:t>
                      </a:r>
                    </a:p>
                  </a:txBody>
                  <a:tcPr marL="9525" marR="9525" marT="9525"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A6A6A6"/>
                    </a:solidFill>
                  </a:tcPr>
                </a:tc>
                <a:tc>
                  <a:txBody>
                    <a:bodyPr/>
                    <a:lstStyle/>
                    <a:p>
                      <a:pPr algn="ctr" fontAlgn="ctr"/>
                      <a:r>
                        <a:rPr lang="en-US" sz="1400" u="none" strike="noStrike">
                          <a:solidFill>
                            <a:srgbClr val="000000"/>
                          </a:solidFill>
                          <a:effectLst/>
                        </a:rPr>
                        <a:t>❌</a:t>
                      </a:r>
                    </a:p>
                  </a:txBody>
                  <a:tcPr marL="9525" marR="9525" marT="9525"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A6A6A6"/>
                    </a:solidFill>
                  </a:tcPr>
                </a:tc>
                <a:tc>
                  <a:txBody>
                    <a:bodyPr/>
                    <a:lstStyle/>
                    <a:p>
                      <a:pPr algn="ctr" fontAlgn="ctr"/>
                      <a:r>
                        <a:rPr lang="en-US" sz="1400" u="none" strike="noStrike">
                          <a:solidFill>
                            <a:srgbClr val="000000"/>
                          </a:solidFill>
                          <a:effectLst/>
                        </a:rPr>
                        <a:t>❌</a:t>
                      </a:r>
                    </a:p>
                  </a:txBody>
                  <a:tcPr marL="9525" marR="9525" marT="9525"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A6A6A6"/>
                    </a:solidFill>
                  </a:tcPr>
                </a:tc>
                <a:tc>
                  <a:txBody>
                    <a:bodyPr/>
                    <a:lstStyle/>
                    <a:p>
                      <a:pPr algn="ctr" fontAlgn="ctr"/>
                      <a:r>
                        <a:rPr lang="en-US" sz="1400" u="none" strike="noStrike">
                          <a:solidFill>
                            <a:srgbClr val="000000"/>
                          </a:solidFill>
                          <a:effectLst/>
                        </a:rPr>
                        <a:t>✅</a:t>
                      </a:r>
                    </a:p>
                  </a:txBody>
                  <a:tcPr marL="9525" marR="9525" marT="9525" marB="0" anchor="ctr">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a:noFill/>
                    </a:lnB>
                    <a:solidFill>
                      <a:srgbClr val="A6A6A6"/>
                    </a:solidFill>
                  </a:tcPr>
                </a:tc>
                <a:extLst>
                  <a:ext uri="{0D108BD9-81ED-4DB2-BD59-A6C34878D82A}">
                    <a16:rowId xmlns:a16="http://schemas.microsoft.com/office/drawing/2014/main" val="3980106686"/>
                  </a:ext>
                </a:extLst>
              </a:tr>
            </a:tbl>
          </a:graphicData>
        </a:graphic>
      </p:graphicFrame>
    </p:spTree>
    <p:extLst>
      <p:ext uri="{BB962C8B-B14F-4D97-AF65-F5344CB8AC3E}">
        <p14:creationId xmlns:p14="http://schemas.microsoft.com/office/powerpoint/2010/main" val="383235147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456257-962C-1F39-1057-B7C5EBEAAFD4}"/>
            </a:ext>
          </a:extLst>
        </p:cNvPr>
        <p:cNvGrpSpPr/>
        <p:nvPr/>
      </p:nvGrpSpPr>
      <p:grpSpPr>
        <a:xfrm>
          <a:off x="0" y="0"/>
          <a:ext cx="0" cy="0"/>
          <a:chOff x="0" y="0"/>
          <a:chExt cx="0" cy="0"/>
        </a:xfrm>
      </p:grpSpPr>
      <p:sp>
        <p:nvSpPr>
          <p:cNvPr id="8" name="TextBox 7">
            <a:extLst>
              <a:ext uri="{FF2B5EF4-FFF2-40B4-BE49-F238E27FC236}">
                <a16:creationId xmlns:a16="http://schemas.microsoft.com/office/drawing/2014/main" id="{EE43EA1B-1EA3-5D74-38A2-9CDB0927D532}"/>
              </a:ext>
            </a:extLst>
          </p:cNvPr>
          <p:cNvSpPr txBox="1"/>
          <p:nvPr/>
        </p:nvSpPr>
        <p:spPr>
          <a:xfrm>
            <a:off x="304802" y="297963"/>
            <a:ext cx="11729077" cy="461665"/>
          </a:xfrm>
          <a:prstGeom prst="rect">
            <a:avLst/>
          </a:prstGeom>
          <a:noFill/>
        </p:spPr>
        <p:txBody>
          <a:bodyPr wrap="square">
            <a:spAutoFit/>
          </a:bodyPr>
          <a:lstStyle/>
          <a:p>
            <a:pPr lvl="0" defTabSz="457182" hangingPunct="0">
              <a:defRPr sz="2800" b="0">
                <a:latin typeface="LabGrotesque-Black"/>
                <a:ea typeface="LabGrotesque-Black"/>
                <a:cs typeface="LabGrotesque-Black"/>
                <a:sym typeface="LabGrotesque-Black"/>
              </a:defRPr>
            </a:pPr>
            <a:r>
              <a:rPr lang="en-US" sz="2400" b="1" dirty="0">
                <a:solidFill>
                  <a:prstClr val="black"/>
                </a:solidFill>
                <a:latin typeface="Work Sans" pitchFamily="2" charset="77"/>
                <a:sym typeface="LabGrotesque-Black"/>
              </a:rPr>
              <a:t>Evaluation Metric 6: Toxicity</a:t>
            </a:r>
            <a:endParaRPr kumimoji="0" lang="en-US" sz="2400" b="0" i="0" u="none" strike="noStrike" kern="1200" cap="none" spc="0" normalizeH="0" baseline="0" noProof="0" dirty="0">
              <a:ln>
                <a:noFill/>
              </a:ln>
              <a:solidFill>
                <a:prstClr val="black"/>
              </a:solidFill>
              <a:effectLst/>
              <a:uLnTx/>
              <a:uFillTx/>
              <a:latin typeface="Work Sans" pitchFamily="2" charset="77"/>
              <a:sym typeface="LabGrotesque-Black"/>
            </a:endParaRPr>
          </a:p>
        </p:txBody>
      </p:sp>
      <p:pic>
        <p:nvPicPr>
          <p:cNvPr id="10" name="pasted-movie.png" descr="pasted-movie.png">
            <a:extLst>
              <a:ext uri="{FF2B5EF4-FFF2-40B4-BE49-F238E27FC236}">
                <a16:creationId xmlns:a16="http://schemas.microsoft.com/office/drawing/2014/main" id="{32BF67DD-4198-2411-6967-5E71ED8F1074}"/>
              </a:ext>
            </a:extLst>
          </p:cNvPr>
          <p:cNvPicPr>
            <a:picLocks noChangeAspect="1"/>
          </p:cNvPicPr>
          <p:nvPr/>
        </p:nvPicPr>
        <p:blipFill>
          <a:blip r:embed="rId3"/>
          <a:srcRect r="83605"/>
          <a:stretch>
            <a:fillRect/>
          </a:stretch>
        </p:blipFill>
        <p:spPr>
          <a:xfrm>
            <a:off x="11771332" y="122773"/>
            <a:ext cx="262547" cy="318005"/>
          </a:xfrm>
          <a:prstGeom prst="rect">
            <a:avLst/>
          </a:prstGeom>
          <a:ln w="3175">
            <a:miter lim="400000"/>
          </a:ln>
        </p:spPr>
      </p:pic>
      <p:sp>
        <p:nvSpPr>
          <p:cNvPr id="15" name="TextBox 14">
            <a:extLst>
              <a:ext uri="{FF2B5EF4-FFF2-40B4-BE49-F238E27FC236}">
                <a16:creationId xmlns:a16="http://schemas.microsoft.com/office/drawing/2014/main" id="{2D769285-B84E-97CC-A224-EDB5DFF50368}"/>
              </a:ext>
            </a:extLst>
          </p:cNvPr>
          <p:cNvSpPr txBox="1"/>
          <p:nvPr/>
        </p:nvSpPr>
        <p:spPr>
          <a:xfrm>
            <a:off x="237974" y="1198236"/>
            <a:ext cx="1838965"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Work Sans" pitchFamily="2" charset="77"/>
              </a:rPr>
              <a:t>Key Takeaway</a:t>
            </a:r>
            <a:endParaRPr kumimoji="0" lang="en-IN" sz="1800" b="1" i="0" u="none" strike="noStrike" kern="1200" cap="none" spc="0" normalizeH="0" baseline="0" noProof="0">
              <a:ln>
                <a:noFill/>
              </a:ln>
              <a:solidFill>
                <a:prstClr val="black"/>
              </a:solidFill>
              <a:effectLst/>
              <a:uLnTx/>
              <a:uFillTx/>
              <a:latin typeface="Work Sans" pitchFamily="2" charset="77"/>
            </a:endParaRPr>
          </a:p>
        </p:txBody>
      </p:sp>
      <p:sp>
        <p:nvSpPr>
          <p:cNvPr id="16" name="TextBox 15">
            <a:extLst>
              <a:ext uri="{FF2B5EF4-FFF2-40B4-BE49-F238E27FC236}">
                <a16:creationId xmlns:a16="http://schemas.microsoft.com/office/drawing/2014/main" id="{86E83248-1FB3-70AE-031B-6D8E7BEC26CE}"/>
              </a:ext>
            </a:extLst>
          </p:cNvPr>
          <p:cNvSpPr txBox="1"/>
          <p:nvPr/>
        </p:nvSpPr>
        <p:spPr>
          <a:xfrm>
            <a:off x="267206" y="2152825"/>
            <a:ext cx="1305165"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Work Sans" pitchFamily="2" charset="77"/>
              </a:rPr>
              <a:t>Definition</a:t>
            </a:r>
            <a:endParaRPr kumimoji="0" lang="en-IN" sz="1800" b="1" i="0" u="none" strike="noStrike" kern="1200" cap="none" spc="0" normalizeH="0" baseline="0" noProof="0">
              <a:ln>
                <a:noFill/>
              </a:ln>
              <a:solidFill>
                <a:prstClr val="black"/>
              </a:solidFill>
              <a:effectLst/>
              <a:uLnTx/>
              <a:uFillTx/>
              <a:latin typeface="Work Sans" pitchFamily="2" charset="77"/>
            </a:endParaRPr>
          </a:p>
        </p:txBody>
      </p:sp>
      <p:sp>
        <p:nvSpPr>
          <p:cNvPr id="17" name="TextBox 16">
            <a:extLst>
              <a:ext uri="{FF2B5EF4-FFF2-40B4-BE49-F238E27FC236}">
                <a16:creationId xmlns:a16="http://schemas.microsoft.com/office/drawing/2014/main" id="{E617ECED-F8A4-F350-BCFE-B9EC7C3A1D42}"/>
              </a:ext>
            </a:extLst>
          </p:cNvPr>
          <p:cNvSpPr txBox="1"/>
          <p:nvPr/>
        </p:nvSpPr>
        <p:spPr>
          <a:xfrm>
            <a:off x="111336" y="3512363"/>
            <a:ext cx="1704314" cy="646331"/>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Work Sans" pitchFamily="2" charset="77"/>
              </a:rPr>
              <a:t>Code Snippet</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Work Sans" pitchFamily="2" charset="77"/>
              </a:rPr>
              <a:t>(</a:t>
            </a:r>
            <a:r>
              <a:rPr kumimoji="0" lang="en-US" sz="1800" b="1" i="0" u="none" strike="noStrike" kern="1200" cap="none" spc="0" normalizeH="0" baseline="0" noProof="0" err="1">
                <a:ln>
                  <a:noFill/>
                </a:ln>
                <a:solidFill>
                  <a:prstClr val="black"/>
                </a:solidFill>
                <a:effectLst/>
                <a:uLnTx/>
                <a:uFillTx/>
                <a:latin typeface="Work Sans" pitchFamily="2" charset="77"/>
              </a:rPr>
              <a:t>DeepEval</a:t>
            </a:r>
            <a:r>
              <a:rPr kumimoji="0" lang="en-US" sz="1800" b="1" i="0" u="none" strike="noStrike" kern="1200" cap="none" spc="0" normalizeH="0" baseline="0" noProof="0">
                <a:ln>
                  <a:noFill/>
                </a:ln>
                <a:solidFill>
                  <a:prstClr val="black"/>
                </a:solidFill>
                <a:effectLst/>
                <a:uLnTx/>
                <a:uFillTx/>
                <a:latin typeface="Work Sans" pitchFamily="2" charset="77"/>
              </a:rPr>
              <a:t>)</a:t>
            </a:r>
            <a:endParaRPr kumimoji="0" lang="en-IN" sz="1800" b="1" i="0" u="none" strike="noStrike" kern="1200" cap="none" spc="0" normalizeH="0" baseline="0" noProof="0">
              <a:ln>
                <a:noFill/>
              </a:ln>
              <a:solidFill>
                <a:prstClr val="black"/>
              </a:solidFill>
              <a:effectLst/>
              <a:uLnTx/>
              <a:uFillTx/>
              <a:latin typeface="Work Sans" pitchFamily="2" charset="77"/>
            </a:endParaRPr>
          </a:p>
        </p:txBody>
      </p:sp>
      <p:sp>
        <p:nvSpPr>
          <p:cNvPr id="18" name="TextBox 17">
            <a:extLst>
              <a:ext uri="{FF2B5EF4-FFF2-40B4-BE49-F238E27FC236}">
                <a16:creationId xmlns:a16="http://schemas.microsoft.com/office/drawing/2014/main" id="{603AC9EA-A3D1-EA6D-B3E6-18D0560128E6}"/>
              </a:ext>
            </a:extLst>
          </p:cNvPr>
          <p:cNvSpPr txBox="1"/>
          <p:nvPr/>
        </p:nvSpPr>
        <p:spPr>
          <a:xfrm>
            <a:off x="237974" y="5475098"/>
            <a:ext cx="3275256"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Work Sans" pitchFamily="2" charset="77"/>
              </a:rPr>
              <a:t>Relative Cost of Evaluation</a:t>
            </a:r>
            <a:endParaRPr kumimoji="0" lang="en-IN" sz="1800" b="1" i="0" u="none" strike="noStrike" kern="1200" cap="none" spc="0" normalizeH="0" baseline="0" noProof="0">
              <a:ln>
                <a:noFill/>
              </a:ln>
              <a:solidFill>
                <a:prstClr val="black"/>
              </a:solidFill>
              <a:effectLst/>
              <a:uLnTx/>
              <a:uFillTx/>
              <a:latin typeface="Work Sans" pitchFamily="2" charset="77"/>
            </a:endParaRPr>
          </a:p>
        </p:txBody>
      </p:sp>
      <p:sp>
        <p:nvSpPr>
          <p:cNvPr id="19" name="TextBox 18">
            <a:extLst>
              <a:ext uri="{FF2B5EF4-FFF2-40B4-BE49-F238E27FC236}">
                <a16:creationId xmlns:a16="http://schemas.microsoft.com/office/drawing/2014/main" id="{B7418D21-EC13-2198-011C-DEC1B65B86DC}"/>
              </a:ext>
            </a:extLst>
          </p:cNvPr>
          <p:cNvSpPr txBox="1"/>
          <p:nvPr/>
        </p:nvSpPr>
        <p:spPr>
          <a:xfrm>
            <a:off x="267206" y="4871901"/>
            <a:ext cx="986167"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Work Sans" pitchFamily="2" charset="77"/>
              </a:rPr>
              <a:t>Output</a:t>
            </a:r>
            <a:endParaRPr kumimoji="0" lang="en-IN" sz="1800" b="1" i="0" u="none" strike="noStrike" kern="1200" cap="none" spc="0" normalizeH="0" baseline="0" noProof="0">
              <a:ln>
                <a:noFill/>
              </a:ln>
              <a:solidFill>
                <a:prstClr val="black"/>
              </a:solidFill>
              <a:effectLst/>
              <a:uLnTx/>
              <a:uFillTx/>
              <a:latin typeface="Work Sans" pitchFamily="2" charset="77"/>
            </a:endParaRPr>
          </a:p>
        </p:txBody>
      </p:sp>
      <p:sp>
        <p:nvSpPr>
          <p:cNvPr id="20" name="TextBox 19">
            <a:extLst>
              <a:ext uri="{FF2B5EF4-FFF2-40B4-BE49-F238E27FC236}">
                <a16:creationId xmlns:a16="http://schemas.microsoft.com/office/drawing/2014/main" id="{CFB5E311-278D-7FE3-26D6-F26AA6CD5EC9}"/>
              </a:ext>
            </a:extLst>
          </p:cNvPr>
          <p:cNvSpPr txBox="1"/>
          <p:nvPr/>
        </p:nvSpPr>
        <p:spPr>
          <a:xfrm>
            <a:off x="2213810" y="4840094"/>
            <a:ext cx="6141450" cy="30777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Work Sans" pitchFamily="2" charset="77"/>
              </a:rPr>
              <a:t>1.0</a:t>
            </a:r>
            <a:endParaRPr kumimoji="0" lang="en-IN" sz="1400" b="1" i="0" u="none" strike="noStrike" kern="1200" cap="none" spc="0" normalizeH="0" baseline="0" noProof="0">
              <a:ln>
                <a:noFill/>
              </a:ln>
              <a:solidFill>
                <a:prstClr val="black"/>
              </a:solidFill>
              <a:effectLst/>
              <a:uLnTx/>
              <a:uFillTx/>
              <a:latin typeface="Work Sans" pitchFamily="2" charset="77"/>
            </a:endParaRPr>
          </a:p>
        </p:txBody>
      </p:sp>
      <p:pic>
        <p:nvPicPr>
          <p:cNvPr id="21" name="Picture 20">
            <a:extLst>
              <a:ext uri="{FF2B5EF4-FFF2-40B4-BE49-F238E27FC236}">
                <a16:creationId xmlns:a16="http://schemas.microsoft.com/office/drawing/2014/main" id="{8DECA116-E19B-8EEC-99E7-1BCC70FAA599}"/>
              </a:ext>
            </a:extLst>
          </p:cNvPr>
          <p:cNvPicPr>
            <a:picLocks noChangeAspect="1"/>
          </p:cNvPicPr>
          <p:nvPr/>
        </p:nvPicPr>
        <p:blipFill>
          <a:blip r:embed="rId4"/>
          <a:stretch>
            <a:fillRect/>
          </a:stretch>
        </p:blipFill>
        <p:spPr>
          <a:xfrm>
            <a:off x="2213806" y="2833456"/>
            <a:ext cx="6296540" cy="1727146"/>
          </a:xfrm>
          <a:prstGeom prst="rect">
            <a:avLst/>
          </a:prstGeom>
        </p:spPr>
      </p:pic>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60E16854-81CF-9212-9B9F-740E888C99DB}"/>
                  </a:ext>
                </a:extLst>
              </p:cNvPr>
              <p:cNvSpPr txBox="1"/>
              <p:nvPr/>
            </p:nvSpPr>
            <p:spPr>
              <a:xfrm>
                <a:off x="2213806" y="2064674"/>
                <a:ext cx="3029291" cy="447302"/>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𝑇𝑜𝑥𝑖𝑐𝑖𝑡𝑦</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m:t>
                      </m:r>
                      <m:f>
                        <m:fPr>
                          <m:ctrlP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ctrlPr>
                        </m:fPr>
                        <m:num>
                          <m:r>
                            <a:rPr kumimoji="0" lang="en-IN" sz="1400" b="0" i="1" u="none" strike="noStrike" kern="1200" cap="none" spc="0" normalizeH="0" baseline="0" noProof="0">
                              <a:ln>
                                <a:noFill/>
                              </a:ln>
                              <a:solidFill>
                                <a:prstClr val="black"/>
                              </a:solidFill>
                              <a:effectLst/>
                              <a:uLnTx/>
                              <a:uFillTx/>
                              <a:latin typeface="Cambria Math" panose="02040503050406030204" pitchFamily="18" charset="0"/>
                            </a:rPr>
                            <m:t>𝑁𝑢𝑚𝑏𝑒𝑟</m:t>
                          </m:r>
                          <m:r>
                            <a:rPr kumimoji="0" lang="en-IN" sz="1400" b="0" i="1" u="none" strike="noStrike" kern="1200" cap="none" spc="0" normalizeH="0" baseline="0" noProof="0">
                              <a:ln>
                                <a:noFill/>
                              </a:ln>
                              <a:solidFill>
                                <a:prstClr val="black"/>
                              </a:solidFill>
                              <a:effectLst/>
                              <a:uLnTx/>
                              <a:uFillTx/>
                              <a:latin typeface="Cambria Math" panose="02040503050406030204" pitchFamily="18" charset="0"/>
                            </a:rPr>
                            <m:t> </m:t>
                          </m:r>
                          <m:r>
                            <a:rPr kumimoji="0" lang="en-IN" sz="1400" b="0" i="1" u="none" strike="noStrike" kern="1200" cap="none" spc="0" normalizeH="0" baseline="0" noProof="0">
                              <a:ln>
                                <a:noFill/>
                              </a:ln>
                              <a:solidFill>
                                <a:prstClr val="black"/>
                              </a:solidFill>
                              <a:effectLst/>
                              <a:uLnTx/>
                              <a:uFillTx/>
                              <a:latin typeface="Cambria Math" panose="02040503050406030204" pitchFamily="18" charset="0"/>
                            </a:rPr>
                            <m:t>𝑜𝑓</m:t>
                          </m:r>
                          <m:r>
                            <a:rPr kumimoji="0" lang="en-IN" sz="1400" b="0" i="1" u="none" strike="noStrike" kern="1200" cap="none" spc="0" normalizeH="0" baseline="0" noProof="0">
                              <a:ln>
                                <a:noFill/>
                              </a:ln>
                              <a:solidFill>
                                <a:prstClr val="black"/>
                              </a:solidFill>
                              <a:effectLst/>
                              <a:uLnTx/>
                              <a:uFillTx/>
                              <a:latin typeface="Cambria Math" panose="02040503050406030204" pitchFamily="18" charset="0"/>
                            </a:rPr>
                            <m:t> </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𝑡𝑜𝑥𝑖𝑐</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 </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𝑜𝑝𝑖𝑛𝑖𝑜𝑛𝑠</m:t>
                          </m:r>
                        </m:num>
                        <m:den>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𝑇𝑜𝑡𝑎𝑙</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 </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𝑛𝑢𝑚𝑏𝑒𝑟</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 </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𝑜𝑓</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 </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𝑜𝑝𝑖𝑛𝑖𝑜𝑛𝑠</m:t>
                          </m:r>
                        </m:den>
                      </m:f>
                    </m:oMath>
                  </m:oMathPara>
                </a14:m>
                <a:endParaRPr kumimoji="0" lang="en-IN" sz="1400" b="0" i="0" u="none" strike="noStrike" kern="1200" cap="none" spc="0" normalizeH="0" baseline="0" noProof="0">
                  <a:ln>
                    <a:noFill/>
                  </a:ln>
                  <a:solidFill>
                    <a:prstClr val="black"/>
                  </a:solidFill>
                  <a:effectLst/>
                  <a:uLnTx/>
                  <a:uFillTx/>
                  <a:latin typeface="Work Sans" pitchFamily="2" charset="77"/>
                </a:endParaRPr>
              </a:p>
            </p:txBody>
          </p:sp>
        </mc:Choice>
        <mc:Fallback xmlns="">
          <p:sp>
            <p:nvSpPr>
              <p:cNvPr id="22" name="TextBox 21">
                <a:extLst>
                  <a:ext uri="{FF2B5EF4-FFF2-40B4-BE49-F238E27FC236}">
                    <a16:creationId xmlns:a16="http://schemas.microsoft.com/office/drawing/2014/main" id="{60E16854-81CF-9212-9B9F-740E888C99DB}"/>
                  </a:ext>
                </a:extLst>
              </p:cNvPr>
              <p:cNvSpPr txBox="1">
                <a:spLocks noRot="1" noChangeAspect="1" noMove="1" noResize="1" noEditPoints="1" noAdjustHandles="1" noChangeArrowheads="1" noChangeShapeType="1" noTextEdit="1"/>
              </p:cNvSpPr>
              <p:nvPr/>
            </p:nvSpPr>
            <p:spPr>
              <a:xfrm>
                <a:off x="2213806" y="2064674"/>
                <a:ext cx="3029291" cy="447302"/>
              </a:xfrm>
              <a:prstGeom prst="rect">
                <a:avLst/>
              </a:prstGeom>
              <a:blipFill>
                <a:blip r:embed="rId5"/>
                <a:stretch>
                  <a:fillRect l="-1674" t="-8333" r="-1674" b="-19444"/>
                </a:stretch>
              </a:blipFill>
            </p:spPr>
            <p:txBody>
              <a:bodyPr/>
              <a:lstStyle/>
              <a:p>
                <a:r>
                  <a:rPr lang="en-US">
                    <a:noFill/>
                  </a:rPr>
                  <a:t> </a:t>
                </a:r>
              </a:p>
            </p:txBody>
          </p:sp>
        </mc:Fallback>
      </mc:AlternateContent>
      <p:sp>
        <p:nvSpPr>
          <p:cNvPr id="23" name="TextBox 22">
            <a:extLst>
              <a:ext uri="{FF2B5EF4-FFF2-40B4-BE49-F238E27FC236}">
                <a16:creationId xmlns:a16="http://schemas.microsoft.com/office/drawing/2014/main" id="{18BA5273-FF7C-524A-7138-35CFF41ACC40}"/>
              </a:ext>
            </a:extLst>
          </p:cNvPr>
          <p:cNvSpPr txBox="1"/>
          <p:nvPr/>
        </p:nvSpPr>
        <p:spPr>
          <a:xfrm>
            <a:off x="3768214" y="5475098"/>
            <a:ext cx="6159058" cy="892552"/>
          </a:xfrm>
          <a:prstGeom prst="rect">
            <a:avLst/>
          </a:prstGeom>
          <a:noFill/>
        </p:spPr>
        <p:txBody>
          <a:bodyPr wrap="none" lIns="91440" tIns="45720" rIns="91440" bIns="45720" rtlCol="0" anchor="t">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Work Sans" pitchFamily="2" charset="77"/>
              </a:rPr>
              <a:t>Medium to large as multiple LLM calls are involved </a:t>
            </a:r>
            <a:endParaRPr kumimoji="0" lang="en-US" sz="1400" b="0" i="1" u="none" strike="noStrike" kern="1200" cap="none" spc="0" normalizeH="0" baseline="0" noProof="0" dirty="0">
              <a:ln>
                <a:noFill/>
              </a:ln>
              <a:solidFill>
                <a:prstClr val="black"/>
              </a:solidFill>
              <a:effectLst/>
              <a:uLnTx/>
              <a:uFillTx/>
              <a:latin typeface="Work Sans" pitchFamily="2" charset="77"/>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dirty="0">
                <a:ln>
                  <a:noFill/>
                </a:ln>
                <a:solidFill>
                  <a:prstClr val="black"/>
                </a:solidFill>
                <a:effectLst/>
                <a:uLnTx/>
                <a:uFillTx/>
                <a:latin typeface="Work Sans" pitchFamily="2" charset="77"/>
              </a:rPr>
              <a:t>By default it’s 3 (1. Call to generate all the opinions in the generated answer</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dirty="0">
                <a:ln>
                  <a:noFill/>
                </a:ln>
                <a:solidFill>
                  <a:prstClr val="black"/>
                </a:solidFill>
                <a:effectLst/>
                <a:uLnTx/>
                <a:uFillTx/>
                <a:latin typeface="Work Sans" pitchFamily="2" charset="77"/>
              </a:rPr>
              <a:t>	   2. Checks which opinions are toxic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dirty="0">
                <a:ln>
                  <a:noFill/>
                </a:ln>
                <a:solidFill>
                  <a:prstClr val="black"/>
                </a:solidFill>
                <a:effectLst/>
                <a:uLnTx/>
                <a:uFillTx/>
                <a:latin typeface="Work Sans" pitchFamily="2" charset="77"/>
              </a:rPr>
              <a:t>	   3. Generates a reason for the score calculated given the toxic opinions)</a:t>
            </a:r>
          </a:p>
        </p:txBody>
      </p:sp>
      <p:graphicFrame>
        <p:nvGraphicFramePr>
          <p:cNvPr id="24" name="Table 23">
            <a:extLst>
              <a:ext uri="{FF2B5EF4-FFF2-40B4-BE49-F238E27FC236}">
                <a16:creationId xmlns:a16="http://schemas.microsoft.com/office/drawing/2014/main" id="{7091A672-FF25-972A-D117-49FE60E1CE4A}"/>
              </a:ext>
            </a:extLst>
          </p:cNvPr>
          <p:cNvGraphicFramePr>
            <a:graphicFrameLocks noGrp="1"/>
          </p:cNvGraphicFramePr>
          <p:nvPr/>
        </p:nvGraphicFramePr>
        <p:xfrm>
          <a:off x="6555893" y="1094019"/>
          <a:ext cx="5521943" cy="622490"/>
        </p:xfrm>
        <a:graphic>
          <a:graphicData uri="http://schemas.openxmlformats.org/drawingml/2006/table">
            <a:tbl>
              <a:tblPr/>
              <a:tblGrid>
                <a:gridCol w="949085">
                  <a:extLst>
                    <a:ext uri="{9D8B030D-6E8A-4147-A177-3AD203B41FA5}">
                      <a16:colId xmlns:a16="http://schemas.microsoft.com/office/drawing/2014/main" val="2794659114"/>
                    </a:ext>
                  </a:extLst>
                </a:gridCol>
                <a:gridCol w="1318856">
                  <a:extLst>
                    <a:ext uri="{9D8B030D-6E8A-4147-A177-3AD203B41FA5}">
                      <a16:colId xmlns:a16="http://schemas.microsoft.com/office/drawing/2014/main" val="242916802"/>
                    </a:ext>
                  </a:extLst>
                </a:gridCol>
                <a:gridCol w="1121644">
                  <a:extLst>
                    <a:ext uri="{9D8B030D-6E8A-4147-A177-3AD203B41FA5}">
                      <a16:colId xmlns:a16="http://schemas.microsoft.com/office/drawing/2014/main" val="3098690350"/>
                    </a:ext>
                  </a:extLst>
                </a:gridCol>
                <a:gridCol w="949085">
                  <a:extLst>
                    <a:ext uri="{9D8B030D-6E8A-4147-A177-3AD203B41FA5}">
                      <a16:colId xmlns:a16="http://schemas.microsoft.com/office/drawing/2014/main" val="3097957632"/>
                    </a:ext>
                  </a:extLst>
                </a:gridCol>
                <a:gridCol w="1183273">
                  <a:extLst>
                    <a:ext uri="{9D8B030D-6E8A-4147-A177-3AD203B41FA5}">
                      <a16:colId xmlns:a16="http://schemas.microsoft.com/office/drawing/2014/main" val="2812707819"/>
                    </a:ext>
                  </a:extLst>
                </a:gridCol>
              </a:tblGrid>
              <a:tr h="311245">
                <a:tc>
                  <a:txBody>
                    <a:bodyPr/>
                    <a:lstStyle/>
                    <a:p>
                      <a:pPr algn="ctr" fontAlgn="b"/>
                      <a:r>
                        <a:rPr lang="en-IN" sz="1100" b="1" i="0" u="none" strike="noStrike">
                          <a:solidFill>
                            <a:srgbClr val="FFFFFF"/>
                          </a:solidFill>
                          <a:effectLst/>
                          <a:latin typeface="Aptos Narrow"/>
                        </a:rPr>
                        <a:t>User Question</a:t>
                      </a:r>
                    </a:p>
                  </a:txBody>
                  <a:tcPr marL="0" marR="0" marT="0" marB="0" anchor="b">
                    <a:lnL>
                      <a:noFill/>
                    </a:lnL>
                    <a:lnR w="635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000000"/>
                    </a:solidFill>
                  </a:tcPr>
                </a:tc>
                <a:tc>
                  <a:txBody>
                    <a:bodyPr/>
                    <a:lstStyle/>
                    <a:p>
                      <a:pPr algn="ctr" fontAlgn="b"/>
                      <a:r>
                        <a:rPr lang="en-IN" sz="1100" b="1" i="0" u="none" strike="noStrike">
                          <a:solidFill>
                            <a:srgbClr val="FFFFFF"/>
                          </a:solidFill>
                          <a:effectLst/>
                          <a:latin typeface="Aptos Narrow"/>
                        </a:rPr>
                        <a:t>Ground Truth Context</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000000"/>
                    </a:solidFill>
                  </a:tcPr>
                </a:tc>
                <a:tc>
                  <a:txBody>
                    <a:bodyPr/>
                    <a:lstStyle/>
                    <a:p>
                      <a:pPr algn="ctr" fontAlgn="b"/>
                      <a:r>
                        <a:rPr lang="en-IN" sz="1100" b="1" i="0" u="none" strike="noStrike">
                          <a:solidFill>
                            <a:srgbClr val="FFFFFF"/>
                          </a:solidFill>
                          <a:effectLst/>
                          <a:latin typeface="Aptos Narrow"/>
                        </a:rPr>
                        <a:t>Retrieved Context</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000000"/>
                    </a:solidFill>
                  </a:tcPr>
                </a:tc>
                <a:tc>
                  <a:txBody>
                    <a:bodyPr/>
                    <a:lstStyle/>
                    <a:p>
                      <a:pPr algn="ctr" fontAlgn="b"/>
                      <a:r>
                        <a:rPr lang="en-IN" sz="1100" b="1" i="0" u="none" strike="noStrike">
                          <a:solidFill>
                            <a:srgbClr val="FFFFFF"/>
                          </a:solidFill>
                          <a:effectLst/>
                          <a:latin typeface="Aptos Narrow"/>
                        </a:rPr>
                        <a:t>Actual Answer</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000000"/>
                    </a:solidFill>
                  </a:tcPr>
                </a:tc>
                <a:tc>
                  <a:txBody>
                    <a:bodyPr/>
                    <a:lstStyle/>
                    <a:p>
                      <a:pPr algn="ctr" fontAlgn="b"/>
                      <a:r>
                        <a:rPr lang="en-IN" sz="1100" b="1" i="0" u="none" strike="noStrike">
                          <a:solidFill>
                            <a:srgbClr val="FFFFFF"/>
                          </a:solidFill>
                          <a:effectLst/>
                          <a:latin typeface="Aptos Narrow"/>
                        </a:rPr>
                        <a:t>Generated Answer</a:t>
                      </a:r>
                    </a:p>
                  </a:txBody>
                  <a:tcPr marL="0" marR="0" marT="0" marB="0" anchor="b">
                    <a:lnL w="6350" cap="flat" cmpd="sng" algn="ctr">
                      <a:solidFill>
                        <a:srgbClr val="FFFFFF"/>
                      </a:solidFill>
                      <a:prstDash val="solid"/>
                      <a:round/>
                      <a:headEnd type="none" w="med" len="med"/>
                      <a:tailEnd type="none" w="med" len="med"/>
                    </a:lnL>
                    <a:lnR>
                      <a:noFill/>
                    </a:lnR>
                    <a:lnT>
                      <a:noFill/>
                    </a:lnT>
                    <a:lnB w="6350" cap="flat" cmpd="sng" algn="ctr">
                      <a:solidFill>
                        <a:srgbClr val="FFFFFF"/>
                      </a:solidFill>
                      <a:prstDash val="solid"/>
                      <a:round/>
                      <a:headEnd type="none" w="med" len="med"/>
                      <a:tailEnd type="none" w="med" len="med"/>
                    </a:lnB>
                    <a:solidFill>
                      <a:srgbClr val="000000"/>
                    </a:solidFill>
                  </a:tcPr>
                </a:tc>
                <a:extLst>
                  <a:ext uri="{0D108BD9-81ED-4DB2-BD59-A6C34878D82A}">
                    <a16:rowId xmlns:a16="http://schemas.microsoft.com/office/drawing/2014/main" val="2457048537"/>
                  </a:ext>
                </a:extLst>
              </a:tr>
              <a:tr h="311245">
                <a:tc>
                  <a:txBody>
                    <a:bodyPr/>
                    <a:lstStyle/>
                    <a:p>
                      <a:pPr algn="ctr" fontAlgn="ctr"/>
                      <a:r>
                        <a:rPr lang="en-US" sz="1400" u="none" strike="noStrike">
                          <a:solidFill>
                            <a:srgbClr val="000000"/>
                          </a:solidFill>
                          <a:effectLst/>
                        </a:rPr>
                        <a:t>❌</a:t>
                      </a:r>
                    </a:p>
                  </a:txBody>
                  <a:tcPr marL="9525" marR="9525" marT="9525" marB="0" anchor="ctr">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A6A6A6"/>
                    </a:solidFill>
                  </a:tcPr>
                </a:tc>
                <a:tc>
                  <a:txBody>
                    <a:bodyPr/>
                    <a:lstStyle/>
                    <a:p>
                      <a:pPr algn="ctr" fontAlgn="ctr"/>
                      <a:r>
                        <a:rPr lang="en-US" sz="1400" u="none" strike="noStrike">
                          <a:solidFill>
                            <a:srgbClr val="000000"/>
                          </a:solidFill>
                          <a:effectLst/>
                        </a:rPr>
                        <a:t>❌</a:t>
                      </a:r>
                    </a:p>
                  </a:txBody>
                  <a:tcPr marL="9525" marR="9525" marT="9525"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A6A6A6"/>
                    </a:solidFill>
                  </a:tcPr>
                </a:tc>
                <a:tc>
                  <a:txBody>
                    <a:bodyPr/>
                    <a:lstStyle/>
                    <a:p>
                      <a:pPr algn="ctr" fontAlgn="ctr"/>
                      <a:r>
                        <a:rPr lang="en-US" sz="1400" u="none" strike="noStrike">
                          <a:solidFill>
                            <a:srgbClr val="000000"/>
                          </a:solidFill>
                          <a:effectLst/>
                        </a:rPr>
                        <a:t>❌</a:t>
                      </a:r>
                    </a:p>
                  </a:txBody>
                  <a:tcPr marL="9525" marR="9525" marT="9525"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A6A6A6"/>
                    </a:solidFill>
                  </a:tcPr>
                </a:tc>
                <a:tc>
                  <a:txBody>
                    <a:bodyPr/>
                    <a:lstStyle/>
                    <a:p>
                      <a:pPr algn="ctr" fontAlgn="ctr"/>
                      <a:r>
                        <a:rPr lang="en-US" sz="1400" u="none" strike="noStrike">
                          <a:solidFill>
                            <a:srgbClr val="000000"/>
                          </a:solidFill>
                          <a:effectLst/>
                        </a:rPr>
                        <a:t>❌</a:t>
                      </a:r>
                    </a:p>
                  </a:txBody>
                  <a:tcPr marL="9525" marR="9525" marT="9525"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A6A6A6"/>
                    </a:solidFill>
                  </a:tcPr>
                </a:tc>
                <a:tc>
                  <a:txBody>
                    <a:bodyPr/>
                    <a:lstStyle/>
                    <a:p>
                      <a:pPr algn="ctr" fontAlgn="ctr"/>
                      <a:r>
                        <a:rPr lang="en-US" sz="1400" u="none" strike="noStrike">
                          <a:solidFill>
                            <a:srgbClr val="000000"/>
                          </a:solidFill>
                          <a:effectLst/>
                        </a:rPr>
                        <a:t>✅</a:t>
                      </a:r>
                    </a:p>
                  </a:txBody>
                  <a:tcPr marL="9525" marR="9525" marT="9525" marB="0" anchor="ctr">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a:noFill/>
                    </a:lnB>
                    <a:solidFill>
                      <a:srgbClr val="A6A6A6"/>
                    </a:solidFill>
                  </a:tcPr>
                </a:tc>
                <a:extLst>
                  <a:ext uri="{0D108BD9-81ED-4DB2-BD59-A6C34878D82A}">
                    <a16:rowId xmlns:a16="http://schemas.microsoft.com/office/drawing/2014/main" val="3980106686"/>
                  </a:ext>
                </a:extLst>
              </a:tr>
            </a:tbl>
          </a:graphicData>
        </a:graphic>
      </p:graphicFrame>
      <p:sp>
        <p:nvSpPr>
          <p:cNvPr id="25" name="TextBox 24">
            <a:extLst>
              <a:ext uri="{FF2B5EF4-FFF2-40B4-BE49-F238E27FC236}">
                <a16:creationId xmlns:a16="http://schemas.microsoft.com/office/drawing/2014/main" id="{188B49AB-7AF3-2514-DD11-B699130C4B4A}"/>
              </a:ext>
            </a:extLst>
          </p:cNvPr>
          <p:cNvSpPr txBox="1"/>
          <p:nvPr/>
        </p:nvSpPr>
        <p:spPr>
          <a:xfrm>
            <a:off x="2270254" y="1104873"/>
            <a:ext cx="3940975" cy="738664"/>
          </a:xfrm>
          <a:prstGeom prst="rect">
            <a:avLst/>
          </a:prstGeom>
          <a:noFill/>
        </p:spPr>
        <p:txBody>
          <a:bodyPr wrap="square" lIns="91440" tIns="45720" rIns="91440" bIns="45720" rtlCol="0" anchor="t">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Work Sans" pitchFamily="2" charset="77"/>
              </a:rPr>
              <a:t>Measures how toxic the generated response is, in terms of number of opinions.</a:t>
            </a:r>
          </a:p>
        </p:txBody>
      </p:sp>
    </p:spTree>
    <p:extLst>
      <p:ext uri="{BB962C8B-B14F-4D97-AF65-F5344CB8AC3E}">
        <p14:creationId xmlns:p14="http://schemas.microsoft.com/office/powerpoint/2010/main" val="38037356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DD5379-88AB-2862-5009-A3F9483E9E9F}"/>
            </a:ext>
          </a:extLst>
        </p:cNvPr>
        <p:cNvGrpSpPr/>
        <p:nvPr/>
      </p:nvGrpSpPr>
      <p:grpSpPr>
        <a:xfrm>
          <a:off x="0" y="0"/>
          <a:ext cx="0" cy="0"/>
          <a:chOff x="0" y="0"/>
          <a:chExt cx="0" cy="0"/>
        </a:xfrm>
      </p:grpSpPr>
      <p:sp>
        <p:nvSpPr>
          <p:cNvPr id="25" name="Text Placeholder 2">
            <a:extLst>
              <a:ext uri="{FF2B5EF4-FFF2-40B4-BE49-F238E27FC236}">
                <a16:creationId xmlns:a16="http://schemas.microsoft.com/office/drawing/2014/main" id="{C8581B85-10C9-94B7-55C9-071A9B335039}"/>
              </a:ext>
            </a:extLst>
          </p:cNvPr>
          <p:cNvSpPr txBox="1">
            <a:spLocks/>
          </p:cNvSpPr>
          <p:nvPr/>
        </p:nvSpPr>
        <p:spPr>
          <a:xfrm>
            <a:off x="1610359" y="5562212"/>
            <a:ext cx="10429907" cy="524968"/>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kumimoji="1" sz="1600" kern="1200">
                <a:solidFill>
                  <a:schemeClr val="tx1"/>
                </a:solidFill>
                <a:latin typeface="Meiryo UI" panose="020B0604030504040204" pitchFamily="50" charset="-128"/>
                <a:ea typeface="Meiryo UI"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1" lang="en-IN" sz="1600" b="0" i="0" u="none" strike="noStrike" kern="1200" cap="none" spc="0" normalizeH="0" baseline="0" noProof="0">
              <a:ln>
                <a:noFill/>
              </a:ln>
              <a:solidFill>
                <a:srgbClr val="000000"/>
              </a:solidFill>
              <a:effectLst/>
              <a:uLnTx/>
              <a:uFillTx/>
              <a:latin typeface="Work Sans" pitchFamily="2" charset="77"/>
            </a:endParaRPr>
          </a:p>
        </p:txBody>
      </p:sp>
      <p:sp>
        <p:nvSpPr>
          <p:cNvPr id="26" name="Text Placeholder 4">
            <a:extLst>
              <a:ext uri="{FF2B5EF4-FFF2-40B4-BE49-F238E27FC236}">
                <a16:creationId xmlns:a16="http://schemas.microsoft.com/office/drawing/2014/main" id="{889C425C-3EBC-7925-9308-3505A4056CB0}"/>
              </a:ext>
            </a:extLst>
          </p:cNvPr>
          <p:cNvSpPr txBox="1">
            <a:spLocks/>
          </p:cNvSpPr>
          <p:nvPr/>
        </p:nvSpPr>
        <p:spPr>
          <a:xfrm>
            <a:off x="468302" y="1323853"/>
            <a:ext cx="3513764" cy="1073999"/>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kumimoji="1" sz="1600" kern="1200">
                <a:solidFill>
                  <a:schemeClr val="tx1"/>
                </a:solidFill>
                <a:latin typeface="Meiryo UI" panose="020B0604030504040204" pitchFamily="50" charset="-128"/>
                <a:ea typeface="Meiryo UI"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en-US" sz="1600" b="0" i="0" u="none" strike="noStrike" kern="1200" cap="none" spc="0" normalizeH="0" baseline="0" noProof="0" dirty="0">
                <a:ln>
                  <a:noFill/>
                </a:ln>
                <a:solidFill>
                  <a:srgbClr val="000000"/>
                </a:solidFill>
                <a:effectLst/>
                <a:uLnTx/>
                <a:uFillTx/>
                <a:latin typeface="Work Sans" pitchFamily="2" charset="77"/>
              </a:rPr>
              <a:t>Retrieval Augmented Generation (aka RAG) is how it’ll</a:t>
            </a:r>
            <a:r>
              <a:rPr kumimoji="1" lang="en-US" sz="1600" b="0" i="0" u="none" strike="noStrike" kern="1200" cap="none" spc="0" normalizeH="0" noProof="0" dirty="0">
                <a:ln>
                  <a:noFill/>
                </a:ln>
                <a:solidFill>
                  <a:srgbClr val="000000"/>
                </a:solidFill>
                <a:effectLst/>
                <a:uLnTx/>
                <a:uFillTx/>
                <a:latin typeface="Work Sans" pitchFamily="2" charset="77"/>
              </a:rPr>
              <a:t> work</a:t>
            </a:r>
            <a:r>
              <a:rPr kumimoji="1" lang="en-US" sz="1600" b="0" i="0" u="none" strike="noStrike" kern="1200" cap="none" spc="0" normalizeH="0" baseline="0" noProof="0" dirty="0">
                <a:ln>
                  <a:noFill/>
                </a:ln>
                <a:solidFill>
                  <a:srgbClr val="000000"/>
                </a:solidFill>
                <a:effectLst/>
                <a:uLnTx/>
                <a:uFillTx/>
                <a:latin typeface="Work Sans" pitchFamily="2" charset="77"/>
              </a:rPr>
              <a:t>. </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1" lang="en-US" sz="1600" b="1" i="0" u="none" strike="noStrike" kern="1200" cap="none" spc="0" normalizeH="0" baseline="0" noProof="0" dirty="0">
              <a:ln>
                <a:noFill/>
              </a:ln>
              <a:solidFill>
                <a:srgbClr val="000000"/>
              </a:solidFill>
              <a:effectLst/>
              <a:uLnTx/>
              <a:uFillTx/>
              <a:latin typeface="Work Sans" pitchFamily="2" charset="77"/>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en-US" sz="1600" b="1" i="0" u="none" strike="noStrike" kern="1200" cap="none" spc="0" normalizeH="0" baseline="0" noProof="0" dirty="0">
                <a:ln>
                  <a:noFill/>
                </a:ln>
                <a:solidFill>
                  <a:srgbClr val="000000"/>
                </a:solidFill>
                <a:effectLst/>
                <a:uLnTx/>
                <a:uFillTx/>
                <a:latin typeface="Work Sans" pitchFamily="2" charset="77"/>
              </a:rPr>
              <a:t>Let’s expand our flow.</a:t>
            </a:r>
            <a:endParaRPr kumimoji="1" lang="en-IN" sz="1600" b="1" i="0" u="none" strike="noStrike" kern="1200" cap="none" spc="0" normalizeH="0" baseline="0" noProof="0" dirty="0">
              <a:ln>
                <a:noFill/>
              </a:ln>
              <a:solidFill>
                <a:srgbClr val="000000"/>
              </a:solidFill>
              <a:effectLst/>
              <a:uLnTx/>
              <a:uFillTx/>
              <a:latin typeface="Work Sans" pitchFamily="2" charset="77"/>
            </a:endParaRPr>
          </a:p>
        </p:txBody>
      </p:sp>
      <p:graphicFrame>
        <p:nvGraphicFramePr>
          <p:cNvPr id="27" name="Diagram 26">
            <a:extLst>
              <a:ext uri="{FF2B5EF4-FFF2-40B4-BE49-F238E27FC236}">
                <a16:creationId xmlns:a16="http://schemas.microsoft.com/office/drawing/2014/main" id="{752AC8A5-335A-92D4-32F7-9BB4D04BCAA7}"/>
              </a:ext>
            </a:extLst>
          </p:cNvPr>
          <p:cNvGraphicFramePr/>
          <p:nvPr>
            <p:extLst>
              <p:ext uri="{D42A27DB-BD31-4B8C-83A1-F6EECF244321}">
                <p14:modId xmlns:p14="http://schemas.microsoft.com/office/powerpoint/2010/main" val="1323247919"/>
              </p:ext>
            </p:extLst>
          </p:nvPr>
        </p:nvGraphicFramePr>
        <p:xfrm>
          <a:off x="4460240" y="3337966"/>
          <a:ext cx="5486400" cy="19432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28" name="Diagram 27">
            <a:extLst>
              <a:ext uri="{FF2B5EF4-FFF2-40B4-BE49-F238E27FC236}">
                <a16:creationId xmlns:a16="http://schemas.microsoft.com/office/drawing/2014/main" id="{E7A1E318-1DC7-37D2-9602-3217F7046060}"/>
              </a:ext>
            </a:extLst>
          </p:cNvPr>
          <p:cNvGraphicFramePr/>
          <p:nvPr>
            <p:extLst>
              <p:ext uri="{D42A27DB-BD31-4B8C-83A1-F6EECF244321}">
                <p14:modId xmlns:p14="http://schemas.microsoft.com/office/powerpoint/2010/main" val="2394081721"/>
              </p:ext>
            </p:extLst>
          </p:nvPr>
        </p:nvGraphicFramePr>
        <p:xfrm>
          <a:off x="4460240" y="872546"/>
          <a:ext cx="5486400" cy="1943225"/>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29" name="Equals 28">
            <a:extLst>
              <a:ext uri="{FF2B5EF4-FFF2-40B4-BE49-F238E27FC236}">
                <a16:creationId xmlns:a16="http://schemas.microsoft.com/office/drawing/2014/main" id="{171A0A45-0A36-6915-C45E-F8B34C6273B4}"/>
              </a:ext>
            </a:extLst>
          </p:cNvPr>
          <p:cNvSpPr/>
          <p:nvPr/>
        </p:nvSpPr>
        <p:spPr>
          <a:xfrm>
            <a:off x="6799799" y="2863315"/>
            <a:ext cx="426575" cy="426575"/>
          </a:xfrm>
          <a:prstGeom prst="mathEqual">
            <a:avLst/>
          </a:prstGeom>
          <a:solidFill>
            <a:srgbClr val="5795BB">
              <a:lumMod val="60000"/>
              <a:lumOff val="4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IN" sz="1800" b="0" i="0" u="none" strike="noStrike" kern="0" cap="none" spc="0" normalizeH="0" baseline="0" noProof="0">
              <a:ln>
                <a:noFill/>
              </a:ln>
              <a:solidFill>
                <a:srgbClr val="000000"/>
              </a:solidFill>
              <a:effectLst/>
              <a:uLnTx/>
              <a:uFillTx/>
              <a:latin typeface="Work Sans" pitchFamily="2" charset="77"/>
              <a:ea typeface="メイリオ"/>
            </a:endParaRPr>
          </a:p>
        </p:txBody>
      </p:sp>
      <p:grpSp>
        <p:nvGrpSpPr>
          <p:cNvPr id="30" name="Group 29">
            <a:extLst>
              <a:ext uri="{FF2B5EF4-FFF2-40B4-BE49-F238E27FC236}">
                <a16:creationId xmlns:a16="http://schemas.microsoft.com/office/drawing/2014/main" id="{059A54FD-B975-08B3-04F5-6C76A7D923DC}"/>
              </a:ext>
            </a:extLst>
          </p:cNvPr>
          <p:cNvGrpSpPr/>
          <p:nvPr/>
        </p:nvGrpSpPr>
        <p:grpSpPr>
          <a:xfrm rot="5400000">
            <a:off x="4656953" y="5009959"/>
            <a:ext cx="541292" cy="357430"/>
            <a:chOff x="1590198" y="792897"/>
            <a:chExt cx="305545" cy="357430"/>
          </a:xfrm>
        </p:grpSpPr>
        <p:sp>
          <p:nvSpPr>
            <p:cNvPr id="31" name="Arrow: Right 9">
              <a:extLst>
                <a:ext uri="{FF2B5EF4-FFF2-40B4-BE49-F238E27FC236}">
                  <a16:creationId xmlns:a16="http://schemas.microsoft.com/office/drawing/2014/main" id="{B23570E1-634A-E79E-E017-0ACE0B1A8C6D}"/>
                </a:ext>
              </a:extLst>
            </p:cNvPr>
            <p:cNvSpPr/>
            <p:nvPr/>
          </p:nvSpPr>
          <p:spPr>
            <a:xfrm>
              <a:off x="1590198" y="792897"/>
              <a:ext cx="305545" cy="357430"/>
            </a:xfrm>
            <a:prstGeom prst="rightArrow">
              <a:avLst>
                <a:gd name="adj1" fmla="val 60000"/>
                <a:gd name="adj2" fmla="val 50000"/>
              </a:avLst>
            </a:prstGeom>
            <a:solidFill>
              <a:srgbClr val="5795BB">
                <a:hueOff val="0"/>
                <a:satOff val="0"/>
                <a:lumOff val="0"/>
                <a:alphaOff val="0"/>
              </a:srgbClr>
            </a:solidFill>
            <a:ln>
              <a:noFill/>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IN" sz="1800" b="0" i="0" u="none" strike="noStrike" kern="0" cap="none" spc="0" normalizeH="0" baseline="0" noProof="0">
                <a:ln>
                  <a:noFill/>
                </a:ln>
                <a:solidFill>
                  <a:srgbClr val="FFFFFF"/>
                </a:solidFill>
                <a:effectLst/>
                <a:uLnTx/>
                <a:uFillTx/>
                <a:latin typeface="Work Sans" pitchFamily="2" charset="77"/>
                <a:ea typeface="メイリオ"/>
              </a:endParaRPr>
            </a:p>
          </p:txBody>
        </p:sp>
        <p:sp>
          <p:nvSpPr>
            <p:cNvPr id="32" name="Arrow: Right 4">
              <a:extLst>
                <a:ext uri="{FF2B5EF4-FFF2-40B4-BE49-F238E27FC236}">
                  <a16:creationId xmlns:a16="http://schemas.microsoft.com/office/drawing/2014/main" id="{D92B670A-DE9F-99DA-3D54-A15B0A6353ED}"/>
                </a:ext>
              </a:extLst>
            </p:cNvPr>
            <p:cNvSpPr txBox="1"/>
            <p:nvPr/>
          </p:nvSpPr>
          <p:spPr>
            <a:xfrm>
              <a:off x="1590198" y="864383"/>
              <a:ext cx="213882" cy="214458"/>
            </a:xfrm>
            <a:prstGeom prst="rect">
              <a:avLst/>
            </a:prstGeom>
            <a:noFill/>
            <a:ln>
              <a:noFill/>
            </a:ln>
            <a:effectLst/>
          </p:spPr>
          <p:txBody>
            <a:bodyPr spcFirstLastPara="0" vert="horz" wrap="square" lIns="0" tIns="0" rIns="0" bIns="0" numCol="1" spcCol="1270" anchor="ctr" anchorCtr="0">
              <a:noAutofit/>
            </a:bodyPr>
            <a:lstStyle/>
            <a:p>
              <a:pPr marL="0" marR="0" lvl="0" indent="0" algn="ctr" defTabSz="666750" rtl="0" eaLnBrk="1" fontAlgn="auto" latinLnBrk="0" hangingPunct="1">
                <a:lnSpc>
                  <a:spcPct val="90000"/>
                </a:lnSpc>
                <a:spcBef>
                  <a:spcPct val="0"/>
                </a:spcBef>
                <a:spcAft>
                  <a:spcPct val="35000"/>
                </a:spcAft>
                <a:buClrTx/>
                <a:buSzTx/>
                <a:buFontTx/>
                <a:buNone/>
                <a:tabLst/>
                <a:defRPr/>
              </a:pPr>
              <a:endParaRPr kumimoji="1" lang="en-IN" sz="1500" b="0" i="0" u="none" strike="noStrike" kern="0" cap="none" spc="0" normalizeH="0" baseline="0" noProof="0">
                <a:ln>
                  <a:noFill/>
                </a:ln>
                <a:solidFill>
                  <a:srgbClr val="FFFFFF"/>
                </a:solidFill>
                <a:effectLst/>
                <a:uLnTx/>
                <a:uFillTx/>
                <a:latin typeface="Work Sans" pitchFamily="2" charset="77"/>
                <a:ea typeface="メイリオ"/>
              </a:endParaRPr>
            </a:p>
          </p:txBody>
        </p:sp>
      </p:grpSp>
      <p:grpSp>
        <p:nvGrpSpPr>
          <p:cNvPr id="33" name="Group 32">
            <a:extLst>
              <a:ext uri="{FF2B5EF4-FFF2-40B4-BE49-F238E27FC236}">
                <a16:creationId xmlns:a16="http://schemas.microsoft.com/office/drawing/2014/main" id="{CC7E311A-C05B-D2C7-F8BA-0C00C2A18F29}"/>
              </a:ext>
            </a:extLst>
          </p:cNvPr>
          <p:cNvGrpSpPr/>
          <p:nvPr/>
        </p:nvGrpSpPr>
        <p:grpSpPr>
          <a:xfrm rot="16200000">
            <a:off x="5124313" y="4972328"/>
            <a:ext cx="541292" cy="357430"/>
            <a:chOff x="3607950" y="792897"/>
            <a:chExt cx="305545" cy="357430"/>
          </a:xfrm>
        </p:grpSpPr>
        <p:sp>
          <p:nvSpPr>
            <p:cNvPr id="34" name="Arrow: Right 13">
              <a:extLst>
                <a:ext uri="{FF2B5EF4-FFF2-40B4-BE49-F238E27FC236}">
                  <a16:creationId xmlns:a16="http://schemas.microsoft.com/office/drawing/2014/main" id="{37A9BB3A-4A51-F553-851D-5AC201D0C78E}"/>
                </a:ext>
              </a:extLst>
            </p:cNvPr>
            <p:cNvSpPr/>
            <p:nvPr/>
          </p:nvSpPr>
          <p:spPr>
            <a:xfrm>
              <a:off x="3607950" y="792897"/>
              <a:ext cx="305545" cy="357430"/>
            </a:xfrm>
            <a:prstGeom prst="rightArrow">
              <a:avLst>
                <a:gd name="adj1" fmla="val 60000"/>
                <a:gd name="adj2" fmla="val 50000"/>
              </a:avLst>
            </a:prstGeom>
            <a:solidFill>
              <a:srgbClr val="5795BB">
                <a:hueOff val="-12168035"/>
                <a:satOff val="-42372"/>
                <a:lumOff val="6274"/>
                <a:alphaOff val="0"/>
              </a:srgbClr>
            </a:solidFill>
            <a:ln>
              <a:noFill/>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IN" sz="1800" b="0" i="0" u="none" strike="noStrike" kern="0" cap="none" spc="0" normalizeH="0" baseline="0" noProof="0">
                <a:ln>
                  <a:noFill/>
                </a:ln>
                <a:solidFill>
                  <a:srgbClr val="FFFFFF"/>
                </a:solidFill>
                <a:effectLst/>
                <a:uLnTx/>
                <a:uFillTx/>
                <a:latin typeface="Work Sans" pitchFamily="2" charset="77"/>
                <a:ea typeface="メイリオ"/>
              </a:endParaRPr>
            </a:p>
          </p:txBody>
        </p:sp>
        <p:sp>
          <p:nvSpPr>
            <p:cNvPr id="35" name="Arrow: Right 4">
              <a:extLst>
                <a:ext uri="{FF2B5EF4-FFF2-40B4-BE49-F238E27FC236}">
                  <a16:creationId xmlns:a16="http://schemas.microsoft.com/office/drawing/2014/main" id="{6F944F2B-E843-66C9-4403-FCEA6A95C38B}"/>
                </a:ext>
              </a:extLst>
            </p:cNvPr>
            <p:cNvSpPr txBox="1"/>
            <p:nvPr/>
          </p:nvSpPr>
          <p:spPr>
            <a:xfrm>
              <a:off x="3607950" y="864383"/>
              <a:ext cx="213882" cy="214458"/>
            </a:xfrm>
            <a:prstGeom prst="rect">
              <a:avLst/>
            </a:prstGeom>
            <a:noFill/>
            <a:ln>
              <a:noFill/>
            </a:ln>
            <a:effectLst/>
          </p:spPr>
          <p:txBody>
            <a:bodyPr spcFirstLastPara="0" vert="horz" wrap="square" lIns="0" tIns="0" rIns="0" bIns="0" numCol="1" spcCol="1270" anchor="ctr" anchorCtr="0">
              <a:noAutofit/>
            </a:bodyPr>
            <a:lstStyle/>
            <a:p>
              <a:pPr marL="0" marR="0" lvl="0" indent="0" algn="ctr" defTabSz="666750" rtl="0" eaLnBrk="1" fontAlgn="auto" latinLnBrk="0" hangingPunct="1">
                <a:lnSpc>
                  <a:spcPct val="90000"/>
                </a:lnSpc>
                <a:spcBef>
                  <a:spcPct val="0"/>
                </a:spcBef>
                <a:spcAft>
                  <a:spcPct val="35000"/>
                </a:spcAft>
                <a:buClrTx/>
                <a:buSzTx/>
                <a:buFontTx/>
                <a:buNone/>
                <a:tabLst/>
                <a:defRPr/>
              </a:pPr>
              <a:endParaRPr kumimoji="1" lang="en-IN" sz="1500" b="0" i="0" u="none" strike="noStrike" kern="0" cap="none" spc="0" normalizeH="0" baseline="0" noProof="0">
                <a:ln>
                  <a:noFill/>
                </a:ln>
                <a:solidFill>
                  <a:srgbClr val="FFFFFF"/>
                </a:solidFill>
                <a:effectLst/>
                <a:uLnTx/>
                <a:uFillTx/>
                <a:latin typeface="Work Sans" pitchFamily="2" charset="77"/>
                <a:ea typeface="メイリオ"/>
              </a:endParaRPr>
            </a:p>
          </p:txBody>
        </p:sp>
      </p:grpSp>
      <p:grpSp>
        <p:nvGrpSpPr>
          <p:cNvPr id="36" name="Group 35">
            <a:extLst>
              <a:ext uri="{FF2B5EF4-FFF2-40B4-BE49-F238E27FC236}">
                <a16:creationId xmlns:a16="http://schemas.microsoft.com/office/drawing/2014/main" id="{B6FE85FA-F6F5-246D-4CD3-3D68E66F0FDB}"/>
              </a:ext>
            </a:extLst>
          </p:cNvPr>
          <p:cNvGrpSpPr/>
          <p:nvPr/>
        </p:nvGrpSpPr>
        <p:grpSpPr>
          <a:xfrm>
            <a:off x="4247290" y="5599843"/>
            <a:ext cx="1777590" cy="864750"/>
            <a:chOff x="-11504" y="539237"/>
            <a:chExt cx="1457577" cy="864750"/>
          </a:xfrm>
        </p:grpSpPr>
        <p:sp>
          <p:nvSpPr>
            <p:cNvPr id="37" name="Rectangle: Rounded Corners 16">
              <a:extLst>
                <a:ext uri="{FF2B5EF4-FFF2-40B4-BE49-F238E27FC236}">
                  <a16:creationId xmlns:a16="http://schemas.microsoft.com/office/drawing/2014/main" id="{832F8B08-3D52-1A80-3943-50CCB936AA78}"/>
                </a:ext>
              </a:extLst>
            </p:cNvPr>
            <p:cNvSpPr/>
            <p:nvPr/>
          </p:nvSpPr>
          <p:spPr>
            <a:xfrm>
              <a:off x="4822" y="539237"/>
              <a:ext cx="1441251" cy="864750"/>
            </a:xfrm>
            <a:prstGeom prst="roundRect">
              <a:avLst>
                <a:gd name="adj" fmla="val 10000"/>
              </a:avLst>
            </a:prstGeom>
            <a:solidFill>
              <a:srgbClr val="5795BB">
                <a:hueOff val="0"/>
                <a:satOff val="0"/>
                <a:lumOff val="0"/>
                <a:alphaOff val="0"/>
              </a:srgbClr>
            </a:solidFill>
            <a:ln w="12700" cap="flat" cmpd="sng" algn="ctr">
              <a:solidFill>
                <a:srgbClr val="FFFFFF">
                  <a:hueOff val="0"/>
                  <a:satOff val="0"/>
                  <a:lumOff val="0"/>
                  <a:alphaOff val="0"/>
                </a:srgbClr>
              </a:solidFill>
              <a:prstDash val="solid"/>
              <a:miter lim="800000"/>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IN" sz="1800" b="0" i="0" u="none" strike="noStrike" kern="0" cap="none" spc="0" normalizeH="0" baseline="0" noProof="0">
                <a:ln>
                  <a:noFill/>
                </a:ln>
                <a:solidFill>
                  <a:srgbClr val="FFFFFF"/>
                </a:solidFill>
                <a:effectLst/>
                <a:uLnTx/>
                <a:uFillTx/>
                <a:latin typeface="Work Sans" pitchFamily="2" charset="77"/>
                <a:ea typeface="メイリオ"/>
              </a:endParaRPr>
            </a:p>
          </p:txBody>
        </p:sp>
        <p:sp>
          <p:nvSpPr>
            <p:cNvPr id="38" name="Rectangle: Rounded Corners 4">
              <a:extLst>
                <a:ext uri="{FF2B5EF4-FFF2-40B4-BE49-F238E27FC236}">
                  <a16:creationId xmlns:a16="http://schemas.microsoft.com/office/drawing/2014/main" id="{ADA26111-F90C-358C-24FF-DC51244A9968}"/>
                </a:ext>
              </a:extLst>
            </p:cNvPr>
            <p:cNvSpPr txBox="1"/>
            <p:nvPr/>
          </p:nvSpPr>
          <p:spPr>
            <a:xfrm>
              <a:off x="-11504" y="564565"/>
              <a:ext cx="1390595" cy="814094"/>
            </a:xfrm>
            <a:prstGeom prst="rect">
              <a:avLst/>
            </a:prstGeom>
            <a:noFill/>
            <a:ln>
              <a:noFill/>
            </a:ln>
            <a:effectLst/>
          </p:spPr>
          <p:txBody>
            <a:bodyPr spcFirstLastPara="0" vert="horz" wrap="square" lIns="83820" tIns="83820" rIns="83820" bIns="83820" numCol="1" spcCol="1270" anchor="ctr" anchorCtr="0">
              <a:noAutofit/>
            </a:bodyPr>
            <a:lstStyle/>
            <a:p>
              <a:pPr marL="0" marR="0" lvl="0" indent="0" algn="ctr" defTabSz="977900" rtl="0" eaLnBrk="1" fontAlgn="auto" latinLnBrk="0" hangingPunct="1">
                <a:lnSpc>
                  <a:spcPct val="90000"/>
                </a:lnSpc>
                <a:spcBef>
                  <a:spcPct val="0"/>
                </a:spcBef>
                <a:spcAft>
                  <a:spcPct val="35000"/>
                </a:spcAft>
                <a:buClrTx/>
                <a:buSzTx/>
                <a:buFontTx/>
                <a:buNone/>
                <a:tabLst/>
                <a:defRPr/>
              </a:pPr>
              <a:r>
                <a:rPr kumimoji="1" lang="en-US" sz="2200" b="0" i="0" u="none" strike="noStrike" kern="0" cap="none" spc="0" normalizeH="0" baseline="0" noProof="0" dirty="0">
                  <a:ln>
                    <a:noFill/>
                  </a:ln>
                  <a:solidFill>
                    <a:srgbClr val="FFFFFF"/>
                  </a:solidFill>
                  <a:effectLst/>
                  <a:uLnTx/>
                  <a:uFillTx/>
                  <a:latin typeface="Work Sans" pitchFamily="2" charset="77"/>
                  <a:ea typeface="メイリオ"/>
                </a:rPr>
                <a:t>Knowledge Base</a:t>
              </a:r>
              <a:endParaRPr kumimoji="1" lang="en-IN" sz="2200" b="0" i="0" u="none" strike="noStrike" kern="0" cap="none" spc="0" normalizeH="0" baseline="0" noProof="0" dirty="0">
                <a:ln>
                  <a:noFill/>
                </a:ln>
                <a:solidFill>
                  <a:srgbClr val="FFFFFF"/>
                </a:solidFill>
                <a:effectLst/>
                <a:uLnTx/>
                <a:uFillTx/>
                <a:latin typeface="Work Sans" pitchFamily="2" charset="77"/>
                <a:ea typeface="メイリオ"/>
              </a:endParaRPr>
            </a:p>
          </p:txBody>
        </p:sp>
      </p:grpSp>
      <p:sp>
        <p:nvSpPr>
          <p:cNvPr id="39" name="Rectangle 38">
            <a:extLst>
              <a:ext uri="{FF2B5EF4-FFF2-40B4-BE49-F238E27FC236}">
                <a16:creationId xmlns:a16="http://schemas.microsoft.com/office/drawing/2014/main" id="{94F1DA92-D556-1F13-A392-9145EA031921}"/>
              </a:ext>
            </a:extLst>
          </p:cNvPr>
          <p:cNvSpPr/>
          <p:nvPr/>
        </p:nvSpPr>
        <p:spPr>
          <a:xfrm>
            <a:off x="4104272" y="1101136"/>
            <a:ext cx="6025248" cy="1519434"/>
          </a:xfrm>
          <a:prstGeom prst="rect">
            <a:avLst/>
          </a:prstGeom>
          <a:noFill/>
          <a:ln w="12700" cap="flat" cmpd="sng" algn="ctr">
            <a:solidFill>
              <a:srgbClr val="000000">
                <a:shade val="15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IN" sz="1800" b="0" i="0" u="none" strike="noStrike" kern="0" cap="none" spc="0" normalizeH="0" baseline="0" noProof="0">
              <a:ln>
                <a:noFill/>
              </a:ln>
              <a:solidFill>
                <a:srgbClr val="FFFFFF"/>
              </a:solidFill>
              <a:effectLst/>
              <a:uLnTx/>
              <a:uFillTx/>
              <a:latin typeface="Work Sans" pitchFamily="2" charset="77"/>
              <a:ea typeface="メイリオ"/>
            </a:endParaRPr>
          </a:p>
        </p:txBody>
      </p:sp>
      <p:sp>
        <p:nvSpPr>
          <p:cNvPr id="40" name="Rectangle 39">
            <a:extLst>
              <a:ext uri="{FF2B5EF4-FFF2-40B4-BE49-F238E27FC236}">
                <a16:creationId xmlns:a16="http://schemas.microsoft.com/office/drawing/2014/main" id="{AC2EB819-BA6E-745F-8DA8-4CD67E404A1C}"/>
              </a:ext>
            </a:extLst>
          </p:cNvPr>
          <p:cNvSpPr/>
          <p:nvPr/>
        </p:nvSpPr>
        <p:spPr>
          <a:xfrm>
            <a:off x="4104272" y="3707457"/>
            <a:ext cx="6025248" cy="2920332"/>
          </a:xfrm>
          <a:prstGeom prst="rect">
            <a:avLst/>
          </a:prstGeom>
          <a:noFill/>
          <a:ln w="12700" cap="flat" cmpd="sng" algn="ctr">
            <a:solidFill>
              <a:srgbClr val="000000">
                <a:shade val="15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IN" sz="1800" b="0" i="0" u="none" strike="noStrike" kern="0" cap="none" spc="0" normalizeH="0" baseline="0" noProof="0">
              <a:ln>
                <a:noFill/>
              </a:ln>
              <a:solidFill>
                <a:srgbClr val="FFFFFF"/>
              </a:solidFill>
              <a:effectLst/>
              <a:uLnTx/>
              <a:uFillTx/>
              <a:latin typeface="Work Sans" pitchFamily="2" charset="77"/>
              <a:ea typeface="メイリオ"/>
            </a:endParaRPr>
          </a:p>
        </p:txBody>
      </p:sp>
      <p:sp>
        <p:nvSpPr>
          <p:cNvPr id="41" name="TextBox 40">
            <a:extLst>
              <a:ext uri="{FF2B5EF4-FFF2-40B4-BE49-F238E27FC236}">
                <a16:creationId xmlns:a16="http://schemas.microsoft.com/office/drawing/2014/main" id="{37C3127E-4F30-F564-B436-2EC42E7CA022}"/>
              </a:ext>
            </a:extLst>
          </p:cNvPr>
          <p:cNvSpPr txBox="1"/>
          <p:nvPr/>
        </p:nvSpPr>
        <p:spPr>
          <a:xfrm rot="16200000">
            <a:off x="4013270" y="4876648"/>
            <a:ext cx="938077"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1200" b="0" i="1" u="none" strike="noStrike" kern="1200" cap="none" spc="0" normalizeH="0" baseline="0" noProof="0">
                <a:ln>
                  <a:noFill/>
                </a:ln>
                <a:solidFill>
                  <a:srgbClr val="000000"/>
                </a:solidFill>
                <a:effectLst/>
                <a:uLnTx/>
                <a:uFillTx/>
                <a:latin typeface="Work Sans" pitchFamily="2" charset="77"/>
                <a:ea typeface="メイリオ"/>
              </a:rPr>
              <a:t>Similarity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1200" b="0" i="1" u="none" strike="noStrike" kern="1200" cap="none" spc="0" normalizeH="0" baseline="0" noProof="0">
                <a:ln>
                  <a:noFill/>
                </a:ln>
                <a:solidFill>
                  <a:srgbClr val="000000"/>
                </a:solidFill>
                <a:effectLst/>
                <a:uLnTx/>
                <a:uFillTx/>
                <a:latin typeface="Work Sans" pitchFamily="2" charset="77"/>
                <a:ea typeface="メイリオ"/>
              </a:rPr>
              <a:t>Search</a:t>
            </a:r>
            <a:endParaRPr kumimoji="1" lang="en-IN" sz="1200" b="0" i="1" u="none" strike="noStrike" kern="1200" cap="none" spc="0" normalizeH="0" baseline="0" noProof="0">
              <a:ln>
                <a:noFill/>
              </a:ln>
              <a:solidFill>
                <a:srgbClr val="000000"/>
              </a:solidFill>
              <a:effectLst/>
              <a:uLnTx/>
              <a:uFillTx/>
              <a:latin typeface="Work Sans" pitchFamily="2" charset="77"/>
              <a:ea typeface="メイリオ"/>
            </a:endParaRPr>
          </a:p>
        </p:txBody>
      </p:sp>
      <p:sp>
        <p:nvSpPr>
          <p:cNvPr id="42" name="TextBox 41">
            <a:extLst>
              <a:ext uri="{FF2B5EF4-FFF2-40B4-BE49-F238E27FC236}">
                <a16:creationId xmlns:a16="http://schemas.microsoft.com/office/drawing/2014/main" id="{98A04458-777A-E9E3-896F-E9A7A517062B}"/>
              </a:ext>
            </a:extLst>
          </p:cNvPr>
          <p:cNvSpPr txBox="1"/>
          <p:nvPr/>
        </p:nvSpPr>
        <p:spPr>
          <a:xfrm rot="5400000">
            <a:off x="5546365" y="4995490"/>
            <a:ext cx="766557" cy="27699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1200" b="0" i="1" u="none" strike="noStrike" kern="1200" cap="none" spc="0" normalizeH="0" baseline="0" noProof="0">
                <a:ln>
                  <a:noFill/>
                </a:ln>
                <a:solidFill>
                  <a:srgbClr val="000000"/>
                </a:solidFill>
                <a:effectLst/>
                <a:uLnTx/>
                <a:uFillTx/>
                <a:latin typeface="Work Sans" pitchFamily="2" charset="77"/>
                <a:ea typeface="メイリオ"/>
              </a:rPr>
              <a:t>Context</a:t>
            </a:r>
            <a:endParaRPr kumimoji="1" lang="en-IN" sz="1200" b="0" i="1" u="none" strike="noStrike" kern="1200" cap="none" spc="0" normalizeH="0" baseline="0" noProof="0">
              <a:ln>
                <a:noFill/>
              </a:ln>
              <a:solidFill>
                <a:srgbClr val="000000"/>
              </a:solidFill>
              <a:effectLst/>
              <a:uLnTx/>
              <a:uFillTx/>
              <a:latin typeface="Work Sans" pitchFamily="2" charset="77"/>
              <a:ea typeface="メイリオ"/>
            </a:endParaRPr>
          </a:p>
        </p:txBody>
      </p:sp>
      <p:sp>
        <p:nvSpPr>
          <p:cNvPr id="43" name="Rectangle 42">
            <a:extLst>
              <a:ext uri="{FF2B5EF4-FFF2-40B4-BE49-F238E27FC236}">
                <a16:creationId xmlns:a16="http://schemas.microsoft.com/office/drawing/2014/main" id="{0A65A806-249B-05DE-DECB-2252C35925F5}"/>
              </a:ext>
            </a:extLst>
          </p:cNvPr>
          <p:cNvSpPr/>
          <p:nvPr/>
        </p:nvSpPr>
        <p:spPr>
          <a:xfrm>
            <a:off x="4211029" y="3782827"/>
            <a:ext cx="1824011" cy="2763682"/>
          </a:xfrm>
          <a:prstGeom prst="rect">
            <a:avLst/>
          </a:prstGeom>
          <a:noFill/>
          <a:ln w="19050" cap="flat" cmpd="sng" algn="ctr">
            <a:solidFill>
              <a:srgbClr val="000000">
                <a:shade val="15000"/>
              </a:srgbClr>
            </a:solidFill>
            <a:prstDash val="dashDot"/>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IN" sz="1800" b="0" i="0" u="none" strike="noStrike" kern="0" cap="none" spc="0" normalizeH="0" baseline="0" noProof="0">
              <a:ln>
                <a:noFill/>
              </a:ln>
              <a:solidFill>
                <a:srgbClr val="FFFFFF"/>
              </a:solidFill>
              <a:effectLst/>
              <a:uLnTx/>
              <a:uFillTx/>
              <a:latin typeface="Work Sans" pitchFamily="2" charset="77"/>
              <a:ea typeface="メイリオ"/>
            </a:endParaRPr>
          </a:p>
        </p:txBody>
      </p:sp>
      <p:sp>
        <p:nvSpPr>
          <p:cNvPr id="44" name="Speech Bubble: Rectangle with Corners Rounded 23">
            <a:extLst>
              <a:ext uri="{FF2B5EF4-FFF2-40B4-BE49-F238E27FC236}">
                <a16:creationId xmlns:a16="http://schemas.microsoft.com/office/drawing/2014/main" id="{29CD238F-852A-1555-16F9-0847C5453A4E}"/>
              </a:ext>
            </a:extLst>
          </p:cNvPr>
          <p:cNvSpPr/>
          <p:nvPr/>
        </p:nvSpPr>
        <p:spPr>
          <a:xfrm>
            <a:off x="2193526" y="4804123"/>
            <a:ext cx="1880634" cy="612648"/>
          </a:xfrm>
          <a:prstGeom prst="wedgeRoundRectCallout">
            <a:avLst>
              <a:gd name="adj1" fmla="val 52216"/>
              <a:gd name="adj2" fmla="val 84059"/>
              <a:gd name="adj3" fmla="val 16667"/>
            </a:avLst>
          </a:prstGeom>
          <a:noFill/>
          <a:ln w="12700" cap="flat" cmpd="sng" algn="ctr">
            <a:solidFill>
              <a:srgbClr val="000000">
                <a:shade val="15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1400" b="1" i="0" u="none" strike="noStrike" kern="0" cap="none" spc="0" normalizeH="0" baseline="0" noProof="0">
                <a:ln>
                  <a:noFill/>
                </a:ln>
                <a:solidFill>
                  <a:srgbClr val="000000"/>
                </a:solidFill>
                <a:effectLst/>
                <a:uLnTx/>
                <a:uFillTx/>
                <a:latin typeface="Work Sans" pitchFamily="2" charset="77"/>
                <a:ea typeface="メイリオ"/>
              </a:rPr>
              <a:t>RETRIEVAL</a:t>
            </a:r>
            <a:endParaRPr kumimoji="1" lang="en-IN" sz="1400" b="1" i="0" u="none" strike="noStrike" kern="0" cap="none" spc="0" normalizeH="0" baseline="0" noProof="0">
              <a:ln>
                <a:noFill/>
              </a:ln>
              <a:solidFill>
                <a:srgbClr val="000000"/>
              </a:solidFill>
              <a:effectLst/>
              <a:uLnTx/>
              <a:uFillTx/>
              <a:latin typeface="Work Sans" pitchFamily="2" charset="77"/>
              <a:ea typeface="メイリオ"/>
            </a:endParaRPr>
          </a:p>
        </p:txBody>
      </p:sp>
      <p:sp>
        <p:nvSpPr>
          <p:cNvPr id="45" name="Speech Bubble: Rectangle with Corners Rounded 24">
            <a:extLst>
              <a:ext uri="{FF2B5EF4-FFF2-40B4-BE49-F238E27FC236}">
                <a16:creationId xmlns:a16="http://schemas.microsoft.com/office/drawing/2014/main" id="{65CE372D-897A-E7CE-DAC9-32AE9C178C71}"/>
              </a:ext>
            </a:extLst>
          </p:cNvPr>
          <p:cNvSpPr/>
          <p:nvPr/>
        </p:nvSpPr>
        <p:spPr>
          <a:xfrm>
            <a:off x="6782785" y="5129579"/>
            <a:ext cx="1880634" cy="612648"/>
          </a:xfrm>
          <a:prstGeom prst="wedgeRoundRectCallout">
            <a:avLst>
              <a:gd name="adj1" fmla="val -79063"/>
              <a:gd name="adj2" fmla="val -124896"/>
              <a:gd name="adj3" fmla="val 16667"/>
            </a:avLst>
          </a:prstGeom>
          <a:noFill/>
          <a:ln w="12700" cap="flat" cmpd="sng" algn="ctr">
            <a:solidFill>
              <a:srgbClr val="000000">
                <a:shade val="15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1400" b="1" i="0" u="none" strike="noStrike" kern="0" cap="none" spc="0" normalizeH="0" baseline="0" noProof="0" dirty="0">
                <a:ln>
                  <a:noFill/>
                </a:ln>
                <a:solidFill>
                  <a:srgbClr val="000000"/>
                </a:solidFill>
                <a:effectLst/>
                <a:uLnTx/>
                <a:uFillTx/>
                <a:latin typeface="Work Sans" pitchFamily="2" charset="77"/>
                <a:ea typeface="メイリオ"/>
              </a:rPr>
              <a:t>AUGMENTATION</a:t>
            </a:r>
            <a:endParaRPr kumimoji="1" lang="en-IN" sz="1400" b="1" i="0" u="none" strike="noStrike" kern="0" cap="none" spc="0" normalizeH="0" baseline="0" noProof="0" dirty="0">
              <a:ln>
                <a:noFill/>
              </a:ln>
              <a:solidFill>
                <a:srgbClr val="000000"/>
              </a:solidFill>
              <a:effectLst/>
              <a:uLnTx/>
              <a:uFillTx/>
              <a:latin typeface="Work Sans" pitchFamily="2" charset="77"/>
              <a:ea typeface="メイリオ"/>
            </a:endParaRPr>
          </a:p>
        </p:txBody>
      </p:sp>
      <p:sp>
        <p:nvSpPr>
          <p:cNvPr id="46" name="Speech Bubble: Rectangle with Corners Rounded 25">
            <a:extLst>
              <a:ext uri="{FF2B5EF4-FFF2-40B4-BE49-F238E27FC236}">
                <a16:creationId xmlns:a16="http://schemas.microsoft.com/office/drawing/2014/main" id="{B9C53E2D-B0C1-B674-5F63-EEF1F0FF2852}"/>
              </a:ext>
            </a:extLst>
          </p:cNvPr>
          <p:cNvSpPr/>
          <p:nvPr/>
        </p:nvSpPr>
        <p:spPr>
          <a:xfrm>
            <a:off x="10204564" y="3202848"/>
            <a:ext cx="1880634" cy="612648"/>
          </a:xfrm>
          <a:prstGeom prst="wedgeRoundRectCallout">
            <a:avLst>
              <a:gd name="adj1" fmla="val -136329"/>
              <a:gd name="adj2" fmla="val 77426"/>
              <a:gd name="adj3" fmla="val 16667"/>
            </a:avLst>
          </a:prstGeom>
          <a:noFill/>
          <a:ln w="12700" cap="flat" cmpd="sng" algn="ctr">
            <a:solidFill>
              <a:srgbClr val="000000">
                <a:shade val="15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1400" b="1" i="0" u="none" strike="noStrike" kern="0" cap="none" spc="0" normalizeH="0" baseline="0" noProof="0" dirty="0">
                <a:ln>
                  <a:noFill/>
                </a:ln>
                <a:solidFill>
                  <a:srgbClr val="000000"/>
                </a:solidFill>
                <a:effectLst/>
                <a:uLnTx/>
                <a:uFillTx/>
                <a:latin typeface="Work Sans" pitchFamily="2" charset="77"/>
                <a:ea typeface="メイリオ"/>
              </a:rPr>
              <a:t>GENERATION</a:t>
            </a:r>
            <a:endParaRPr kumimoji="1" lang="en-IN" sz="1400" b="1" i="0" u="none" strike="noStrike" kern="0" cap="none" spc="0" normalizeH="0" baseline="0" noProof="0" dirty="0">
              <a:ln>
                <a:noFill/>
              </a:ln>
              <a:solidFill>
                <a:srgbClr val="000000"/>
              </a:solidFill>
              <a:effectLst/>
              <a:uLnTx/>
              <a:uFillTx/>
              <a:latin typeface="Work Sans" pitchFamily="2" charset="77"/>
              <a:ea typeface="メイリオ"/>
            </a:endParaRPr>
          </a:p>
        </p:txBody>
      </p:sp>
      <p:pic>
        <p:nvPicPr>
          <p:cNvPr id="3" name="pasted-movie.png" descr="pasted-movie.png">
            <a:extLst>
              <a:ext uri="{FF2B5EF4-FFF2-40B4-BE49-F238E27FC236}">
                <a16:creationId xmlns:a16="http://schemas.microsoft.com/office/drawing/2014/main" id="{4A3FE055-1374-818F-73F9-5BBB0ECDA066}"/>
              </a:ext>
            </a:extLst>
          </p:cNvPr>
          <p:cNvPicPr>
            <a:picLocks noChangeAspect="1"/>
          </p:cNvPicPr>
          <p:nvPr/>
        </p:nvPicPr>
        <p:blipFill>
          <a:blip r:embed="rId13"/>
          <a:srcRect r="83605"/>
          <a:stretch>
            <a:fillRect/>
          </a:stretch>
        </p:blipFill>
        <p:spPr>
          <a:xfrm>
            <a:off x="11771332" y="122773"/>
            <a:ext cx="262547" cy="318005"/>
          </a:xfrm>
          <a:prstGeom prst="rect">
            <a:avLst/>
          </a:prstGeom>
          <a:ln w="3175">
            <a:miter lim="400000"/>
          </a:ln>
        </p:spPr>
      </p:pic>
      <p:sp>
        <p:nvSpPr>
          <p:cNvPr id="6" name="TextBox 5">
            <a:extLst>
              <a:ext uri="{FF2B5EF4-FFF2-40B4-BE49-F238E27FC236}">
                <a16:creationId xmlns:a16="http://schemas.microsoft.com/office/drawing/2014/main" id="{E633F9BC-78BE-1DAA-B294-B8278F4C4222}"/>
              </a:ext>
            </a:extLst>
          </p:cNvPr>
          <p:cNvSpPr txBox="1"/>
          <p:nvPr/>
        </p:nvSpPr>
        <p:spPr>
          <a:xfrm>
            <a:off x="304802" y="297963"/>
            <a:ext cx="11729077" cy="461665"/>
          </a:xfrm>
          <a:prstGeom prst="rect">
            <a:avLst/>
          </a:prstGeom>
          <a:noFill/>
        </p:spPr>
        <p:txBody>
          <a:bodyPr wrap="square">
            <a:spAutoFit/>
          </a:bodyPr>
          <a:lstStyle/>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r>
              <a:rPr kumimoji="0" lang="en-US" sz="2400" b="1" i="0" u="none" strike="noStrike" kern="1200" cap="none" spc="0" normalizeH="0" baseline="0" noProof="0" dirty="0">
                <a:ln>
                  <a:noFill/>
                </a:ln>
                <a:effectLst/>
                <a:uLnTx/>
                <a:uFillTx/>
                <a:latin typeface="Work Sans" pitchFamily="2" charset="77"/>
                <a:sym typeface="LabGrotesque-Black"/>
              </a:rPr>
              <a:t>Introduction to RAG</a:t>
            </a:r>
            <a:endParaRPr lang="en-US" sz="2400" dirty="0">
              <a:latin typeface="Work Sans" pitchFamily="2" charset="77"/>
              <a:sym typeface="LabGrotesque-Black"/>
            </a:endParaRPr>
          </a:p>
        </p:txBody>
      </p:sp>
    </p:spTree>
    <p:extLst>
      <p:ext uri="{BB962C8B-B14F-4D97-AF65-F5344CB8AC3E}">
        <p14:creationId xmlns:p14="http://schemas.microsoft.com/office/powerpoint/2010/main" val="1627675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6">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7" grpId="0">
        <p:bldAsOne/>
      </p:bldGraphic>
      <p:bldGraphic spid="28" grpId="0">
        <p:bldAsOne/>
      </p:bldGraphic>
      <p:bldP spid="29" grpId="0" animBg="1"/>
      <p:bldP spid="39" grpId="0" animBg="1"/>
      <p:bldP spid="40" grpId="0" animBg="1"/>
      <p:bldP spid="41" grpId="0"/>
      <p:bldP spid="42" grpId="0"/>
      <p:bldP spid="43" grpId="0" animBg="1"/>
      <p:bldP spid="44" grpId="0" animBg="1"/>
      <p:bldP spid="45" grpId="0" animBg="1"/>
      <p:bldP spid="46" grpId="0" animBg="1"/>
    </p:bldLst>
  </p:timing>
</p:sld>
</file>

<file path=ppt/theme/theme1.xml><?xml version="1.0" encoding="utf-8"?>
<a:theme xmlns:a="http://schemas.openxmlformats.org/drawingml/2006/main" name="4_White">
  <a:themeElements>
    <a:clrScheme name="White">
      <a:dk1>
        <a:srgbClr val="000000"/>
      </a:dk1>
      <a:lt1>
        <a:srgbClr val="FFFFFF"/>
      </a:lt1>
      <a:dk2>
        <a:srgbClr val="5E5E5E"/>
      </a:dk2>
      <a:lt2>
        <a:srgbClr val="DD524C"/>
      </a:lt2>
      <a:accent1>
        <a:srgbClr val="6BCAFE"/>
      </a:accent1>
      <a:accent2>
        <a:srgbClr val="354EFA"/>
      </a:accent2>
      <a:accent3>
        <a:srgbClr val="FCEDD8"/>
      </a:accent3>
      <a:accent4>
        <a:srgbClr val="FAE232"/>
      </a:accent4>
      <a:accent5>
        <a:srgbClr val="FF644E"/>
      </a:accent5>
      <a:accent6>
        <a:srgbClr val="EF5FA7"/>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51721</TotalTime>
  <Words>7854</Words>
  <Application>Microsoft Macintosh PowerPoint</Application>
  <PresentationFormat>Widescreen</PresentationFormat>
  <Paragraphs>1297</Paragraphs>
  <Slides>83</Slides>
  <Notes>82</Notes>
  <HiddenSlides>10</HiddenSlides>
  <MMClips>0</MMClips>
  <ScaleCrop>false</ScaleCrop>
  <HeadingPairs>
    <vt:vector size="6" baseType="variant">
      <vt:variant>
        <vt:lpstr>Fonts Used</vt:lpstr>
      </vt:variant>
      <vt:variant>
        <vt:i4>16</vt:i4>
      </vt:variant>
      <vt:variant>
        <vt:lpstr>Theme</vt:lpstr>
      </vt:variant>
      <vt:variant>
        <vt:i4>3</vt:i4>
      </vt:variant>
      <vt:variant>
        <vt:lpstr>Slide Titles</vt:lpstr>
      </vt:variant>
      <vt:variant>
        <vt:i4>83</vt:i4>
      </vt:variant>
    </vt:vector>
  </HeadingPairs>
  <TitlesOfParts>
    <vt:vector size="102" baseType="lpstr">
      <vt:lpstr>Aptos</vt:lpstr>
      <vt:lpstr>Aptos Display</vt:lpstr>
      <vt:lpstr>Aptos Narrow</vt:lpstr>
      <vt:lpstr>Arial</vt:lpstr>
      <vt:lpstr>Calibri</vt:lpstr>
      <vt:lpstr>Cambria Math</vt:lpstr>
      <vt:lpstr>Gill Sans MT</vt:lpstr>
      <vt:lpstr>Helvetica Neue</vt:lpstr>
      <vt:lpstr>LabGrotesque-Bold</vt:lpstr>
      <vt:lpstr>Nissan Pro Regular</vt:lpstr>
      <vt:lpstr>Open Sans</vt:lpstr>
      <vt:lpstr>Open Sans Light</vt:lpstr>
      <vt:lpstr>Poppins</vt:lpstr>
      <vt:lpstr>Wingdings</vt:lpstr>
      <vt:lpstr>Wingdings 2</vt:lpstr>
      <vt:lpstr>Work Sans</vt:lpstr>
      <vt:lpstr>4_White</vt:lpstr>
      <vt:lpstr>Office Theme</vt:lpstr>
      <vt:lpstr>1_Office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Deep learning masterclass Machine learning plus (ML+) – august 2022  </dc:title>
  <dc:creator>Anant Agarwal</dc:creator>
  <cp:lastModifiedBy>Anant Agarwal</cp:lastModifiedBy>
  <cp:revision>1805</cp:revision>
  <dcterms:created xsi:type="dcterms:W3CDTF">2022-08-13T07:56:47Z</dcterms:created>
  <dcterms:modified xsi:type="dcterms:W3CDTF">2025-09-13T08:18:06Z</dcterms:modified>
</cp:coreProperties>
</file>